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43"/>
  </p:handoutMasterIdLst>
  <p:sldIdLst>
    <p:sldId id="256" r:id="rId2"/>
    <p:sldId id="285" r:id="rId3"/>
    <p:sldId id="284" r:id="rId4"/>
    <p:sldId id="269" r:id="rId5"/>
    <p:sldId id="263" r:id="rId6"/>
    <p:sldId id="262" r:id="rId7"/>
    <p:sldId id="260" r:id="rId8"/>
    <p:sldId id="267" r:id="rId9"/>
    <p:sldId id="266" r:id="rId10"/>
    <p:sldId id="261" r:id="rId11"/>
    <p:sldId id="268" r:id="rId12"/>
    <p:sldId id="273" r:id="rId13"/>
    <p:sldId id="277" r:id="rId14"/>
    <p:sldId id="289" r:id="rId15"/>
    <p:sldId id="270" r:id="rId16"/>
    <p:sldId id="271" r:id="rId17"/>
    <p:sldId id="290" r:id="rId18"/>
    <p:sldId id="274" r:id="rId19"/>
    <p:sldId id="276" r:id="rId20"/>
    <p:sldId id="278" r:id="rId21"/>
    <p:sldId id="279" r:id="rId22"/>
    <p:sldId id="275" r:id="rId23"/>
    <p:sldId id="280" r:id="rId24"/>
    <p:sldId id="282" r:id="rId25"/>
    <p:sldId id="281" r:id="rId26"/>
    <p:sldId id="272" r:id="rId27"/>
    <p:sldId id="301" r:id="rId28"/>
    <p:sldId id="291" r:id="rId29"/>
    <p:sldId id="292" r:id="rId30"/>
    <p:sldId id="293" r:id="rId31"/>
    <p:sldId id="294" r:id="rId32"/>
    <p:sldId id="295" r:id="rId33"/>
    <p:sldId id="296" r:id="rId34"/>
    <p:sldId id="297" r:id="rId35"/>
    <p:sldId id="298" r:id="rId36"/>
    <p:sldId id="299" r:id="rId37"/>
    <p:sldId id="300" r:id="rId38"/>
    <p:sldId id="283" r:id="rId39"/>
    <p:sldId id="288" r:id="rId40"/>
    <p:sldId id="304" r:id="rId41"/>
    <p:sldId id="305" r:id="rId42"/>
  </p:sldIdLst>
  <p:sldSz cx="9144000" cy="6858000" type="screen4x3"/>
  <p:notesSz cx="6888163" cy="100203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66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87" autoAdjust="0"/>
    <p:restoredTop sz="94653" autoAdjust="0"/>
  </p:normalViewPr>
  <p:slideViewPr>
    <p:cSldViewPr>
      <p:cViewPr varScale="1">
        <p:scale>
          <a:sx n="111" d="100"/>
          <a:sy n="111" d="100"/>
        </p:scale>
        <p:origin x="-161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4956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handoutMaster" Target="handoutMasters/handout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B9CD099-BBC6-4DAD-9013-58F07BD8DAE5}" type="doc">
      <dgm:prSet loTypeId="urn:microsoft.com/office/officeart/2005/8/layout/radial1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822C2CB8-1590-43CB-9AC2-AD3E4B456345}">
      <dgm:prSet phldrT="[Текст]"/>
      <dgm:spPr/>
      <dgm:t>
        <a:bodyPr/>
        <a:lstStyle/>
        <a:p>
          <a:r>
            <a:rPr lang="ru-RU" dirty="0" smtClean="0">
              <a:solidFill>
                <a:schemeClr val="tx1"/>
              </a:solidFill>
            </a:rPr>
            <a:t>Пингвины</a:t>
          </a:r>
          <a:endParaRPr lang="ru-RU" dirty="0">
            <a:solidFill>
              <a:schemeClr val="tx1"/>
            </a:solidFill>
          </a:endParaRPr>
        </a:p>
      </dgm:t>
    </dgm:pt>
    <dgm:pt modelId="{58C488DA-A655-4AC8-A6F9-FA3DFC90BF88}" type="parTrans" cxnId="{7A860A1F-126F-45F8-A23C-E0C2B328EDDE}">
      <dgm:prSet/>
      <dgm:spPr/>
      <dgm:t>
        <a:bodyPr/>
        <a:lstStyle/>
        <a:p>
          <a:endParaRPr lang="ru-RU"/>
        </a:p>
      </dgm:t>
    </dgm:pt>
    <dgm:pt modelId="{867BAB19-E2B9-4517-AD62-663B1D73D367}" type="sibTrans" cxnId="{7A860A1F-126F-45F8-A23C-E0C2B328EDDE}">
      <dgm:prSet/>
      <dgm:spPr/>
      <dgm:t>
        <a:bodyPr/>
        <a:lstStyle/>
        <a:p>
          <a:endParaRPr lang="ru-RU"/>
        </a:p>
      </dgm:t>
    </dgm:pt>
    <dgm:pt modelId="{7BADFD11-B024-4C4F-AFF6-83E427F2C96D}">
      <dgm:prSet phldrT="[Текст]"/>
      <dgm:spPr/>
      <dgm:t>
        <a:bodyPr/>
        <a:lstStyle/>
        <a:p>
          <a:r>
            <a:rPr lang="ru-RU" dirty="0" smtClean="0">
              <a:solidFill>
                <a:srgbClr val="FF0000"/>
              </a:solidFill>
            </a:rPr>
            <a:t>Школа: </a:t>
          </a:r>
          <a:r>
            <a:rPr lang="ru-RU" dirty="0" smtClean="0">
              <a:solidFill>
                <a:schemeClr val="tx1"/>
              </a:solidFill>
            </a:rPr>
            <a:t>карточки</a:t>
          </a:r>
          <a:r>
            <a:rPr lang="ru-RU" dirty="0" smtClean="0">
              <a:solidFill>
                <a:srgbClr val="FF0000"/>
              </a:solidFill>
            </a:rPr>
            <a:t> </a:t>
          </a:r>
          <a:endParaRPr lang="ru-RU" dirty="0">
            <a:solidFill>
              <a:srgbClr val="FF0000"/>
            </a:solidFill>
          </a:endParaRPr>
        </a:p>
      </dgm:t>
    </dgm:pt>
    <dgm:pt modelId="{2DC8748F-5C78-4E56-9244-D1C47C640B19}" type="parTrans" cxnId="{E63D4B11-6EEE-4C0D-81C1-7BE07F41A77F}">
      <dgm:prSet/>
      <dgm:spPr/>
      <dgm:t>
        <a:bodyPr/>
        <a:lstStyle/>
        <a:p>
          <a:endParaRPr lang="ru-RU"/>
        </a:p>
      </dgm:t>
    </dgm:pt>
    <dgm:pt modelId="{93D1B500-E4A6-47F3-89B1-859A41644F28}" type="sibTrans" cxnId="{E63D4B11-6EEE-4C0D-81C1-7BE07F41A77F}">
      <dgm:prSet/>
      <dgm:spPr/>
      <dgm:t>
        <a:bodyPr/>
        <a:lstStyle/>
        <a:p>
          <a:endParaRPr lang="ru-RU"/>
        </a:p>
      </dgm:t>
    </dgm:pt>
    <dgm:pt modelId="{ED35E68F-7021-4BE6-95CD-7C6924388A3B}">
      <dgm:prSet phldrT="[Текст]"/>
      <dgm:spPr/>
      <dgm:t>
        <a:bodyPr/>
        <a:lstStyle/>
        <a:p>
          <a:r>
            <a:rPr lang="ru-RU" dirty="0" err="1" smtClean="0">
              <a:solidFill>
                <a:srgbClr val="FF0000"/>
              </a:solidFill>
            </a:rPr>
            <a:t>Библиотека:</a:t>
          </a:r>
          <a:r>
            <a:rPr lang="ru-RU" dirty="0" err="1" smtClean="0">
              <a:solidFill>
                <a:schemeClr val="tx1"/>
              </a:solidFill>
            </a:rPr>
            <a:t>книги</a:t>
          </a:r>
          <a:r>
            <a:rPr lang="ru-RU" dirty="0" smtClean="0">
              <a:solidFill>
                <a:schemeClr val="tx1"/>
              </a:solidFill>
            </a:rPr>
            <a:t>, журналы, стихи, сказки, загадки, о пингвинах и других животных  и Антарктиде</a:t>
          </a:r>
          <a:r>
            <a:rPr lang="ru-RU" dirty="0" smtClean="0">
              <a:solidFill>
                <a:srgbClr val="FF0000"/>
              </a:solidFill>
            </a:rPr>
            <a:t> </a:t>
          </a:r>
          <a:endParaRPr lang="ru-RU" dirty="0">
            <a:solidFill>
              <a:srgbClr val="FF0000"/>
            </a:solidFill>
          </a:endParaRPr>
        </a:p>
      </dgm:t>
    </dgm:pt>
    <dgm:pt modelId="{02CA75DF-A209-4974-A1BE-79CCEA04C098}" type="parTrans" cxnId="{C9DBA33E-DEA2-4496-9438-3708E82326A8}">
      <dgm:prSet/>
      <dgm:spPr/>
      <dgm:t>
        <a:bodyPr/>
        <a:lstStyle/>
        <a:p>
          <a:endParaRPr lang="ru-RU"/>
        </a:p>
      </dgm:t>
    </dgm:pt>
    <dgm:pt modelId="{82E54AD7-FD38-4F42-B366-21710B5733D5}" type="sibTrans" cxnId="{C9DBA33E-DEA2-4496-9438-3708E82326A8}">
      <dgm:prSet/>
      <dgm:spPr/>
      <dgm:t>
        <a:bodyPr/>
        <a:lstStyle/>
        <a:p>
          <a:endParaRPr lang="ru-RU"/>
        </a:p>
      </dgm:t>
    </dgm:pt>
    <dgm:pt modelId="{320FA0E7-18AF-48F5-BEDD-7AE630C922EE}">
      <dgm:prSet phldrT="[Текст]"/>
      <dgm:spPr/>
      <dgm:t>
        <a:bodyPr/>
        <a:lstStyle/>
        <a:p>
          <a:r>
            <a:rPr lang="ru-RU" dirty="0" smtClean="0">
              <a:solidFill>
                <a:srgbClr val="FF0000"/>
              </a:solidFill>
            </a:rPr>
            <a:t>Лаборатория </a:t>
          </a:r>
          <a:r>
            <a:rPr lang="ru-RU" dirty="0" smtClean="0">
              <a:solidFill>
                <a:schemeClr val="tx1"/>
              </a:solidFill>
            </a:rPr>
            <a:t>опыты со снегом, льдом, желе</a:t>
          </a:r>
          <a:endParaRPr lang="ru-RU" dirty="0">
            <a:solidFill>
              <a:schemeClr val="tx1"/>
            </a:solidFill>
          </a:endParaRPr>
        </a:p>
      </dgm:t>
    </dgm:pt>
    <dgm:pt modelId="{E3C05E96-1F76-4C10-8D67-77B4548C4C01}" type="parTrans" cxnId="{9B2FCB25-E083-47DC-9579-1F956E76E05E}">
      <dgm:prSet/>
      <dgm:spPr/>
      <dgm:t>
        <a:bodyPr/>
        <a:lstStyle/>
        <a:p>
          <a:endParaRPr lang="ru-RU"/>
        </a:p>
      </dgm:t>
    </dgm:pt>
    <dgm:pt modelId="{64958B85-A6A3-4621-A35C-1733261DA564}" type="sibTrans" cxnId="{9B2FCB25-E083-47DC-9579-1F956E76E05E}">
      <dgm:prSet/>
      <dgm:spPr/>
      <dgm:t>
        <a:bodyPr/>
        <a:lstStyle/>
        <a:p>
          <a:endParaRPr lang="ru-RU"/>
        </a:p>
      </dgm:t>
    </dgm:pt>
    <dgm:pt modelId="{D5DAC8E1-A607-44AD-8CBE-89F5FBDEAD46}">
      <dgm:prSet phldrT="[Текст]"/>
      <dgm:spPr/>
      <dgm:t>
        <a:bodyPr/>
        <a:lstStyle/>
        <a:p>
          <a:r>
            <a:rPr lang="ru-RU" dirty="0" smtClean="0">
              <a:solidFill>
                <a:srgbClr val="FF0000"/>
              </a:solidFill>
            </a:rPr>
            <a:t>Конструкторское бюро: </a:t>
          </a:r>
          <a:r>
            <a:rPr lang="ru-RU" dirty="0" smtClean="0">
              <a:solidFill>
                <a:schemeClr val="tx1"/>
              </a:solidFill>
            </a:rPr>
            <a:t>строим «Ледокол, льдины из </a:t>
          </a:r>
          <a:r>
            <a:rPr lang="ru-RU" dirty="0" err="1" smtClean="0">
              <a:solidFill>
                <a:schemeClr val="tx1"/>
              </a:solidFill>
            </a:rPr>
            <a:t>лего</a:t>
          </a:r>
          <a:r>
            <a:rPr lang="ru-RU" dirty="0" smtClean="0">
              <a:solidFill>
                <a:schemeClr val="tx1"/>
              </a:solidFill>
            </a:rPr>
            <a:t> и других конструкторов, пингвины из </a:t>
          </a:r>
          <a:r>
            <a:rPr lang="ru-RU" dirty="0" err="1" smtClean="0">
              <a:solidFill>
                <a:schemeClr val="tx1"/>
              </a:solidFill>
            </a:rPr>
            <a:t>лего</a:t>
          </a:r>
          <a:r>
            <a:rPr lang="ru-RU" dirty="0" smtClean="0">
              <a:solidFill>
                <a:schemeClr val="tx1"/>
              </a:solidFill>
            </a:rPr>
            <a:t>, дом для пингвина</a:t>
          </a:r>
          <a:endParaRPr lang="ru-RU" dirty="0">
            <a:solidFill>
              <a:srgbClr val="FF0000"/>
            </a:solidFill>
          </a:endParaRPr>
        </a:p>
      </dgm:t>
    </dgm:pt>
    <dgm:pt modelId="{9F633ABA-1FD9-4981-95D5-C8462D71698F}" type="parTrans" cxnId="{F16C57D5-D1D3-457C-9928-36EB9D9601E0}">
      <dgm:prSet/>
      <dgm:spPr/>
      <dgm:t>
        <a:bodyPr/>
        <a:lstStyle/>
        <a:p>
          <a:endParaRPr lang="ru-RU"/>
        </a:p>
      </dgm:t>
    </dgm:pt>
    <dgm:pt modelId="{B51D45A7-2BDF-4DBD-8851-3F4AA82F4D6E}" type="sibTrans" cxnId="{F16C57D5-D1D3-457C-9928-36EB9D9601E0}">
      <dgm:prSet/>
      <dgm:spPr/>
      <dgm:t>
        <a:bodyPr/>
        <a:lstStyle/>
        <a:p>
          <a:endParaRPr lang="ru-RU"/>
        </a:p>
      </dgm:t>
    </dgm:pt>
    <dgm:pt modelId="{C6711C25-4E20-40F0-80A4-4CE61D9B0E46}">
      <dgm:prSet/>
      <dgm:spPr/>
      <dgm:t>
        <a:bodyPr/>
        <a:lstStyle/>
        <a:p>
          <a:r>
            <a:rPr lang="ru-RU" dirty="0" smtClean="0">
              <a:solidFill>
                <a:srgbClr val="FF0000"/>
              </a:solidFill>
            </a:rPr>
            <a:t>Творчество: </a:t>
          </a:r>
          <a:r>
            <a:rPr lang="ru-RU" dirty="0" smtClean="0">
              <a:solidFill>
                <a:schemeClr val="tx1"/>
              </a:solidFill>
            </a:rPr>
            <a:t>раскраски, рисуем семью пингвинов, аппликация «Пингвины на льдинах», Маски пингвинов, оригами пингвин, Лепка животных Антарктиды, модель Антарктиды…</a:t>
          </a:r>
          <a:endParaRPr lang="ru-RU" dirty="0">
            <a:solidFill>
              <a:srgbClr val="FF0000"/>
            </a:solidFill>
          </a:endParaRPr>
        </a:p>
      </dgm:t>
    </dgm:pt>
    <dgm:pt modelId="{721FC87C-27E6-402E-B3CE-56947473D520}" type="parTrans" cxnId="{A6299C69-887F-4365-BFB6-42B810396BC6}">
      <dgm:prSet/>
      <dgm:spPr/>
      <dgm:t>
        <a:bodyPr/>
        <a:lstStyle/>
        <a:p>
          <a:endParaRPr lang="ru-RU"/>
        </a:p>
      </dgm:t>
    </dgm:pt>
    <dgm:pt modelId="{5C9C0786-5EEC-4636-A406-1ABD3F0D903F}" type="sibTrans" cxnId="{A6299C69-887F-4365-BFB6-42B810396BC6}">
      <dgm:prSet/>
      <dgm:spPr/>
      <dgm:t>
        <a:bodyPr/>
        <a:lstStyle/>
        <a:p>
          <a:endParaRPr lang="ru-RU"/>
        </a:p>
      </dgm:t>
    </dgm:pt>
    <dgm:pt modelId="{1DE9F1DE-A09F-48C3-814D-23861CC70D72}">
      <dgm:prSet/>
      <dgm:spPr/>
      <dgm:t>
        <a:bodyPr/>
        <a:lstStyle/>
        <a:p>
          <a:r>
            <a:rPr lang="ru-RU" dirty="0" smtClean="0">
              <a:solidFill>
                <a:srgbClr val="FF0000"/>
              </a:solidFill>
            </a:rPr>
            <a:t>Физкультура: </a:t>
          </a:r>
          <a:r>
            <a:rPr lang="ru-RU" dirty="0" smtClean="0">
              <a:solidFill>
                <a:schemeClr val="tx1"/>
              </a:solidFill>
            </a:rPr>
            <a:t>«Где живут пингвины, </a:t>
          </a:r>
          <a:r>
            <a:rPr lang="ru-RU" dirty="0" err="1" smtClean="0">
              <a:solidFill>
                <a:schemeClr val="tx1"/>
              </a:solidFill>
            </a:rPr>
            <a:t>логоритмика</a:t>
          </a:r>
          <a:r>
            <a:rPr lang="ru-RU" dirty="0" smtClean="0">
              <a:solidFill>
                <a:schemeClr val="tx1"/>
              </a:solidFill>
            </a:rPr>
            <a:t> «Где живут пингвины», гимнастика пробуждения «</a:t>
          </a:r>
          <a:r>
            <a:rPr lang="ru-RU" dirty="0" err="1" smtClean="0">
              <a:solidFill>
                <a:schemeClr val="tx1"/>
              </a:solidFill>
            </a:rPr>
            <a:t>Пингвинята</a:t>
          </a:r>
          <a:r>
            <a:rPr lang="ru-RU" dirty="0" smtClean="0">
              <a:solidFill>
                <a:schemeClr val="tx1"/>
              </a:solidFill>
            </a:rPr>
            <a:t>, утренняя гимнастика «Животные и птицы полярных районов земли»</a:t>
          </a:r>
          <a:endParaRPr lang="ru-RU" dirty="0">
            <a:solidFill>
              <a:srgbClr val="FF0000"/>
            </a:solidFill>
          </a:endParaRPr>
        </a:p>
      </dgm:t>
    </dgm:pt>
    <dgm:pt modelId="{101B761E-D035-402E-BA8D-787600E30F5F}" type="parTrans" cxnId="{D1EA8D4A-8C62-4059-8D03-894C124D217C}">
      <dgm:prSet/>
      <dgm:spPr/>
      <dgm:t>
        <a:bodyPr/>
        <a:lstStyle/>
        <a:p>
          <a:endParaRPr lang="ru-RU"/>
        </a:p>
      </dgm:t>
    </dgm:pt>
    <dgm:pt modelId="{F19A2EAE-1B63-4B45-9B92-3668002C1940}" type="sibTrans" cxnId="{D1EA8D4A-8C62-4059-8D03-894C124D217C}">
      <dgm:prSet/>
      <dgm:spPr/>
      <dgm:t>
        <a:bodyPr/>
        <a:lstStyle/>
        <a:p>
          <a:endParaRPr lang="ru-RU"/>
        </a:p>
      </dgm:t>
    </dgm:pt>
    <dgm:pt modelId="{738941E5-92A1-4ED9-8443-A02710CB421F}">
      <dgm:prSet/>
      <dgm:spPr/>
      <dgm:t>
        <a:bodyPr/>
        <a:lstStyle/>
        <a:p>
          <a:r>
            <a:rPr lang="ru-RU" dirty="0" smtClean="0">
              <a:solidFill>
                <a:srgbClr val="FF0000"/>
              </a:solidFill>
            </a:rPr>
            <a:t>Учусь говорить: </a:t>
          </a:r>
          <a:r>
            <a:rPr lang="ru-RU" dirty="0" smtClean="0">
              <a:solidFill>
                <a:schemeClr val="tx1"/>
              </a:solidFill>
            </a:rPr>
            <a:t>выучить стихи о пингвинах, Антарктиде,  составлять связный рассказ о животном Антарктиды, пересказ сказки о пингвинах  </a:t>
          </a:r>
          <a:endParaRPr lang="ru-RU" dirty="0">
            <a:solidFill>
              <a:schemeClr val="tx1"/>
            </a:solidFill>
          </a:endParaRPr>
        </a:p>
      </dgm:t>
    </dgm:pt>
    <dgm:pt modelId="{65B0CFDB-92B1-4833-8300-7FF42AF0C07E}" type="parTrans" cxnId="{16ACF70F-5FE6-4D66-8F89-8A028AF570A8}">
      <dgm:prSet/>
      <dgm:spPr/>
      <dgm:t>
        <a:bodyPr/>
        <a:lstStyle/>
        <a:p>
          <a:endParaRPr lang="ru-RU"/>
        </a:p>
      </dgm:t>
    </dgm:pt>
    <dgm:pt modelId="{6127FD1F-8C20-4802-9360-5B3BFE6181C4}" type="sibTrans" cxnId="{16ACF70F-5FE6-4D66-8F89-8A028AF570A8}">
      <dgm:prSet/>
      <dgm:spPr/>
      <dgm:t>
        <a:bodyPr/>
        <a:lstStyle/>
        <a:p>
          <a:endParaRPr lang="ru-RU"/>
        </a:p>
      </dgm:t>
    </dgm:pt>
    <dgm:pt modelId="{AA829D38-CB37-4E55-85CC-634D21353D24}">
      <dgm:prSet/>
      <dgm:spPr/>
      <dgm:t>
        <a:bodyPr/>
        <a:lstStyle/>
        <a:p>
          <a:r>
            <a:rPr lang="ru-RU" dirty="0" smtClean="0">
              <a:solidFill>
                <a:srgbClr val="FF0000"/>
              </a:solidFill>
            </a:rPr>
            <a:t>Театр: </a:t>
          </a:r>
          <a:r>
            <a:rPr lang="ru-RU" dirty="0" smtClean="0">
              <a:solidFill>
                <a:schemeClr val="tx1"/>
              </a:solidFill>
            </a:rPr>
            <a:t>драматизация сказки «Три пингвина»</a:t>
          </a:r>
          <a:endParaRPr lang="ru-RU" dirty="0">
            <a:solidFill>
              <a:schemeClr val="tx1"/>
            </a:solidFill>
          </a:endParaRPr>
        </a:p>
      </dgm:t>
    </dgm:pt>
    <dgm:pt modelId="{DA141796-1A2B-47C0-BD72-791D8D1D0170}" type="parTrans" cxnId="{3D3DE593-146D-4B92-B07B-6A171056F166}">
      <dgm:prSet/>
      <dgm:spPr/>
      <dgm:t>
        <a:bodyPr/>
        <a:lstStyle/>
        <a:p>
          <a:endParaRPr lang="ru-RU"/>
        </a:p>
      </dgm:t>
    </dgm:pt>
    <dgm:pt modelId="{FA936C01-F3CB-4A02-BDBB-9D39CBB66E54}" type="sibTrans" cxnId="{3D3DE593-146D-4B92-B07B-6A171056F166}">
      <dgm:prSet/>
      <dgm:spPr/>
      <dgm:t>
        <a:bodyPr/>
        <a:lstStyle/>
        <a:p>
          <a:endParaRPr lang="ru-RU"/>
        </a:p>
      </dgm:t>
    </dgm:pt>
    <dgm:pt modelId="{2E20AF1F-A37B-413E-8D3E-A51D5F5F4D6C}">
      <dgm:prSet/>
      <dgm:spPr/>
      <dgm:t>
        <a:bodyPr/>
        <a:lstStyle/>
        <a:p>
          <a:r>
            <a:rPr lang="ru-RU" dirty="0" smtClean="0">
              <a:solidFill>
                <a:srgbClr val="FF0000"/>
              </a:solidFill>
            </a:rPr>
            <a:t>Музыка: ритмика </a:t>
          </a:r>
          <a:r>
            <a:rPr lang="ru-RU" dirty="0" smtClean="0">
              <a:solidFill>
                <a:schemeClr val="tx1"/>
              </a:solidFill>
            </a:rPr>
            <a:t>«Три пингвина», «Танец маленьких </a:t>
          </a:r>
          <a:r>
            <a:rPr lang="ru-RU" dirty="0" err="1" smtClean="0">
              <a:solidFill>
                <a:schemeClr val="tx1"/>
              </a:solidFill>
            </a:rPr>
            <a:t>пингвинят</a:t>
          </a:r>
          <a:r>
            <a:rPr lang="ru-RU" dirty="0" smtClean="0">
              <a:solidFill>
                <a:schemeClr val="tx1"/>
              </a:solidFill>
            </a:rPr>
            <a:t>»</a:t>
          </a:r>
          <a:endParaRPr lang="ru-RU" dirty="0">
            <a:solidFill>
              <a:schemeClr val="tx1"/>
            </a:solidFill>
          </a:endParaRPr>
        </a:p>
      </dgm:t>
    </dgm:pt>
    <dgm:pt modelId="{2BE96460-85A2-4242-B4B2-8CF65379895F}" type="parTrans" cxnId="{9D8A700C-6163-4D78-99CB-1343B3DCE1D6}">
      <dgm:prSet/>
      <dgm:spPr/>
      <dgm:t>
        <a:bodyPr/>
        <a:lstStyle/>
        <a:p>
          <a:endParaRPr lang="ru-RU"/>
        </a:p>
      </dgm:t>
    </dgm:pt>
    <dgm:pt modelId="{B329DB48-1CC5-4EC9-AF4B-6387B897751E}" type="sibTrans" cxnId="{9D8A700C-6163-4D78-99CB-1343B3DCE1D6}">
      <dgm:prSet/>
      <dgm:spPr/>
      <dgm:t>
        <a:bodyPr/>
        <a:lstStyle/>
        <a:p>
          <a:endParaRPr lang="ru-RU"/>
        </a:p>
      </dgm:t>
    </dgm:pt>
    <dgm:pt modelId="{1BF15CCE-1113-41DE-B1CC-DB21AFC9692F}">
      <dgm:prSet/>
      <dgm:spPr/>
      <dgm:t>
        <a:bodyPr/>
        <a:lstStyle/>
        <a:p>
          <a:r>
            <a:rPr lang="ru-RU" dirty="0" smtClean="0">
              <a:solidFill>
                <a:srgbClr val="FF0000"/>
              </a:solidFill>
            </a:rPr>
            <a:t>Кинозал:  </a:t>
          </a:r>
          <a:r>
            <a:rPr lang="ru-RU" dirty="0" smtClean="0">
              <a:solidFill>
                <a:schemeClr val="tx1"/>
              </a:solidFill>
            </a:rPr>
            <a:t>познавательный фильм ВВС «Императорский пингвин», мультфильмы «Рассказы старого капитана», «</a:t>
          </a:r>
          <a:r>
            <a:rPr lang="ru-RU" dirty="0" err="1" smtClean="0">
              <a:solidFill>
                <a:schemeClr val="tx1"/>
              </a:solidFill>
            </a:rPr>
            <a:t>Элька</a:t>
          </a:r>
          <a:r>
            <a:rPr lang="ru-RU" dirty="0" smtClean="0">
              <a:solidFill>
                <a:schemeClr val="tx1"/>
              </a:solidFill>
            </a:rPr>
            <a:t> спасает Антарктиду» и т. д.</a:t>
          </a:r>
          <a:endParaRPr lang="ru-RU" dirty="0">
            <a:solidFill>
              <a:schemeClr val="tx1"/>
            </a:solidFill>
          </a:endParaRPr>
        </a:p>
      </dgm:t>
    </dgm:pt>
    <dgm:pt modelId="{10F3996A-EA0F-45FD-985B-0BC3AAEB8D21}" type="parTrans" cxnId="{B4655AC0-E8B7-41EF-A1EE-A973474CB331}">
      <dgm:prSet/>
      <dgm:spPr/>
      <dgm:t>
        <a:bodyPr/>
        <a:lstStyle/>
        <a:p>
          <a:endParaRPr lang="ru-RU"/>
        </a:p>
      </dgm:t>
    </dgm:pt>
    <dgm:pt modelId="{14E21E07-47D5-4A07-807B-5C85B21B7B42}" type="sibTrans" cxnId="{B4655AC0-E8B7-41EF-A1EE-A973474CB331}">
      <dgm:prSet/>
      <dgm:spPr/>
      <dgm:t>
        <a:bodyPr/>
        <a:lstStyle/>
        <a:p>
          <a:endParaRPr lang="ru-RU"/>
        </a:p>
      </dgm:t>
    </dgm:pt>
    <dgm:pt modelId="{283F1000-B7DC-4CDF-9B04-90196DAF9123}">
      <dgm:prSet/>
      <dgm:spPr/>
      <dgm:t>
        <a:bodyPr/>
        <a:lstStyle/>
        <a:p>
          <a:r>
            <a:rPr lang="ru-RU" dirty="0" smtClean="0">
              <a:solidFill>
                <a:srgbClr val="FF0000"/>
              </a:solidFill>
            </a:rPr>
            <a:t>Игры </a:t>
          </a:r>
          <a:r>
            <a:rPr lang="ru-RU" dirty="0" smtClean="0">
              <a:solidFill>
                <a:schemeClr val="tx1"/>
              </a:solidFill>
            </a:rPr>
            <a:t>(настольные, дидактические, сюжетно-ролевые</a:t>
          </a:r>
          <a:r>
            <a:rPr lang="ru-RU" dirty="0" smtClean="0">
              <a:solidFill>
                <a:srgbClr val="FF0000"/>
              </a:solidFill>
            </a:rPr>
            <a:t>)</a:t>
          </a:r>
          <a:endParaRPr lang="ru-RU" dirty="0">
            <a:solidFill>
              <a:srgbClr val="FF0000"/>
            </a:solidFill>
          </a:endParaRPr>
        </a:p>
      </dgm:t>
    </dgm:pt>
    <dgm:pt modelId="{B48FB69C-90A9-44AF-B643-FFAADDFA0870}" type="parTrans" cxnId="{75A3D503-1E96-4DD8-A25B-3511FF5AD075}">
      <dgm:prSet/>
      <dgm:spPr/>
      <dgm:t>
        <a:bodyPr/>
        <a:lstStyle/>
        <a:p>
          <a:endParaRPr lang="ru-RU"/>
        </a:p>
      </dgm:t>
    </dgm:pt>
    <dgm:pt modelId="{8C4EDA64-43F9-421A-A1BE-9E0B20C5E9C6}" type="sibTrans" cxnId="{75A3D503-1E96-4DD8-A25B-3511FF5AD075}">
      <dgm:prSet/>
      <dgm:spPr/>
      <dgm:t>
        <a:bodyPr/>
        <a:lstStyle/>
        <a:p>
          <a:endParaRPr lang="ru-RU"/>
        </a:p>
      </dgm:t>
    </dgm:pt>
    <dgm:pt modelId="{667BE72E-8C03-474A-AAAD-FA100B712F7C}" type="pres">
      <dgm:prSet presAssocID="{4B9CD099-BBC6-4DAD-9013-58F07BD8DAE5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F8769A6-B2FA-417D-B2D5-EB137EEF2E1B}" type="pres">
      <dgm:prSet presAssocID="{822C2CB8-1590-43CB-9AC2-AD3E4B456345}" presName="centerShape" presStyleLbl="node0" presStyleIdx="0" presStyleCnt="1" custScaleX="216141" custLinFactNeighborX="-674" custLinFactNeighborY="440"/>
      <dgm:spPr>
        <a:prstGeom prst="snip2SameRect">
          <a:avLst/>
        </a:prstGeom>
      </dgm:spPr>
      <dgm:t>
        <a:bodyPr/>
        <a:lstStyle/>
        <a:p>
          <a:endParaRPr lang="ru-RU"/>
        </a:p>
      </dgm:t>
    </dgm:pt>
    <dgm:pt modelId="{67AAE4DE-7520-4DDF-8D6C-05EC563C7470}" type="pres">
      <dgm:prSet presAssocID="{2DC8748F-5C78-4E56-9244-D1C47C640B19}" presName="Name9" presStyleLbl="parChTrans1D2" presStyleIdx="0" presStyleCnt="11"/>
      <dgm:spPr/>
      <dgm:t>
        <a:bodyPr/>
        <a:lstStyle/>
        <a:p>
          <a:endParaRPr lang="ru-RU"/>
        </a:p>
      </dgm:t>
    </dgm:pt>
    <dgm:pt modelId="{F2B86522-3C72-450B-9C3D-A8968D7AB87C}" type="pres">
      <dgm:prSet presAssocID="{2DC8748F-5C78-4E56-9244-D1C47C640B19}" presName="connTx" presStyleLbl="parChTrans1D2" presStyleIdx="0" presStyleCnt="11"/>
      <dgm:spPr/>
      <dgm:t>
        <a:bodyPr/>
        <a:lstStyle/>
        <a:p>
          <a:endParaRPr lang="ru-RU"/>
        </a:p>
      </dgm:t>
    </dgm:pt>
    <dgm:pt modelId="{ECF41732-FB70-4309-98C8-922E539245C0}" type="pres">
      <dgm:prSet presAssocID="{7BADFD11-B024-4C4F-AFF6-83E427F2C96D}" presName="node" presStyleLbl="node1" presStyleIdx="0" presStyleCnt="11" custScaleX="217854" custScaleY="78525" custRadScaleRad="102604" custRadScaleInc="-12066">
        <dgm:presLayoutVars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ru-RU"/>
        </a:p>
      </dgm:t>
    </dgm:pt>
    <dgm:pt modelId="{F836E19C-1768-4E6B-ABAA-450C9BBB71E7}" type="pres">
      <dgm:prSet presAssocID="{02CA75DF-A209-4974-A1BE-79CCEA04C098}" presName="Name9" presStyleLbl="parChTrans1D2" presStyleIdx="1" presStyleCnt="11"/>
      <dgm:spPr/>
      <dgm:t>
        <a:bodyPr/>
        <a:lstStyle/>
        <a:p>
          <a:endParaRPr lang="ru-RU"/>
        </a:p>
      </dgm:t>
    </dgm:pt>
    <dgm:pt modelId="{D4DD5CA9-4FE1-44CA-BFC4-5324D1838059}" type="pres">
      <dgm:prSet presAssocID="{02CA75DF-A209-4974-A1BE-79CCEA04C098}" presName="connTx" presStyleLbl="parChTrans1D2" presStyleIdx="1" presStyleCnt="11"/>
      <dgm:spPr/>
      <dgm:t>
        <a:bodyPr/>
        <a:lstStyle/>
        <a:p>
          <a:endParaRPr lang="ru-RU"/>
        </a:p>
      </dgm:t>
    </dgm:pt>
    <dgm:pt modelId="{6464F4A5-E170-47AA-8750-3CB75650583C}" type="pres">
      <dgm:prSet presAssocID="{ED35E68F-7021-4BE6-95CD-7C6924388A3B}" presName="node" presStyleLbl="node1" presStyleIdx="1" presStyleCnt="11" custScaleX="225279" custScaleY="100566" custRadScaleRad="160339" custRadScaleInc="75852">
        <dgm:presLayoutVars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ru-RU"/>
        </a:p>
      </dgm:t>
    </dgm:pt>
    <dgm:pt modelId="{524F988D-1352-44B6-9BB3-B4AAF284173A}" type="pres">
      <dgm:prSet presAssocID="{E3C05E96-1F76-4C10-8D67-77B4548C4C01}" presName="Name9" presStyleLbl="parChTrans1D2" presStyleIdx="2" presStyleCnt="11"/>
      <dgm:spPr/>
      <dgm:t>
        <a:bodyPr/>
        <a:lstStyle/>
        <a:p>
          <a:endParaRPr lang="ru-RU"/>
        </a:p>
      </dgm:t>
    </dgm:pt>
    <dgm:pt modelId="{18CF9CD5-6AFF-4E73-B1E8-9A60F53DEBF2}" type="pres">
      <dgm:prSet presAssocID="{E3C05E96-1F76-4C10-8D67-77B4548C4C01}" presName="connTx" presStyleLbl="parChTrans1D2" presStyleIdx="2" presStyleCnt="11"/>
      <dgm:spPr/>
      <dgm:t>
        <a:bodyPr/>
        <a:lstStyle/>
        <a:p>
          <a:endParaRPr lang="ru-RU"/>
        </a:p>
      </dgm:t>
    </dgm:pt>
    <dgm:pt modelId="{9E4754ED-B83F-479D-B5E9-E93D9B2A9F43}" type="pres">
      <dgm:prSet presAssocID="{320FA0E7-18AF-48F5-BEDD-7AE630C922EE}" presName="node" presStyleLbl="node1" presStyleIdx="2" presStyleCnt="11" custScaleX="237418" custScaleY="85765" custRadScaleRad="158311" custRadScaleInc="149870">
        <dgm:presLayoutVars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ru-RU"/>
        </a:p>
      </dgm:t>
    </dgm:pt>
    <dgm:pt modelId="{78C28D65-85E5-4C0A-A525-F80F5DE9F4B0}" type="pres">
      <dgm:prSet presAssocID="{9F633ABA-1FD9-4981-95D5-C8462D71698F}" presName="Name9" presStyleLbl="parChTrans1D2" presStyleIdx="3" presStyleCnt="11"/>
      <dgm:spPr/>
      <dgm:t>
        <a:bodyPr/>
        <a:lstStyle/>
        <a:p>
          <a:endParaRPr lang="ru-RU"/>
        </a:p>
      </dgm:t>
    </dgm:pt>
    <dgm:pt modelId="{C745EB52-1244-4CB8-8B3A-356695C49ED4}" type="pres">
      <dgm:prSet presAssocID="{9F633ABA-1FD9-4981-95D5-C8462D71698F}" presName="connTx" presStyleLbl="parChTrans1D2" presStyleIdx="3" presStyleCnt="11"/>
      <dgm:spPr/>
      <dgm:t>
        <a:bodyPr/>
        <a:lstStyle/>
        <a:p>
          <a:endParaRPr lang="ru-RU"/>
        </a:p>
      </dgm:t>
    </dgm:pt>
    <dgm:pt modelId="{3270DB53-941A-432A-8BBB-4890973B514D}" type="pres">
      <dgm:prSet presAssocID="{D5DAC8E1-A607-44AD-8CBE-89F5FBDEAD46}" presName="node" presStyleLbl="node1" presStyleIdx="3" presStyleCnt="11" custScaleX="201800" custScaleY="82828" custRadScaleRad="168196" custRadScaleInc="52067">
        <dgm:presLayoutVars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ru-RU"/>
        </a:p>
      </dgm:t>
    </dgm:pt>
    <dgm:pt modelId="{19262670-6B3F-4020-BFBC-5666862AABBB}" type="pres">
      <dgm:prSet presAssocID="{721FC87C-27E6-402E-B3CE-56947473D520}" presName="Name9" presStyleLbl="parChTrans1D2" presStyleIdx="4" presStyleCnt="11"/>
      <dgm:spPr/>
      <dgm:t>
        <a:bodyPr/>
        <a:lstStyle/>
        <a:p>
          <a:endParaRPr lang="ru-RU"/>
        </a:p>
      </dgm:t>
    </dgm:pt>
    <dgm:pt modelId="{B8813F51-E059-4B7D-A0C1-C5D6A446B5E8}" type="pres">
      <dgm:prSet presAssocID="{721FC87C-27E6-402E-B3CE-56947473D520}" presName="connTx" presStyleLbl="parChTrans1D2" presStyleIdx="4" presStyleCnt="11"/>
      <dgm:spPr/>
      <dgm:t>
        <a:bodyPr/>
        <a:lstStyle/>
        <a:p>
          <a:endParaRPr lang="ru-RU"/>
        </a:p>
      </dgm:t>
    </dgm:pt>
    <dgm:pt modelId="{35ADE1A8-89CC-4750-8D54-608F30E872EE}" type="pres">
      <dgm:prSet presAssocID="{C6711C25-4E20-40F0-80A4-4CE61D9B0E46}" presName="node" presStyleLbl="node1" presStyleIdx="4" presStyleCnt="11" custScaleX="201324" custScaleY="69311" custRadScaleRad="105291" custRadScaleInc="431564">
        <dgm:presLayoutVars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ru-RU"/>
        </a:p>
      </dgm:t>
    </dgm:pt>
    <dgm:pt modelId="{8E362011-363B-4FAA-A79E-19A23700EDA3}" type="pres">
      <dgm:prSet presAssocID="{101B761E-D035-402E-BA8D-787600E30F5F}" presName="Name9" presStyleLbl="parChTrans1D2" presStyleIdx="5" presStyleCnt="11"/>
      <dgm:spPr/>
      <dgm:t>
        <a:bodyPr/>
        <a:lstStyle/>
        <a:p>
          <a:endParaRPr lang="ru-RU"/>
        </a:p>
      </dgm:t>
    </dgm:pt>
    <dgm:pt modelId="{691D1858-1F21-4A59-819B-930E8C05C5BD}" type="pres">
      <dgm:prSet presAssocID="{101B761E-D035-402E-BA8D-787600E30F5F}" presName="connTx" presStyleLbl="parChTrans1D2" presStyleIdx="5" presStyleCnt="11"/>
      <dgm:spPr/>
      <dgm:t>
        <a:bodyPr/>
        <a:lstStyle/>
        <a:p>
          <a:endParaRPr lang="ru-RU"/>
        </a:p>
      </dgm:t>
    </dgm:pt>
    <dgm:pt modelId="{3767B56A-8814-4064-8FDD-9CE5952830B2}" type="pres">
      <dgm:prSet presAssocID="{1DE9F1DE-A09F-48C3-814D-23861CC70D72}" presName="node" presStyleLbl="node1" presStyleIdx="5" presStyleCnt="11" custScaleX="270237" custScaleY="93967" custRadScaleRad="122499" custRadScaleInc="661302">
        <dgm:presLayoutVars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ru-RU"/>
        </a:p>
      </dgm:t>
    </dgm:pt>
    <dgm:pt modelId="{1A0443D0-D8AD-4ECD-B61C-386F9E768BE5}" type="pres">
      <dgm:prSet presAssocID="{65B0CFDB-92B1-4833-8300-7FF42AF0C07E}" presName="Name9" presStyleLbl="parChTrans1D2" presStyleIdx="6" presStyleCnt="11"/>
      <dgm:spPr/>
      <dgm:t>
        <a:bodyPr/>
        <a:lstStyle/>
        <a:p>
          <a:endParaRPr lang="ru-RU"/>
        </a:p>
      </dgm:t>
    </dgm:pt>
    <dgm:pt modelId="{3CC5110D-8070-4488-A849-B3E7791BDA46}" type="pres">
      <dgm:prSet presAssocID="{65B0CFDB-92B1-4833-8300-7FF42AF0C07E}" presName="connTx" presStyleLbl="parChTrans1D2" presStyleIdx="6" presStyleCnt="11"/>
      <dgm:spPr/>
      <dgm:t>
        <a:bodyPr/>
        <a:lstStyle/>
        <a:p>
          <a:endParaRPr lang="ru-RU"/>
        </a:p>
      </dgm:t>
    </dgm:pt>
    <dgm:pt modelId="{C052C05A-B183-4330-9F3D-52734F26997B}" type="pres">
      <dgm:prSet presAssocID="{738941E5-92A1-4ED9-8443-A02710CB421F}" presName="node" presStyleLbl="node1" presStyleIdx="6" presStyleCnt="11" custScaleX="231748" custScaleY="87672" custRadScaleRad="165146" custRadScaleInc="669968">
        <dgm:presLayoutVars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ru-RU"/>
        </a:p>
      </dgm:t>
    </dgm:pt>
    <dgm:pt modelId="{7BA62D9B-D5C4-4373-A329-C1A7BA9CCB00}" type="pres">
      <dgm:prSet presAssocID="{DA141796-1A2B-47C0-BD72-791D8D1D0170}" presName="Name9" presStyleLbl="parChTrans1D2" presStyleIdx="7" presStyleCnt="11"/>
      <dgm:spPr/>
      <dgm:t>
        <a:bodyPr/>
        <a:lstStyle/>
        <a:p>
          <a:endParaRPr lang="ru-RU"/>
        </a:p>
      </dgm:t>
    </dgm:pt>
    <dgm:pt modelId="{D6BC19EB-F005-47CE-9888-1CF664E01CF8}" type="pres">
      <dgm:prSet presAssocID="{DA141796-1A2B-47C0-BD72-791D8D1D0170}" presName="connTx" presStyleLbl="parChTrans1D2" presStyleIdx="7" presStyleCnt="11"/>
      <dgm:spPr/>
      <dgm:t>
        <a:bodyPr/>
        <a:lstStyle/>
        <a:p>
          <a:endParaRPr lang="ru-RU"/>
        </a:p>
      </dgm:t>
    </dgm:pt>
    <dgm:pt modelId="{A2BE50E6-CD7A-47C6-9355-1818D8A87107}" type="pres">
      <dgm:prSet presAssocID="{AA829D38-CB37-4E55-85CC-634D21353D24}" presName="node" presStyleLbl="node1" presStyleIdx="7" presStyleCnt="11" custScaleX="230908" custScaleY="72371" custRadScaleRad="153206" custRadScaleInc="379785">
        <dgm:presLayoutVars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ru-RU"/>
        </a:p>
      </dgm:t>
    </dgm:pt>
    <dgm:pt modelId="{0285A177-B287-4EB5-AF55-AD4063F0223E}" type="pres">
      <dgm:prSet presAssocID="{2BE96460-85A2-4242-B4B2-8CF65379895F}" presName="Name9" presStyleLbl="parChTrans1D2" presStyleIdx="8" presStyleCnt="11"/>
      <dgm:spPr/>
      <dgm:t>
        <a:bodyPr/>
        <a:lstStyle/>
        <a:p>
          <a:endParaRPr lang="ru-RU"/>
        </a:p>
      </dgm:t>
    </dgm:pt>
    <dgm:pt modelId="{78622030-8AF9-4D0B-946B-4174F3AD4B94}" type="pres">
      <dgm:prSet presAssocID="{2BE96460-85A2-4242-B4B2-8CF65379895F}" presName="connTx" presStyleLbl="parChTrans1D2" presStyleIdx="8" presStyleCnt="11"/>
      <dgm:spPr/>
      <dgm:t>
        <a:bodyPr/>
        <a:lstStyle/>
        <a:p>
          <a:endParaRPr lang="ru-RU"/>
        </a:p>
      </dgm:t>
    </dgm:pt>
    <dgm:pt modelId="{ACEBF451-4D67-42A8-B8AA-F13574F3D4DC}" type="pres">
      <dgm:prSet presAssocID="{2E20AF1F-A37B-413E-8D3E-A51D5F5F4D6C}" presName="node" presStyleLbl="node1" presStyleIdx="8" presStyleCnt="11" custScaleX="227589" custScaleY="100452" custRadScaleRad="165442" custRadScaleInc="-86017">
        <dgm:presLayoutVars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ru-RU"/>
        </a:p>
      </dgm:t>
    </dgm:pt>
    <dgm:pt modelId="{9FAC6C79-C343-4F46-8903-B07E03B51C2D}" type="pres">
      <dgm:prSet presAssocID="{10F3996A-EA0F-45FD-985B-0BC3AAEB8D21}" presName="Name9" presStyleLbl="parChTrans1D2" presStyleIdx="9" presStyleCnt="11"/>
      <dgm:spPr/>
      <dgm:t>
        <a:bodyPr/>
        <a:lstStyle/>
        <a:p>
          <a:endParaRPr lang="ru-RU"/>
        </a:p>
      </dgm:t>
    </dgm:pt>
    <dgm:pt modelId="{855A8C70-1043-42F4-B153-8833873C6451}" type="pres">
      <dgm:prSet presAssocID="{10F3996A-EA0F-45FD-985B-0BC3AAEB8D21}" presName="connTx" presStyleLbl="parChTrans1D2" presStyleIdx="9" presStyleCnt="11"/>
      <dgm:spPr/>
      <dgm:t>
        <a:bodyPr/>
        <a:lstStyle/>
        <a:p>
          <a:endParaRPr lang="ru-RU"/>
        </a:p>
      </dgm:t>
    </dgm:pt>
    <dgm:pt modelId="{864E4940-6859-47CF-A2F6-8FA54A02E23D}" type="pres">
      <dgm:prSet presAssocID="{1BF15CCE-1113-41DE-B1CC-DB21AFC9692F}" presName="node" presStyleLbl="node1" presStyleIdx="9" presStyleCnt="11" custScaleX="222231" custRadScaleRad="118457" custRadScaleInc="-946974">
        <dgm:presLayoutVars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ru-RU"/>
        </a:p>
      </dgm:t>
    </dgm:pt>
    <dgm:pt modelId="{6EEA8DC0-E397-4546-BF16-7436F97F42BA}" type="pres">
      <dgm:prSet presAssocID="{B48FB69C-90A9-44AF-B643-FFAADDFA0870}" presName="Name9" presStyleLbl="parChTrans1D2" presStyleIdx="10" presStyleCnt="11"/>
      <dgm:spPr/>
      <dgm:t>
        <a:bodyPr/>
        <a:lstStyle/>
        <a:p>
          <a:endParaRPr lang="ru-RU"/>
        </a:p>
      </dgm:t>
    </dgm:pt>
    <dgm:pt modelId="{A190FE81-B126-4C94-9E30-B536D15E334B}" type="pres">
      <dgm:prSet presAssocID="{B48FB69C-90A9-44AF-B643-FFAADDFA0870}" presName="connTx" presStyleLbl="parChTrans1D2" presStyleIdx="10" presStyleCnt="11"/>
      <dgm:spPr/>
      <dgm:t>
        <a:bodyPr/>
        <a:lstStyle/>
        <a:p>
          <a:endParaRPr lang="ru-RU"/>
        </a:p>
      </dgm:t>
    </dgm:pt>
    <dgm:pt modelId="{9245DABD-5984-4612-A9FD-04A3F5CBB3A7}" type="pres">
      <dgm:prSet presAssocID="{283F1000-B7DC-4CDF-9B04-90196DAF9123}" presName="node" presStyleLbl="node1" presStyleIdx="10" presStyleCnt="11" custScaleX="223279" custScaleY="90950" custRadScaleRad="167999" custRadScaleInc="633275">
        <dgm:presLayoutVars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ru-RU"/>
        </a:p>
      </dgm:t>
    </dgm:pt>
  </dgm:ptLst>
  <dgm:cxnLst>
    <dgm:cxn modelId="{D686B81F-A0FE-4A13-B4D2-CA88120583B6}" type="presOf" srcId="{10F3996A-EA0F-45FD-985B-0BC3AAEB8D21}" destId="{9FAC6C79-C343-4F46-8903-B07E03B51C2D}" srcOrd="0" destOrd="0" presId="urn:microsoft.com/office/officeart/2005/8/layout/radial1"/>
    <dgm:cxn modelId="{F2DEC5F5-3F40-4F72-80CA-62658BA6184E}" type="presOf" srcId="{65B0CFDB-92B1-4833-8300-7FF42AF0C07E}" destId="{1A0443D0-D8AD-4ECD-B61C-386F9E768BE5}" srcOrd="0" destOrd="0" presId="urn:microsoft.com/office/officeart/2005/8/layout/radial1"/>
    <dgm:cxn modelId="{2EC3C677-5E9A-44C4-93B4-09ACAA97073E}" type="presOf" srcId="{D5DAC8E1-A607-44AD-8CBE-89F5FBDEAD46}" destId="{3270DB53-941A-432A-8BBB-4890973B514D}" srcOrd="0" destOrd="0" presId="urn:microsoft.com/office/officeart/2005/8/layout/radial1"/>
    <dgm:cxn modelId="{28E3B164-6BA5-4564-8BE2-B1A07D9E8509}" type="presOf" srcId="{721FC87C-27E6-402E-B3CE-56947473D520}" destId="{19262670-6B3F-4020-BFBC-5666862AABBB}" srcOrd="0" destOrd="0" presId="urn:microsoft.com/office/officeart/2005/8/layout/radial1"/>
    <dgm:cxn modelId="{1A083F4E-D820-4542-B142-61946B1D4ECB}" type="presOf" srcId="{822C2CB8-1590-43CB-9AC2-AD3E4B456345}" destId="{FF8769A6-B2FA-417D-B2D5-EB137EEF2E1B}" srcOrd="0" destOrd="0" presId="urn:microsoft.com/office/officeart/2005/8/layout/radial1"/>
    <dgm:cxn modelId="{D1EA8D4A-8C62-4059-8D03-894C124D217C}" srcId="{822C2CB8-1590-43CB-9AC2-AD3E4B456345}" destId="{1DE9F1DE-A09F-48C3-814D-23861CC70D72}" srcOrd="5" destOrd="0" parTransId="{101B761E-D035-402E-BA8D-787600E30F5F}" sibTransId="{F19A2EAE-1B63-4B45-9B92-3668002C1940}"/>
    <dgm:cxn modelId="{C9DBA33E-DEA2-4496-9438-3708E82326A8}" srcId="{822C2CB8-1590-43CB-9AC2-AD3E4B456345}" destId="{ED35E68F-7021-4BE6-95CD-7C6924388A3B}" srcOrd="1" destOrd="0" parTransId="{02CA75DF-A209-4974-A1BE-79CCEA04C098}" sibTransId="{82E54AD7-FD38-4F42-B366-21710B5733D5}"/>
    <dgm:cxn modelId="{A277CA24-F065-4769-B50B-B136A5BA03CF}" type="presOf" srcId="{9F633ABA-1FD9-4981-95D5-C8462D71698F}" destId="{78C28D65-85E5-4C0A-A525-F80F5DE9F4B0}" srcOrd="0" destOrd="0" presId="urn:microsoft.com/office/officeart/2005/8/layout/radial1"/>
    <dgm:cxn modelId="{A4AC9D24-F0B9-4133-B826-4B24E53A09E2}" type="presOf" srcId="{B48FB69C-90A9-44AF-B643-FFAADDFA0870}" destId="{A190FE81-B126-4C94-9E30-B536D15E334B}" srcOrd="1" destOrd="0" presId="urn:microsoft.com/office/officeart/2005/8/layout/radial1"/>
    <dgm:cxn modelId="{B8AA2F7F-410A-49F5-AAB5-ABF17C8BD402}" type="presOf" srcId="{101B761E-D035-402E-BA8D-787600E30F5F}" destId="{691D1858-1F21-4A59-819B-930E8C05C5BD}" srcOrd="1" destOrd="0" presId="urn:microsoft.com/office/officeart/2005/8/layout/radial1"/>
    <dgm:cxn modelId="{BA35DAC5-C843-4351-8D1D-732A9FA759AA}" type="presOf" srcId="{C6711C25-4E20-40F0-80A4-4CE61D9B0E46}" destId="{35ADE1A8-89CC-4750-8D54-608F30E872EE}" srcOrd="0" destOrd="0" presId="urn:microsoft.com/office/officeart/2005/8/layout/radial1"/>
    <dgm:cxn modelId="{3978C7A2-E58E-4A94-9ADD-71819E69C24A}" type="presOf" srcId="{2DC8748F-5C78-4E56-9244-D1C47C640B19}" destId="{67AAE4DE-7520-4DDF-8D6C-05EC563C7470}" srcOrd="0" destOrd="0" presId="urn:microsoft.com/office/officeart/2005/8/layout/radial1"/>
    <dgm:cxn modelId="{51E2A105-F3EF-4D54-999D-BEC46F1ED507}" type="presOf" srcId="{65B0CFDB-92B1-4833-8300-7FF42AF0C07E}" destId="{3CC5110D-8070-4488-A849-B3E7791BDA46}" srcOrd="1" destOrd="0" presId="urn:microsoft.com/office/officeart/2005/8/layout/radial1"/>
    <dgm:cxn modelId="{D99AC03C-155B-4AEA-B7F7-1321F193A93B}" type="presOf" srcId="{1BF15CCE-1113-41DE-B1CC-DB21AFC9692F}" destId="{864E4940-6859-47CF-A2F6-8FA54A02E23D}" srcOrd="0" destOrd="0" presId="urn:microsoft.com/office/officeart/2005/8/layout/radial1"/>
    <dgm:cxn modelId="{8F69A19F-306E-497F-9AEB-D1BC56A7F874}" type="presOf" srcId="{283F1000-B7DC-4CDF-9B04-90196DAF9123}" destId="{9245DABD-5984-4612-A9FD-04A3F5CBB3A7}" srcOrd="0" destOrd="0" presId="urn:microsoft.com/office/officeart/2005/8/layout/radial1"/>
    <dgm:cxn modelId="{00660F79-9676-4BAB-B415-894EB93723CD}" type="presOf" srcId="{02CA75DF-A209-4974-A1BE-79CCEA04C098}" destId="{D4DD5CA9-4FE1-44CA-BFC4-5324D1838059}" srcOrd="1" destOrd="0" presId="urn:microsoft.com/office/officeart/2005/8/layout/radial1"/>
    <dgm:cxn modelId="{E63D4B11-6EEE-4C0D-81C1-7BE07F41A77F}" srcId="{822C2CB8-1590-43CB-9AC2-AD3E4B456345}" destId="{7BADFD11-B024-4C4F-AFF6-83E427F2C96D}" srcOrd="0" destOrd="0" parTransId="{2DC8748F-5C78-4E56-9244-D1C47C640B19}" sibTransId="{93D1B500-E4A6-47F3-89B1-859A41644F28}"/>
    <dgm:cxn modelId="{53E67E33-DF32-4E0F-9CC9-E146932573CF}" type="presOf" srcId="{B48FB69C-90A9-44AF-B643-FFAADDFA0870}" destId="{6EEA8DC0-E397-4546-BF16-7436F97F42BA}" srcOrd="0" destOrd="0" presId="urn:microsoft.com/office/officeart/2005/8/layout/radial1"/>
    <dgm:cxn modelId="{E7083F77-C825-44B9-98A0-FFBC8B156419}" type="presOf" srcId="{2BE96460-85A2-4242-B4B2-8CF65379895F}" destId="{0285A177-B287-4EB5-AF55-AD4063F0223E}" srcOrd="0" destOrd="0" presId="urn:microsoft.com/office/officeart/2005/8/layout/radial1"/>
    <dgm:cxn modelId="{62B6B74D-2BCD-4F81-B086-3FB2B07634EB}" type="presOf" srcId="{ED35E68F-7021-4BE6-95CD-7C6924388A3B}" destId="{6464F4A5-E170-47AA-8750-3CB75650583C}" srcOrd="0" destOrd="0" presId="urn:microsoft.com/office/officeart/2005/8/layout/radial1"/>
    <dgm:cxn modelId="{B4B727CC-121F-4723-BBD3-35C97308F346}" type="presOf" srcId="{1DE9F1DE-A09F-48C3-814D-23861CC70D72}" destId="{3767B56A-8814-4064-8FDD-9CE5952830B2}" srcOrd="0" destOrd="0" presId="urn:microsoft.com/office/officeart/2005/8/layout/radial1"/>
    <dgm:cxn modelId="{E72FB4AD-9590-4ADD-842F-CBFE0DC14A13}" type="presOf" srcId="{9F633ABA-1FD9-4981-95D5-C8462D71698F}" destId="{C745EB52-1244-4CB8-8B3A-356695C49ED4}" srcOrd="1" destOrd="0" presId="urn:microsoft.com/office/officeart/2005/8/layout/radial1"/>
    <dgm:cxn modelId="{D6D2F0E7-C84F-4A83-9072-3BD71298BC5B}" type="presOf" srcId="{101B761E-D035-402E-BA8D-787600E30F5F}" destId="{8E362011-363B-4FAA-A79E-19A23700EDA3}" srcOrd="0" destOrd="0" presId="urn:microsoft.com/office/officeart/2005/8/layout/radial1"/>
    <dgm:cxn modelId="{B0749C9A-50C3-4733-9882-2FCB7D031FA0}" type="presOf" srcId="{320FA0E7-18AF-48F5-BEDD-7AE630C922EE}" destId="{9E4754ED-B83F-479D-B5E9-E93D9B2A9F43}" srcOrd="0" destOrd="0" presId="urn:microsoft.com/office/officeart/2005/8/layout/radial1"/>
    <dgm:cxn modelId="{75A3D503-1E96-4DD8-A25B-3511FF5AD075}" srcId="{822C2CB8-1590-43CB-9AC2-AD3E4B456345}" destId="{283F1000-B7DC-4CDF-9B04-90196DAF9123}" srcOrd="10" destOrd="0" parTransId="{B48FB69C-90A9-44AF-B643-FFAADDFA0870}" sibTransId="{8C4EDA64-43F9-421A-A1BE-9E0B20C5E9C6}"/>
    <dgm:cxn modelId="{412940FC-985F-49DF-8D3F-9D3ACCF6FAE8}" type="presOf" srcId="{10F3996A-EA0F-45FD-985B-0BC3AAEB8D21}" destId="{855A8C70-1043-42F4-B153-8833873C6451}" srcOrd="1" destOrd="0" presId="urn:microsoft.com/office/officeart/2005/8/layout/radial1"/>
    <dgm:cxn modelId="{F16C57D5-D1D3-457C-9928-36EB9D9601E0}" srcId="{822C2CB8-1590-43CB-9AC2-AD3E4B456345}" destId="{D5DAC8E1-A607-44AD-8CBE-89F5FBDEAD46}" srcOrd="3" destOrd="0" parTransId="{9F633ABA-1FD9-4981-95D5-C8462D71698F}" sibTransId="{B51D45A7-2BDF-4DBD-8851-3F4AA82F4D6E}"/>
    <dgm:cxn modelId="{7A860A1F-126F-45F8-A23C-E0C2B328EDDE}" srcId="{4B9CD099-BBC6-4DAD-9013-58F07BD8DAE5}" destId="{822C2CB8-1590-43CB-9AC2-AD3E4B456345}" srcOrd="0" destOrd="0" parTransId="{58C488DA-A655-4AC8-A6F9-FA3DFC90BF88}" sibTransId="{867BAB19-E2B9-4517-AD62-663B1D73D367}"/>
    <dgm:cxn modelId="{3CE290E1-474B-4C1D-8539-2E324049BEFC}" type="presOf" srcId="{738941E5-92A1-4ED9-8443-A02710CB421F}" destId="{C052C05A-B183-4330-9F3D-52734F26997B}" srcOrd="0" destOrd="0" presId="urn:microsoft.com/office/officeart/2005/8/layout/radial1"/>
    <dgm:cxn modelId="{9B2FCB25-E083-47DC-9579-1F956E76E05E}" srcId="{822C2CB8-1590-43CB-9AC2-AD3E4B456345}" destId="{320FA0E7-18AF-48F5-BEDD-7AE630C922EE}" srcOrd="2" destOrd="0" parTransId="{E3C05E96-1F76-4C10-8D67-77B4548C4C01}" sibTransId="{64958B85-A6A3-4621-A35C-1733261DA564}"/>
    <dgm:cxn modelId="{F6E59233-29A8-455C-AD6B-55818DED599C}" type="presOf" srcId="{7BADFD11-B024-4C4F-AFF6-83E427F2C96D}" destId="{ECF41732-FB70-4309-98C8-922E539245C0}" srcOrd="0" destOrd="0" presId="urn:microsoft.com/office/officeart/2005/8/layout/radial1"/>
    <dgm:cxn modelId="{CA4616B2-06CD-46E3-B2FC-C7FC860130C6}" type="presOf" srcId="{DA141796-1A2B-47C0-BD72-791D8D1D0170}" destId="{7BA62D9B-D5C4-4373-A329-C1A7BA9CCB00}" srcOrd="0" destOrd="0" presId="urn:microsoft.com/office/officeart/2005/8/layout/radial1"/>
    <dgm:cxn modelId="{B0357212-0814-4A09-B1C3-BFE21BFE4ADD}" type="presOf" srcId="{02CA75DF-A209-4974-A1BE-79CCEA04C098}" destId="{F836E19C-1768-4E6B-ABAA-450C9BBB71E7}" srcOrd="0" destOrd="0" presId="urn:microsoft.com/office/officeart/2005/8/layout/radial1"/>
    <dgm:cxn modelId="{16ACF70F-5FE6-4D66-8F89-8A028AF570A8}" srcId="{822C2CB8-1590-43CB-9AC2-AD3E4B456345}" destId="{738941E5-92A1-4ED9-8443-A02710CB421F}" srcOrd="6" destOrd="0" parTransId="{65B0CFDB-92B1-4833-8300-7FF42AF0C07E}" sibTransId="{6127FD1F-8C20-4802-9360-5B3BFE6181C4}"/>
    <dgm:cxn modelId="{C7F4CFFC-10F3-4571-9E7C-F9BD359227B2}" type="presOf" srcId="{E3C05E96-1F76-4C10-8D67-77B4548C4C01}" destId="{524F988D-1352-44B6-9BB3-B4AAF284173A}" srcOrd="0" destOrd="0" presId="urn:microsoft.com/office/officeart/2005/8/layout/radial1"/>
    <dgm:cxn modelId="{B4655AC0-E8B7-41EF-A1EE-A973474CB331}" srcId="{822C2CB8-1590-43CB-9AC2-AD3E4B456345}" destId="{1BF15CCE-1113-41DE-B1CC-DB21AFC9692F}" srcOrd="9" destOrd="0" parTransId="{10F3996A-EA0F-45FD-985B-0BC3AAEB8D21}" sibTransId="{14E21E07-47D5-4A07-807B-5C85B21B7B42}"/>
    <dgm:cxn modelId="{FFA95D64-254D-44C9-A29F-5725FEC8D960}" type="presOf" srcId="{2DC8748F-5C78-4E56-9244-D1C47C640B19}" destId="{F2B86522-3C72-450B-9C3D-A8968D7AB87C}" srcOrd="1" destOrd="0" presId="urn:microsoft.com/office/officeart/2005/8/layout/radial1"/>
    <dgm:cxn modelId="{28D63D16-6F97-4BC0-9CF2-DD3BCF6412DE}" type="presOf" srcId="{AA829D38-CB37-4E55-85CC-634D21353D24}" destId="{A2BE50E6-CD7A-47C6-9355-1818D8A87107}" srcOrd="0" destOrd="0" presId="urn:microsoft.com/office/officeart/2005/8/layout/radial1"/>
    <dgm:cxn modelId="{A6299C69-887F-4365-BFB6-42B810396BC6}" srcId="{822C2CB8-1590-43CB-9AC2-AD3E4B456345}" destId="{C6711C25-4E20-40F0-80A4-4CE61D9B0E46}" srcOrd="4" destOrd="0" parTransId="{721FC87C-27E6-402E-B3CE-56947473D520}" sibTransId="{5C9C0786-5EEC-4636-A406-1ABD3F0D903F}"/>
    <dgm:cxn modelId="{D5659F3F-6696-43C3-B596-69AD2DBB9F3A}" type="presOf" srcId="{E3C05E96-1F76-4C10-8D67-77B4548C4C01}" destId="{18CF9CD5-6AFF-4E73-B1E8-9A60F53DEBF2}" srcOrd="1" destOrd="0" presId="urn:microsoft.com/office/officeart/2005/8/layout/radial1"/>
    <dgm:cxn modelId="{3CE8A533-08D4-4E35-9331-74388D068AC5}" type="presOf" srcId="{2E20AF1F-A37B-413E-8D3E-A51D5F5F4D6C}" destId="{ACEBF451-4D67-42A8-B8AA-F13574F3D4DC}" srcOrd="0" destOrd="0" presId="urn:microsoft.com/office/officeart/2005/8/layout/radial1"/>
    <dgm:cxn modelId="{3D3DE593-146D-4B92-B07B-6A171056F166}" srcId="{822C2CB8-1590-43CB-9AC2-AD3E4B456345}" destId="{AA829D38-CB37-4E55-85CC-634D21353D24}" srcOrd="7" destOrd="0" parTransId="{DA141796-1A2B-47C0-BD72-791D8D1D0170}" sibTransId="{FA936C01-F3CB-4A02-BDBB-9D39CBB66E54}"/>
    <dgm:cxn modelId="{9D8A700C-6163-4D78-99CB-1343B3DCE1D6}" srcId="{822C2CB8-1590-43CB-9AC2-AD3E4B456345}" destId="{2E20AF1F-A37B-413E-8D3E-A51D5F5F4D6C}" srcOrd="8" destOrd="0" parTransId="{2BE96460-85A2-4242-B4B2-8CF65379895F}" sibTransId="{B329DB48-1CC5-4EC9-AF4B-6387B897751E}"/>
    <dgm:cxn modelId="{206C5D8A-B7D1-4101-96FE-FEF5ED3A4B40}" type="presOf" srcId="{4B9CD099-BBC6-4DAD-9013-58F07BD8DAE5}" destId="{667BE72E-8C03-474A-AAAD-FA100B712F7C}" srcOrd="0" destOrd="0" presId="urn:microsoft.com/office/officeart/2005/8/layout/radial1"/>
    <dgm:cxn modelId="{3849A17D-D6A0-416B-B4EC-0DEE0A9FDC80}" type="presOf" srcId="{721FC87C-27E6-402E-B3CE-56947473D520}" destId="{B8813F51-E059-4B7D-A0C1-C5D6A446B5E8}" srcOrd="1" destOrd="0" presId="urn:microsoft.com/office/officeart/2005/8/layout/radial1"/>
    <dgm:cxn modelId="{12A6F1D1-F269-4924-A4AE-B39C64C0551D}" type="presOf" srcId="{2BE96460-85A2-4242-B4B2-8CF65379895F}" destId="{78622030-8AF9-4D0B-946B-4174F3AD4B94}" srcOrd="1" destOrd="0" presId="urn:microsoft.com/office/officeart/2005/8/layout/radial1"/>
    <dgm:cxn modelId="{FCE430B0-39B0-4881-ACED-A6F5DE752DD4}" type="presOf" srcId="{DA141796-1A2B-47C0-BD72-791D8D1D0170}" destId="{D6BC19EB-F005-47CE-9888-1CF664E01CF8}" srcOrd="1" destOrd="0" presId="urn:microsoft.com/office/officeart/2005/8/layout/radial1"/>
    <dgm:cxn modelId="{88973DFC-277F-43B0-8D06-E0335482D390}" type="presParOf" srcId="{667BE72E-8C03-474A-AAAD-FA100B712F7C}" destId="{FF8769A6-B2FA-417D-B2D5-EB137EEF2E1B}" srcOrd="0" destOrd="0" presId="urn:microsoft.com/office/officeart/2005/8/layout/radial1"/>
    <dgm:cxn modelId="{54E7F40D-C319-461D-BCE1-5B7251B98A01}" type="presParOf" srcId="{667BE72E-8C03-474A-AAAD-FA100B712F7C}" destId="{67AAE4DE-7520-4DDF-8D6C-05EC563C7470}" srcOrd="1" destOrd="0" presId="urn:microsoft.com/office/officeart/2005/8/layout/radial1"/>
    <dgm:cxn modelId="{62352624-7265-4165-BAE8-2D0E63F3AD00}" type="presParOf" srcId="{67AAE4DE-7520-4DDF-8D6C-05EC563C7470}" destId="{F2B86522-3C72-450B-9C3D-A8968D7AB87C}" srcOrd="0" destOrd="0" presId="urn:microsoft.com/office/officeart/2005/8/layout/radial1"/>
    <dgm:cxn modelId="{E1C7217C-7617-4856-8444-9CAA4003D99F}" type="presParOf" srcId="{667BE72E-8C03-474A-AAAD-FA100B712F7C}" destId="{ECF41732-FB70-4309-98C8-922E539245C0}" srcOrd="2" destOrd="0" presId="urn:microsoft.com/office/officeart/2005/8/layout/radial1"/>
    <dgm:cxn modelId="{E14A57D6-2A49-4F91-8C9A-71463123AB95}" type="presParOf" srcId="{667BE72E-8C03-474A-AAAD-FA100B712F7C}" destId="{F836E19C-1768-4E6B-ABAA-450C9BBB71E7}" srcOrd="3" destOrd="0" presId="urn:microsoft.com/office/officeart/2005/8/layout/radial1"/>
    <dgm:cxn modelId="{4AEC302C-FCE0-493C-A57C-DD1699C61320}" type="presParOf" srcId="{F836E19C-1768-4E6B-ABAA-450C9BBB71E7}" destId="{D4DD5CA9-4FE1-44CA-BFC4-5324D1838059}" srcOrd="0" destOrd="0" presId="urn:microsoft.com/office/officeart/2005/8/layout/radial1"/>
    <dgm:cxn modelId="{E26A0EF3-1901-4DDA-89BB-913F85F273F6}" type="presParOf" srcId="{667BE72E-8C03-474A-AAAD-FA100B712F7C}" destId="{6464F4A5-E170-47AA-8750-3CB75650583C}" srcOrd="4" destOrd="0" presId="urn:microsoft.com/office/officeart/2005/8/layout/radial1"/>
    <dgm:cxn modelId="{F774A66C-E965-4F49-92D8-1E02CE2AE3F1}" type="presParOf" srcId="{667BE72E-8C03-474A-AAAD-FA100B712F7C}" destId="{524F988D-1352-44B6-9BB3-B4AAF284173A}" srcOrd="5" destOrd="0" presId="urn:microsoft.com/office/officeart/2005/8/layout/radial1"/>
    <dgm:cxn modelId="{ABEDD81F-72B2-466F-84B7-CBD0FF732FCD}" type="presParOf" srcId="{524F988D-1352-44B6-9BB3-B4AAF284173A}" destId="{18CF9CD5-6AFF-4E73-B1E8-9A60F53DEBF2}" srcOrd="0" destOrd="0" presId="urn:microsoft.com/office/officeart/2005/8/layout/radial1"/>
    <dgm:cxn modelId="{16908776-0C2A-48CB-BA1D-779A0A01B32D}" type="presParOf" srcId="{667BE72E-8C03-474A-AAAD-FA100B712F7C}" destId="{9E4754ED-B83F-479D-B5E9-E93D9B2A9F43}" srcOrd="6" destOrd="0" presId="urn:microsoft.com/office/officeart/2005/8/layout/radial1"/>
    <dgm:cxn modelId="{51C1B491-CFCF-4081-86DB-802124434D06}" type="presParOf" srcId="{667BE72E-8C03-474A-AAAD-FA100B712F7C}" destId="{78C28D65-85E5-4C0A-A525-F80F5DE9F4B0}" srcOrd="7" destOrd="0" presId="urn:microsoft.com/office/officeart/2005/8/layout/radial1"/>
    <dgm:cxn modelId="{7EB65FB4-8CC5-4700-A756-710802FBAFE3}" type="presParOf" srcId="{78C28D65-85E5-4C0A-A525-F80F5DE9F4B0}" destId="{C745EB52-1244-4CB8-8B3A-356695C49ED4}" srcOrd="0" destOrd="0" presId="urn:microsoft.com/office/officeart/2005/8/layout/radial1"/>
    <dgm:cxn modelId="{7513E4B6-D113-4AC4-8D33-7006FDD0819A}" type="presParOf" srcId="{667BE72E-8C03-474A-AAAD-FA100B712F7C}" destId="{3270DB53-941A-432A-8BBB-4890973B514D}" srcOrd="8" destOrd="0" presId="urn:microsoft.com/office/officeart/2005/8/layout/radial1"/>
    <dgm:cxn modelId="{FC0AA4F4-F6FA-45C7-87E0-AF01B6046742}" type="presParOf" srcId="{667BE72E-8C03-474A-AAAD-FA100B712F7C}" destId="{19262670-6B3F-4020-BFBC-5666862AABBB}" srcOrd="9" destOrd="0" presId="urn:microsoft.com/office/officeart/2005/8/layout/radial1"/>
    <dgm:cxn modelId="{6439EACA-7831-4954-854A-FF4B7481CA79}" type="presParOf" srcId="{19262670-6B3F-4020-BFBC-5666862AABBB}" destId="{B8813F51-E059-4B7D-A0C1-C5D6A446B5E8}" srcOrd="0" destOrd="0" presId="urn:microsoft.com/office/officeart/2005/8/layout/radial1"/>
    <dgm:cxn modelId="{13336673-BFEA-4B45-89CC-680E3B54C1BA}" type="presParOf" srcId="{667BE72E-8C03-474A-AAAD-FA100B712F7C}" destId="{35ADE1A8-89CC-4750-8D54-608F30E872EE}" srcOrd="10" destOrd="0" presId="urn:microsoft.com/office/officeart/2005/8/layout/radial1"/>
    <dgm:cxn modelId="{E7C19304-F5B0-4465-8324-3DBFFB9B7465}" type="presParOf" srcId="{667BE72E-8C03-474A-AAAD-FA100B712F7C}" destId="{8E362011-363B-4FAA-A79E-19A23700EDA3}" srcOrd="11" destOrd="0" presId="urn:microsoft.com/office/officeart/2005/8/layout/radial1"/>
    <dgm:cxn modelId="{80EFAEBE-246E-4359-B13D-B4B62140BB9A}" type="presParOf" srcId="{8E362011-363B-4FAA-A79E-19A23700EDA3}" destId="{691D1858-1F21-4A59-819B-930E8C05C5BD}" srcOrd="0" destOrd="0" presId="urn:microsoft.com/office/officeart/2005/8/layout/radial1"/>
    <dgm:cxn modelId="{6DB76C4E-D52C-450A-88C2-82AE28DEB13B}" type="presParOf" srcId="{667BE72E-8C03-474A-AAAD-FA100B712F7C}" destId="{3767B56A-8814-4064-8FDD-9CE5952830B2}" srcOrd="12" destOrd="0" presId="urn:microsoft.com/office/officeart/2005/8/layout/radial1"/>
    <dgm:cxn modelId="{00B205B3-5F68-42D1-97A4-44089E99D1D5}" type="presParOf" srcId="{667BE72E-8C03-474A-AAAD-FA100B712F7C}" destId="{1A0443D0-D8AD-4ECD-B61C-386F9E768BE5}" srcOrd="13" destOrd="0" presId="urn:microsoft.com/office/officeart/2005/8/layout/radial1"/>
    <dgm:cxn modelId="{9212AAFA-D180-45F8-983A-C7BB64AC7BE6}" type="presParOf" srcId="{1A0443D0-D8AD-4ECD-B61C-386F9E768BE5}" destId="{3CC5110D-8070-4488-A849-B3E7791BDA46}" srcOrd="0" destOrd="0" presId="urn:microsoft.com/office/officeart/2005/8/layout/radial1"/>
    <dgm:cxn modelId="{6403DF9C-ADF2-4A63-B1D7-D76025E55FA7}" type="presParOf" srcId="{667BE72E-8C03-474A-AAAD-FA100B712F7C}" destId="{C052C05A-B183-4330-9F3D-52734F26997B}" srcOrd="14" destOrd="0" presId="urn:microsoft.com/office/officeart/2005/8/layout/radial1"/>
    <dgm:cxn modelId="{485FEDB3-217B-4DA5-9C58-409AC5E36A1B}" type="presParOf" srcId="{667BE72E-8C03-474A-AAAD-FA100B712F7C}" destId="{7BA62D9B-D5C4-4373-A329-C1A7BA9CCB00}" srcOrd="15" destOrd="0" presId="urn:microsoft.com/office/officeart/2005/8/layout/radial1"/>
    <dgm:cxn modelId="{87CF9BE2-3AB8-48EB-9F41-10B382043277}" type="presParOf" srcId="{7BA62D9B-D5C4-4373-A329-C1A7BA9CCB00}" destId="{D6BC19EB-F005-47CE-9888-1CF664E01CF8}" srcOrd="0" destOrd="0" presId="urn:microsoft.com/office/officeart/2005/8/layout/radial1"/>
    <dgm:cxn modelId="{137F53B6-A06D-4D45-9647-E749E13EA680}" type="presParOf" srcId="{667BE72E-8C03-474A-AAAD-FA100B712F7C}" destId="{A2BE50E6-CD7A-47C6-9355-1818D8A87107}" srcOrd="16" destOrd="0" presId="urn:microsoft.com/office/officeart/2005/8/layout/radial1"/>
    <dgm:cxn modelId="{5502CF68-D361-4ED3-AAE0-909AE4B69190}" type="presParOf" srcId="{667BE72E-8C03-474A-AAAD-FA100B712F7C}" destId="{0285A177-B287-4EB5-AF55-AD4063F0223E}" srcOrd="17" destOrd="0" presId="urn:microsoft.com/office/officeart/2005/8/layout/radial1"/>
    <dgm:cxn modelId="{5DDE1524-DB64-466D-B303-364CC6CED299}" type="presParOf" srcId="{0285A177-B287-4EB5-AF55-AD4063F0223E}" destId="{78622030-8AF9-4D0B-946B-4174F3AD4B94}" srcOrd="0" destOrd="0" presId="urn:microsoft.com/office/officeart/2005/8/layout/radial1"/>
    <dgm:cxn modelId="{CAB35C55-2586-4F51-B094-4C6A3BAC2CF7}" type="presParOf" srcId="{667BE72E-8C03-474A-AAAD-FA100B712F7C}" destId="{ACEBF451-4D67-42A8-B8AA-F13574F3D4DC}" srcOrd="18" destOrd="0" presId="urn:microsoft.com/office/officeart/2005/8/layout/radial1"/>
    <dgm:cxn modelId="{A7585B7E-883D-46D7-ABF2-02EB1C2DF331}" type="presParOf" srcId="{667BE72E-8C03-474A-AAAD-FA100B712F7C}" destId="{9FAC6C79-C343-4F46-8903-B07E03B51C2D}" srcOrd="19" destOrd="0" presId="urn:microsoft.com/office/officeart/2005/8/layout/radial1"/>
    <dgm:cxn modelId="{7A512C99-9AD6-4627-95D8-74F930288027}" type="presParOf" srcId="{9FAC6C79-C343-4F46-8903-B07E03B51C2D}" destId="{855A8C70-1043-42F4-B153-8833873C6451}" srcOrd="0" destOrd="0" presId="urn:microsoft.com/office/officeart/2005/8/layout/radial1"/>
    <dgm:cxn modelId="{C794C955-E507-4B42-B04B-F497D7667F71}" type="presParOf" srcId="{667BE72E-8C03-474A-AAAD-FA100B712F7C}" destId="{864E4940-6859-47CF-A2F6-8FA54A02E23D}" srcOrd="20" destOrd="0" presId="urn:microsoft.com/office/officeart/2005/8/layout/radial1"/>
    <dgm:cxn modelId="{CADB50F0-A4B2-46F9-B194-6EC926E8AD32}" type="presParOf" srcId="{667BE72E-8C03-474A-AAAD-FA100B712F7C}" destId="{6EEA8DC0-E397-4546-BF16-7436F97F42BA}" srcOrd="21" destOrd="0" presId="urn:microsoft.com/office/officeart/2005/8/layout/radial1"/>
    <dgm:cxn modelId="{AF728203-89CD-48D6-8540-A3557039F719}" type="presParOf" srcId="{6EEA8DC0-E397-4546-BF16-7436F97F42BA}" destId="{A190FE81-B126-4C94-9E30-B536D15E334B}" srcOrd="0" destOrd="0" presId="urn:microsoft.com/office/officeart/2005/8/layout/radial1"/>
    <dgm:cxn modelId="{1DB57EAE-D521-4F6B-9096-75EDEE1115B8}" type="presParOf" srcId="{667BE72E-8C03-474A-AAAD-FA100B712F7C}" destId="{9245DABD-5984-4612-A9FD-04A3F5CBB3A7}" srcOrd="22" destOrd="0" presId="urn:microsoft.com/office/officeart/2005/8/layout/radial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FF8769A6-B2FA-417D-B2D5-EB137EEF2E1B}">
      <dsp:nvSpPr>
        <dsp:cNvPr id="0" name=""/>
        <dsp:cNvSpPr/>
      </dsp:nvSpPr>
      <dsp:spPr>
        <a:xfrm>
          <a:off x="3168043" y="2370132"/>
          <a:ext cx="2233998" cy="1033583"/>
        </a:xfrm>
        <a:prstGeom prst="snip2Same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955" tIns="20955" rIns="20955" bIns="20955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300" kern="1200" dirty="0" smtClean="0">
              <a:solidFill>
                <a:schemeClr val="tx1"/>
              </a:solidFill>
            </a:rPr>
            <a:t>Пингвины</a:t>
          </a:r>
          <a:endParaRPr lang="ru-RU" sz="3300" kern="1200" dirty="0">
            <a:solidFill>
              <a:schemeClr val="tx1"/>
            </a:solidFill>
          </a:endParaRPr>
        </a:p>
      </dsp:txBody>
      <dsp:txXfrm>
        <a:off x="3168043" y="2370132"/>
        <a:ext cx="2233998" cy="1033583"/>
      </dsp:txXfrm>
    </dsp:sp>
    <dsp:sp modelId="{67AAE4DE-7520-4DDF-8D6C-05EC563C7470}">
      <dsp:nvSpPr>
        <dsp:cNvPr id="0" name=""/>
        <dsp:cNvSpPr/>
      </dsp:nvSpPr>
      <dsp:spPr>
        <a:xfrm rot="16127313">
          <a:off x="3485341" y="1586945"/>
          <a:ext cx="1544883" cy="21884"/>
        </a:xfrm>
        <a:custGeom>
          <a:avLst/>
          <a:gdLst/>
          <a:ahLst/>
          <a:cxnLst/>
          <a:rect l="0" t="0" r="0" b="0"/>
          <a:pathLst>
            <a:path>
              <a:moveTo>
                <a:pt x="0" y="10942"/>
              </a:moveTo>
              <a:lnTo>
                <a:pt x="1544883" y="10942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 rot="16127313">
        <a:off x="4219161" y="1559265"/>
        <a:ext cx="77244" cy="77244"/>
      </dsp:txXfrm>
    </dsp:sp>
    <dsp:sp modelId="{ECF41732-FB70-4309-98C8-922E539245C0}">
      <dsp:nvSpPr>
        <dsp:cNvPr id="0" name=""/>
        <dsp:cNvSpPr/>
      </dsp:nvSpPr>
      <dsp:spPr>
        <a:xfrm>
          <a:off x="3107019" y="14008"/>
          <a:ext cx="2251703" cy="81162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445" tIns="4445" rIns="4445" bIns="4445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700" kern="1200" dirty="0" smtClean="0">
              <a:solidFill>
                <a:srgbClr val="FF0000"/>
              </a:solidFill>
            </a:rPr>
            <a:t>Школа: </a:t>
          </a:r>
          <a:r>
            <a:rPr lang="ru-RU" sz="700" kern="1200" dirty="0" smtClean="0">
              <a:solidFill>
                <a:schemeClr val="tx1"/>
              </a:solidFill>
            </a:rPr>
            <a:t>карточки</a:t>
          </a:r>
          <a:r>
            <a:rPr lang="ru-RU" sz="700" kern="1200" dirty="0" smtClean="0">
              <a:solidFill>
                <a:srgbClr val="FF0000"/>
              </a:solidFill>
            </a:rPr>
            <a:t> </a:t>
          </a:r>
          <a:endParaRPr lang="ru-RU" sz="700" kern="1200" dirty="0">
            <a:solidFill>
              <a:srgbClr val="FF0000"/>
            </a:solidFill>
          </a:endParaRPr>
        </a:p>
      </dsp:txBody>
      <dsp:txXfrm>
        <a:off x="3107019" y="14008"/>
        <a:ext cx="2251703" cy="811621"/>
      </dsp:txXfrm>
    </dsp:sp>
    <dsp:sp modelId="{F836E19C-1768-4E6B-ABAA-450C9BBB71E7}">
      <dsp:nvSpPr>
        <dsp:cNvPr id="0" name=""/>
        <dsp:cNvSpPr/>
      </dsp:nvSpPr>
      <dsp:spPr>
        <a:xfrm rot="19152520">
          <a:off x="4543266" y="1695452"/>
          <a:ext cx="2219701" cy="21884"/>
        </a:xfrm>
        <a:custGeom>
          <a:avLst/>
          <a:gdLst/>
          <a:ahLst/>
          <a:cxnLst/>
          <a:rect l="0" t="0" r="0" b="0"/>
          <a:pathLst>
            <a:path>
              <a:moveTo>
                <a:pt x="0" y="10942"/>
              </a:moveTo>
              <a:lnTo>
                <a:pt x="2219701" y="10942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800" kern="1200"/>
        </a:p>
      </dsp:txBody>
      <dsp:txXfrm rot="19152520">
        <a:off x="5597624" y="1650902"/>
        <a:ext cx="110985" cy="110985"/>
      </dsp:txXfrm>
    </dsp:sp>
    <dsp:sp modelId="{6464F4A5-E170-47AA-8750-3CB75650583C}">
      <dsp:nvSpPr>
        <dsp:cNvPr id="0" name=""/>
        <dsp:cNvSpPr/>
      </dsp:nvSpPr>
      <dsp:spPr>
        <a:xfrm>
          <a:off x="5864093" y="0"/>
          <a:ext cx="2328446" cy="1039433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445" tIns="4445" rIns="4445" bIns="4445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700" kern="1200" dirty="0" err="1" smtClean="0">
              <a:solidFill>
                <a:srgbClr val="FF0000"/>
              </a:solidFill>
            </a:rPr>
            <a:t>Библиотека:</a:t>
          </a:r>
          <a:r>
            <a:rPr lang="ru-RU" sz="700" kern="1200" dirty="0" err="1" smtClean="0">
              <a:solidFill>
                <a:schemeClr val="tx1"/>
              </a:solidFill>
            </a:rPr>
            <a:t>книги</a:t>
          </a:r>
          <a:r>
            <a:rPr lang="ru-RU" sz="700" kern="1200" dirty="0" smtClean="0">
              <a:solidFill>
                <a:schemeClr val="tx1"/>
              </a:solidFill>
            </a:rPr>
            <a:t>, журналы, стихи, сказки, загадки, о пингвинах и других животных  и Антарктиде</a:t>
          </a:r>
          <a:r>
            <a:rPr lang="ru-RU" sz="700" kern="1200" dirty="0" smtClean="0">
              <a:solidFill>
                <a:srgbClr val="FF0000"/>
              </a:solidFill>
            </a:rPr>
            <a:t> </a:t>
          </a:r>
          <a:endParaRPr lang="ru-RU" sz="700" kern="1200" dirty="0">
            <a:solidFill>
              <a:srgbClr val="FF0000"/>
            </a:solidFill>
          </a:endParaRPr>
        </a:p>
      </dsp:txBody>
      <dsp:txXfrm>
        <a:off x="5864093" y="0"/>
        <a:ext cx="2328446" cy="1039433"/>
      </dsp:txXfrm>
    </dsp:sp>
    <dsp:sp modelId="{524F988D-1352-44B6-9BB3-B4AAF284173A}">
      <dsp:nvSpPr>
        <dsp:cNvPr id="0" name=""/>
        <dsp:cNvSpPr/>
      </dsp:nvSpPr>
      <dsp:spPr>
        <a:xfrm rot="21574245">
          <a:off x="5401886" y="2865196"/>
          <a:ext cx="645594" cy="21884"/>
        </a:xfrm>
        <a:custGeom>
          <a:avLst/>
          <a:gdLst/>
          <a:ahLst/>
          <a:cxnLst/>
          <a:rect l="0" t="0" r="0" b="0"/>
          <a:pathLst>
            <a:path>
              <a:moveTo>
                <a:pt x="0" y="10942"/>
              </a:moveTo>
              <a:lnTo>
                <a:pt x="645594" y="10942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 rot="21574245">
        <a:off x="5708543" y="2859998"/>
        <a:ext cx="32279" cy="32279"/>
      </dsp:txXfrm>
    </dsp:sp>
    <dsp:sp modelId="{9E4754ED-B83F-479D-B5E9-E93D9B2A9F43}">
      <dsp:nvSpPr>
        <dsp:cNvPr id="0" name=""/>
        <dsp:cNvSpPr/>
      </dsp:nvSpPr>
      <dsp:spPr>
        <a:xfrm>
          <a:off x="6047208" y="2421303"/>
          <a:ext cx="2453913" cy="886453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445" tIns="4445" rIns="4445" bIns="4445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700" kern="1200" dirty="0" smtClean="0">
              <a:solidFill>
                <a:srgbClr val="FF0000"/>
              </a:solidFill>
            </a:rPr>
            <a:t>Лаборатория </a:t>
          </a:r>
          <a:r>
            <a:rPr lang="ru-RU" sz="700" kern="1200" dirty="0" smtClean="0">
              <a:solidFill>
                <a:schemeClr val="tx1"/>
              </a:solidFill>
            </a:rPr>
            <a:t>опыты со снегом, льдом, желе</a:t>
          </a:r>
          <a:endParaRPr lang="ru-RU" sz="700" kern="1200" dirty="0">
            <a:solidFill>
              <a:schemeClr val="tx1"/>
            </a:solidFill>
          </a:endParaRPr>
        </a:p>
      </dsp:txBody>
      <dsp:txXfrm>
        <a:off x="6047208" y="2421303"/>
        <a:ext cx="2453913" cy="886453"/>
      </dsp:txXfrm>
    </dsp:sp>
    <dsp:sp modelId="{78C28D65-85E5-4C0A-A525-F80F5DE9F4B0}">
      <dsp:nvSpPr>
        <dsp:cNvPr id="0" name=""/>
        <dsp:cNvSpPr/>
      </dsp:nvSpPr>
      <dsp:spPr>
        <a:xfrm rot="1178083">
          <a:off x="5123245" y="3459410"/>
          <a:ext cx="1594236" cy="21884"/>
        </a:xfrm>
        <a:custGeom>
          <a:avLst/>
          <a:gdLst/>
          <a:ahLst/>
          <a:cxnLst/>
          <a:rect l="0" t="0" r="0" b="0"/>
          <a:pathLst>
            <a:path>
              <a:moveTo>
                <a:pt x="0" y="10942"/>
              </a:moveTo>
              <a:lnTo>
                <a:pt x="1594236" y="10942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600" kern="1200"/>
        </a:p>
      </dsp:txBody>
      <dsp:txXfrm rot="1178083">
        <a:off x="5880508" y="3430496"/>
        <a:ext cx="79711" cy="79711"/>
      </dsp:txXfrm>
    </dsp:sp>
    <dsp:sp modelId="{3270DB53-941A-432A-8BBB-4890973B514D}">
      <dsp:nvSpPr>
        <dsp:cNvPr id="0" name=""/>
        <dsp:cNvSpPr/>
      </dsp:nvSpPr>
      <dsp:spPr>
        <a:xfrm>
          <a:off x="6415350" y="3590965"/>
          <a:ext cx="2085771" cy="85609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445" tIns="4445" rIns="4445" bIns="4445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700" kern="1200" dirty="0" smtClean="0">
              <a:solidFill>
                <a:srgbClr val="FF0000"/>
              </a:solidFill>
            </a:rPr>
            <a:t>Конструкторское бюро: </a:t>
          </a:r>
          <a:r>
            <a:rPr lang="ru-RU" sz="700" kern="1200" dirty="0" smtClean="0">
              <a:solidFill>
                <a:schemeClr val="tx1"/>
              </a:solidFill>
            </a:rPr>
            <a:t>строим «Ледокол, льдины из </a:t>
          </a:r>
          <a:r>
            <a:rPr lang="ru-RU" sz="700" kern="1200" dirty="0" err="1" smtClean="0">
              <a:solidFill>
                <a:schemeClr val="tx1"/>
              </a:solidFill>
            </a:rPr>
            <a:t>лего</a:t>
          </a:r>
          <a:r>
            <a:rPr lang="ru-RU" sz="700" kern="1200" dirty="0" smtClean="0">
              <a:solidFill>
                <a:schemeClr val="tx1"/>
              </a:solidFill>
            </a:rPr>
            <a:t> и других конструкторов, пингвины из </a:t>
          </a:r>
          <a:r>
            <a:rPr lang="ru-RU" sz="700" kern="1200" dirty="0" err="1" smtClean="0">
              <a:solidFill>
                <a:schemeClr val="tx1"/>
              </a:solidFill>
            </a:rPr>
            <a:t>лего</a:t>
          </a:r>
          <a:r>
            <a:rPr lang="ru-RU" sz="700" kern="1200" dirty="0" smtClean="0">
              <a:solidFill>
                <a:schemeClr val="tx1"/>
              </a:solidFill>
            </a:rPr>
            <a:t>, дом для пингвина</a:t>
          </a:r>
          <a:endParaRPr lang="ru-RU" sz="700" kern="1200" dirty="0">
            <a:solidFill>
              <a:srgbClr val="FF0000"/>
            </a:solidFill>
          </a:endParaRPr>
        </a:p>
      </dsp:txBody>
      <dsp:txXfrm>
        <a:off x="6415350" y="3590965"/>
        <a:ext cx="2085771" cy="856096"/>
      </dsp:txXfrm>
    </dsp:sp>
    <dsp:sp modelId="{19262670-6B3F-4020-BFBC-5666862AABBB}">
      <dsp:nvSpPr>
        <dsp:cNvPr id="0" name=""/>
        <dsp:cNvSpPr/>
      </dsp:nvSpPr>
      <dsp:spPr>
        <a:xfrm rot="6660938">
          <a:off x="3033267" y="4110560"/>
          <a:ext cx="1554956" cy="21884"/>
        </a:xfrm>
        <a:custGeom>
          <a:avLst/>
          <a:gdLst/>
          <a:ahLst/>
          <a:cxnLst/>
          <a:rect l="0" t="0" r="0" b="0"/>
          <a:pathLst>
            <a:path>
              <a:moveTo>
                <a:pt x="0" y="10942"/>
              </a:moveTo>
              <a:lnTo>
                <a:pt x="1554956" y="10942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 rot="6660938">
        <a:off x="3771871" y="4082629"/>
        <a:ext cx="77747" cy="77747"/>
      </dsp:txXfrm>
    </dsp:sp>
    <dsp:sp modelId="{35ADE1A8-89CC-4750-8D54-608F30E872EE}">
      <dsp:nvSpPr>
        <dsp:cNvPr id="0" name=""/>
        <dsp:cNvSpPr/>
      </dsp:nvSpPr>
      <dsp:spPr>
        <a:xfrm>
          <a:off x="2355076" y="4844173"/>
          <a:ext cx="2080852" cy="716387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" tIns="3810" rIns="3810" bIns="381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600" kern="1200" dirty="0" smtClean="0">
              <a:solidFill>
                <a:srgbClr val="FF0000"/>
              </a:solidFill>
            </a:rPr>
            <a:t>Творчество: </a:t>
          </a:r>
          <a:r>
            <a:rPr lang="ru-RU" sz="600" kern="1200" dirty="0" smtClean="0">
              <a:solidFill>
                <a:schemeClr val="tx1"/>
              </a:solidFill>
            </a:rPr>
            <a:t>раскраски, рисуем семью пингвинов, аппликация «Пингвины на льдинах», Маски пингвинов, оригами пингвин, Лепка животных Антарктиды, модель Антарктиды…</a:t>
          </a:r>
          <a:endParaRPr lang="ru-RU" sz="600" kern="1200" dirty="0">
            <a:solidFill>
              <a:srgbClr val="FF0000"/>
            </a:solidFill>
          </a:endParaRPr>
        </a:p>
      </dsp:txBody>
      <dsp:txXfrm>
        <a:off x="2355076" y="4844173"/>
        <a:ext cx="2080852" cy="716387"/>
      </dsp:txXfrm>
    </dsp:sp>
    <dsp:sp modelId="{8E362011-363B-4FAA-A79E-19A23700EDA3}">
      <dsp:nvSpPr>
        <dsp:cNvPr id="0" name=""/>
        <dsp:cNvSpPr/>
      </dsp:nvSpPr>
      <dsp:spPr>
        <a:xfrm rot="10937150">
          <a:off x="2783866" y="2823813"/>
          <a:ext cx="388466" cy="21884"/>
        </a:xfrm>
        <a:custGeom>
          <a:avLst/>
          <a:gdLst/>
          <a:ahLst/>
          <a:cxnLst/>
          <a:rect l="0" t="0" r="0" b="0"/>
          <a:pathLst>
            <a:path>
              <a:moveTo>
                <a:pt x="0" y="10942"/>
              </a:moveTo>
              <a:lnTo>
                <a:pt x="388466" y="10942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 rot="10937150">
        <a:off x="2968387" y="2825043"/>
        <a:ext cx="19423" cy="19423"/>
      </dsp:txXfrm>
    </dsp:sp>
    <dsp:sp modelId="{3767B56A-8814-4064-8FDD-9CE5952830B2}">
      <dsp:nvSpPr>
        <dsp:cNvPr id="0" name=""/>
        <dsp:cNvSpPr/>
      </dsp:nvSpPr>
      <dsp:spPr>
        <a:xfrm>
          <a:off x="7" y="2286012"/>
          <a:ext cx="2793125" cy="971227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" tIns="3810" rIns="3810" bIns="381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600" kern="1200" dirty="0" smtClean="0">
              <a:solidFill>
                <a:srgbClr val="FF0000"/>
              </a:solidFill>
            </a:rPr>
            <a:t>Физкультура: </a:t>
          </a:r>
          <a:r>
            <a:rPr lang="ru-RU" sz="600" kern="1200" dirty="0" smtClean="0">
              <a:solidFill>
                <a:schemeClr val="tx1"/>
              </a:solidFill>
            </a:rPr>
            <a:t>«Где живут пингвины, </a:t>
          </a:r>
          <a:r>
            <a:rPr lang="ru-RU" sz="600" kern="1200" dirty="0" err="1" smtClean="0">
              <a:solidFill>
                <a:schemeClr val="tx1"/>
              </a:solidFill>
            </a:rPr>
            <a:t>логоритмика</a:t>
          </a:r>
          <a:r>
            <a:rPr lang="ru-RU" sz="600" kern="1200" dirty="0" smtClean="0">
              <a:solidFill>
                <a:schemeClr val="tx1"/>
              </a:solidFill>
            </a:rPr>
            <a:t> «Где живут пингвины», гимнастика пробуждения «</a:t>
          </a:r>
          <a:r>
            <a:rPr lang="ru-RU" sz="600" kern="1200" dirty="0" err="1" smtClean="0">
              <a:solidFill>
                <a:schemeClr val="tx1"/>
              </a:solidFill>
            </a:rPr>
            <a:t>Пингвинята</a:t>
          </a:r>
          <a:r>
            <a:rPr lang="ru-RU" sz="600" kern="1200" dirty="0" smtClean="0">
              <a:solidFill>
                <a:schemeClr val="tx1"/>
              </a:solidFill>
            </a:rPr>
            <a:t>, утренняя гимнастика «Животные и птицы полярных районов земли»</a:t>
          </a:r>
          <a:endParaRPr lang="ru-RU" sz="600" kern="1200" dirty="0">
            <a:solidFill>
              <a:srgbClr val="FF0000"/>
            </a:solidFill>
          </a:endParaRPr>
        </a:p>
      </dsp:txBody>
      <dsp:txXfrm>
        <a:off x="7" y="2286012"/>
        <a:ext cx="2793125" cy="971227"/>
      </dsp:txXfrm>
    </dsp:sp>
    <dsp:sp modelId="{1A0443D0-D8AD-4ECD-B61C-386F9E768BE5}">
      <dsp:nvSpPr>
        <dsp:cNvPr id="0" name=""/>
        <dsp:cNvSpPr/>
      </dsp:nvSpPr>
      <dsp:spPr>
        <a:xfrm rot="13026915">
          <a:off x="1483084" y="1690023"/>
          <a:ext cx="2469415" cy="21884"/>
        </a:xfrm>
        <a:custGeom>
          <a:avLst/>
          <a:gdLst/>
          <a:ahLst/>
          <a:cxnLst/>
          <a:rect l="0" t="0" r="0" b="0"/>
          <a:pathLst>
            <a:path>
              <a:moveTo>
                <a:pt x="0" y="10942"/>
              </a:moveTo>
              <a:lnTo>
                <a:pt x="2469415" y="10942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900" kern="1200"/>
        </a:p>
      </dsp:txBody>
      <dsp:txXfrm rot="13026915">
        <a:off x="2656056" y="1639230"/>
        <a:ext cx="123470" cy="123470"/>
      </dsp:txXfrm>
    </dsp:sp>
    <dsp:sp modelId="{C052C05A-B183-4330-9F3D-52734F26997B}">
      <dsp:nvSpPr>
        <dsp:cNvPr id="0" name=""/>
        <dsp:cNvSpPr/>
      </dsp:nvSpPr>
      <dsp:spPr>
        <a:xfrm>
          <a:off x="0" y="97577"/>
          <a:ext cx="2395309" cy="906163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" tIns="3810" rIns="3810" bIns="381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600" kern="1200" dirty="0" smtClean="0">
              <a:solidFill>
                <a:srgbClr val="FF0000"/>
              </a:solidFill>
            </a:rPr>
            <a:t>Учусь говорить: </a:t>
          </a:r>
          <a:r>
            <a:rPr lang="ru-RU" sz="600" kern="1200" dirty="0" smtClean="0">
              <a:solidFill>
                <a:schemeClr val="tx1"/>
              </a:solidFill>
            </a:rPr>
            <a:t>выучить стихи о пингвинах, Антарктиде,  составлять связный рассказ о животном Антарктиды, пересказ сказки о пингвинах  </a:t>
          </a:r>
          <a:endParaRPr lang="ru-RU" sz="600" kern="1200" dirty="0">
            <a:solidFill>
              <a:schemeClr val="tx1"/>
            </a:solidFill>
          </a:endParaRPr>
        </a:p>
      </dsp:txBody>
      <dsp:txXfrm>
        <a:off x="0" y="97577"/>
        <a:ext cx="2395309" cy="906163"/>
      </dsp:txXfrm>
    </dsp:sp>
    <dsp:sp modelId="{7BA62D9B-D5C4-4373-A329-C1A7BA9CCB00}">
      <dsp:nvSpPr>
        <dsp:cNvPr id="0" name=""/>
        <dsp:cNvSpPr/>
      </dsp:nvSpPr>
      <dsp:spPr>
        <a:xfrm rot="12210480">
          <a:off x="1819401" y="2178290"/>
          <a:ext cx="1723348" cy="21884"/>
        </a:xfrm>
        <a:custGeom>
          <a:avLst/>
          <a:gdLst/>
          <a:ahLst/>
          <a:cxnLst/>
          <a:rect l="0" t="0" r="0" b="0"/>
          <a:pathLst>
            <a:path>
              <a:moveTo>
                <a:pt x="0" y="10942"/>
              </a:moveTo>
              <a:lnTo>
                <a:pt x="1723348" y="10942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600" kern="1200"/>
        </a:p>
      </dsp:txBody>
      <dsp:txXfrm rot="12210480">
        <a:off x="2637991" y="2146148"/>
        <a:ext cx="86167" cy="86167"/>
      </dsp:txXfrm>
    </dsp:sp>
    <dsp:sp modelId="{A2BE50E6-CD7A-47C6-9355-1818D8A87107}">
      <dsp:nvSpPr>
        <dsp:cNvPr id="0" name=""/>
        <dsp:cNvSpPr/>
      </dsp:nvSpPr>
      <dsp:spPr>
        <a:xfrm>
          <a:off x="0" y="1168080"/>
          <a:ext cx="2386627" cy="74801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" tIns="3810" rIns="3810" bIns="381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600" kern="1200" dirty="0" smtClean="0">
              <a:solidFill>
                <a:srgbClr val="FF0000"/>
              </a:solidFill>
            </a:rPr>
            <a:t>Театр: </a:t>
          </a:r>
          <a:r>
            <a:rPr lang="ru-RU" sz="600" kern="1200" dirty="0" smtClean="0">
              <a:solidFill>
                <a:schemeClr val="tx1"/>
              </a:solidFill>
            </a:rPr>
            <a:t>драматизация сказки «Три пингвина»</a:t>
          </a:r>
          <a:endParaRPr lang="ru-RU" sz="600" kern="1200" dirty="0">
            <a:solidFill>
              <a:schemeClr val="tx1"/>
            </a:solidFill>
          </a:endParaRPr>
        </a:p>
      </dsp:txBody>
      <dsp:txXfrm>
        <a:off x="0" y="1168080"/>
        <a:ext cx="2386627" cy="748014"/>
      </dsp:txXfrm>
    </dsp:sp>
    <dsp:sp modelId="{0285A177-B287-4EB5-AF55-AD4063F0223E}">
      <dsp:nvSpPr>
        <dsp:cNvPr id="0" name=""/>
        <dsp:cNvSpPr/>
      </dsp:nvSpPr>
      <dsp:spPr>
        <a:xfrm rot="9278149">
          <a:off x="1896154" y="3607845"/>
          <a:ext cx="1690192" cy="21884"/>
        </a:xfrm>
        <a:custGeom>
          <a:avLst/>
          <a:gdLst/>
          <a:ahLst/>
          <a:cxnLst/>
          <a:rect l="0" t="0" r="0" b="0"/>
          <a:pathLst>
            <a:path>
              <a:moveTo>
                <a:pt x="0" y="10942"/>
              </a:moveTo>
              <a:lnTo>
                <a:pt x="1690192" y="10942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600" kern="1200"/>
        </a:p>
      </dsp:txBody>
      <dsp:txXfrm rot="9278149">
        <a:off x="2698996" y="3576533"/>
        <a:ext cx="84509" cy="84509"/>
      </dsp:txXfrm>
    </dsp:sp>
    <dsp:sp modelId="{ACEBF451-4D67-42A8-B8AA-F13574F3D4DC}">
      <dsp:nvSpPr>
        <dsp:cNvPr id="0" name=""/>
        <dsp:cNvSpPr/>
      </dsp:nvSpPr>
      <dsp:spPr>
        <a:xfrm>
          <a:off x="0" y="3841621"/>
          <a:ext cx="2352322" cy="103825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" tIns="3810" rIns="3810" bIns="381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600" kern="1200" dirty="0" smtClean="0">
              <a:solidFill>
                <a:srgbClr val="FF0000"/>
              </a:solidFill>
            </a:rPr>
            <a:t>Музыка: ритмика </a:t>
          </a:r>
          <a:r>
            <a:rPr lang="ru-RU" sz="600" kern="1200" dirty="0" smtClean="0">
              <a:solidFill>
                <a:schemeClr val="tx1"/>
              </a:solidFill>
            </a:rPr>
            <a:t>«Три пингвина», «Танец маленьких </a:t>
          </a:r>
          <a:r>
            <a:rPr lang="ru-RU" sz="600" kern="1200" dirty="0" err="1" smtClean="0">
              <a:solidFill>
                <a:schemeClr val="tx1"/>
              </a:solidFill>
            </a:rPr>
            <a:t>пингвинят</a:t>
          </a:r>
          <a:r>
            <a:rPr lang="ru-RU" sz="600" kern="1200" dirty="0" smtClean="0">
              <a:solidFill>
                <a:schemeClr val="tx1"/>
              </a:solidFill>
            </a:rPr>
            <a:t>»</a:t>
          </a:r>
          <a:endParaRPr lang="ru-RU" sz="600" kern="1200" dirty="0">
            <a:solidFill>
              <a:schemeClr val="tx1"/>
            </a:solidFill>
          </a:endParaRPr>
        </a:p>
      </dsp:txBody>
      <dsp:txXfrm>
        <a:off x="0" y="3841621"/>
        <a:ext cx="2352322" cy="1038255"/>
      </dsp:txXfrm>
    </dsp:sp>
    <dsp:sp modelId="{9FAC6C79-C343-4F46-8903-B07E03B51C2D}">
      <dsp:nvSpPr>
        <dsp:cNvPr id="0" name=""/>
        <dsp:cNvSpPr/>
      </dsp:nvSpPr>
      <dsp:spPr>
        <a:xfrm rot="2928905">
          <a:off x="4438588" y="3940297"/>
          <a:ext cx="1555395" cy="21884"/>
        </a:xfrm>
        <a:custGeom>
          <a:avLst/>
          <a:gdLst/>
          <a:ahLst/>
          <a:cxnLst/>
          <a:rect l="0" t="0" r="0" b="0"/>
          <a:pathLst>
            <a:path>
              <a:moveTo>
                <a:pt x="0" y="10942"/>
              </a:moveTo>
              <a:lnTo>
                <a:pt x="1555395" y="10942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 rot="2928905">
        <a:off x="5177401" y="3912355"/>
        <a:ext cx="77769" cy="77769"/>
      </dsp:txXfrm>
    </dsp:sp>
    <dsp:sp modelId="{864E4940-6859-47CF-A2F6-8FA54A02E23D}">
      <dsp:nvSpPr>
        <dsp:cNvPr id="0" name=""/>
        <dsp:cNvSpPr/>
      </dsp:nvSpPr>
      <dsp:spPr>
        <a:xfrm>
          <a:off x="5000662" y="4500597"/>
          <a:ext cx="2296943" cy="1033583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" tIns="3810" rIns="3810" bIns="381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600" kern="1200" dirty="0" smtClean="0">
              <a:solidFill>
                <a:srgbClr val="FF0000"/>
              </a:solidFill>
            </a:rPr>
            <a:t>Кинозал:  </a:t>
          </a:r>
          <a:r>
            <a:rPr lang="ru-RU" sz="600" kern="1200" dirty="0" smtClean="0">
              <a:solidFill>
                <a:schemeClr val="tx1"/>
              </a:solidFill>
            </a:rPr>
            <a:t>познавательный фильм ВВС «Императорский пингвин», мультфильмы «Рассказы старого капитана», «</a:t>
          </a:r>
          <a:r>
            <a:rPr lang="ru-RU" sz="600" kern="1200" dirty="0" err="1" smtClean="0">
              <a:solidFill>
                <a:schemeClr val="tx1"/>
              </a:solidFill>
            </a:rPr>
            <a:t>Элька</a:t>
          </a:r>
          <a:r>
            <a:rPr lang="ru-RU" sz="600" kern="1200" dirty="0" smtClean="0">
              <a:solidFill>
                <a:schemeClr val="tx1"/>
              </a:solidFill>
            </a:rPr>
            <a:t> спасает Антарктиду» и т. д.</a:t>
          </a:r>
          <a:endParaRPr lang="ru-RU" sz="600" kern="1200" dirty="0">
            <a:solidFill>
              <a:schemeClr val="tx1"/>
            </a:solidFill>
          </a:endParaRPr>
        </a:p>
      </dsp:txBody>
      <dsp:txXfrm>
        <a:off x="5000662" y="4500597"/>
        <a:ext cx="2296943" cy="1033583"/>
      </dsp:txXfrm>
    </dsp:sp>
    <dsp:sp modelId="{6EEA8DC0-E397-4546-BF16-7436F97F42BA}">
      <dsp:nvSpPr>
        <dsp:cNvPr id="0" name=""/>
        <dsp:cNvSpPr/>
      </dsp:nvSpPr>
      <dsp:spPr>
        <a:xfrm rot="20189170">
          <a:off x="5032645" y="2204343"/>
          <a:ext cx="1592083" cy="21884"/>
        </a:xfrm>
        <a:custGeom>
          <a:avLst/>
          <a:gdLst/>
          <a:ahLst/>
          <a:cxnLst/>
          <a:rect l="0" t="0" r="0" b="0"/>
          <a:pathLst>
            <a:path>
              <a:moveTo>
                <a:pt x="0" y="10942"/>
              </a:moveTo>
              <a:lnTo>
                <a:pt x="1592083" y="10942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600" kern="1200"/>
        </a:p>
      </dsp:txBody>
      <dsp:txXfrm rot="20189170">
        <a:off x="5788884" y="2175483"/>
        <a:ext cx="79604" cy="79604"/>
      </dsp:txXfrm>
    </dsp:sp>
    <dsp:sp modelId="{9245DABD-5984-4612-A9FD-04A3F5CBB3A7}">
      <dsp:nvSpPr>
        <dsp:cNvPr id="0" name=""/>
        <dsp:cNvSpPr/>
      </dsp:nvSpPr>
      <dsp:spPr>
        <a:xfrm>
          <a:off x="6193346" y="1084544"/>
          <a:ext cx="2307775" cy="94004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" tIns="3810" rIns="3810" bIns="381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600" kern="1200" dirty="0" smtClean="0">
              <a:solidFill>
                <a:srgbClr val="FF0000"/>
              </a:solidFill>
            </a:rPr>
            <a:t>Игры </a:t>
          </a:r>
          <a:r>
            <a:rPr lang="ru-RU" sz="600" kern="1200" dirty="0" smtClean="0">
              <a:solidFill>
                <a:schemeClr val="tx1"/>
              </a:solidFill>
            </a:rPr>
            <a:t>(настольные, дидактические, сюжетно-ролевые</a:t>
          </a:r>
          <a:r>
            <a:rPr lang="ru-RU" sz="600" kern="1200" dirty="0" smtClean="0">
              <a:solidFill>
                <a:srgbClr val="FF0000"/>
              </a:solidFill>
            </a:rPr>
            <a:t>)</a:t>
          </a:r>
          <a:endParaRPr lang="ru-RU" sz="600" kern="1200" dirty="0">
            <a:solidFill>
              <a:srgbClr val="FF0000"/>
            </a:solidFill>
          </a:endParaRPr>
        </a:p>
      </dsp:txBody>
      <dsp:txXfrm>
        <a:off x="6193346" y="1084544"/>
        <a:ext cx="2307775" cy="94004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4500" cy="5016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902075" y="0"/>
            <a:ext cx="2984500" cy="5016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16F6E0B4-416B-4B33-BD94-1853899FD753}" type="datetimeFigureOut">
              <a:rPr lang="ru-RU"/>
              <a:pPr>
                <a:defRPr/>
              </a:pPr>
              <a:t>16.04.2016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517063"/>
            <a:ext cx="2984500" cy="5016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902075" y="9517063"/>
            <a:ext cx="2984500" cy="5016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025529CA-F91C-4F96-8DDD-5B7E58ED873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00D377-BD4C-4BD9-BA5C-6134ABCFFCF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5850D0-A4B6-4CC4-9FC1-6D056023D97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EE4056-7765-4E50-BA1E-05100BD4BC9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882E00-A0EB-4408-905E-10D5B31681C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AF01BF-4ECB-4DFE-BBB2-29A65BD937B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84A153-5658-4F0A-BD07-36BB91BED85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89BDD1-F224-4ED9-A544-4711CB8CEB5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3BBBFC-F9D4-42AB-97FA-0E39A2EE2CF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679C64-BA1B-4858-B144-3C75475D811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ABD80F-8F0A-460F-83C7-BEE7F612D4D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9A5455-FC9A-4BA4-AE59-BD7B44D2320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673FE0BD-13C8-42A8-91B1-BC780419D2F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7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7.jpeg"/><Relationship Id="rId4" Type="http://schemas.openxmlformats.org/officeDocument/2006/relationships/image" Target="../media/image36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9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1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3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6.jpeg"/><Relationship Id="rId4" Type="http://schemas.openxmlformats.org/officeDocument/2006/relationships/image" Target="../media/image45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9.jpeg"/><Relationship Id="rId4" Type="http://schemas.openxmlformats.org/officeDocument/2006/relationships/image" Target="../media/image48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52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54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56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58.jpe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60.jpe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62.jpe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64.jpe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66.jpe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68.jpe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70.jpe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3.jpe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000125" y="2286000"/>
            <a:ext cx="7340600" cy="936625"/>
          </a:xfrm>
        </p:spPr>
        <p:txBody>
          <a:bodyPr/>
          <a:lstStyle/>
          <a:p>
            <a:pPr eaLnBrk="1" hangingPunct="1">
              <a:defRPr/>
            </a:pP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Познавательно-исследовательский проект «Где живут пингвины»</a:t>
            </a:r>
            <a:endParaRPr lang="ru-RU" sz="3200" b="1" dirty="0" smtClean="0">
              <a:solidFill>
                <a:srgbClr val="0000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053" name="Picture 5" descr="57328858907eddfb3491c8e50936d6e8fb61fb559a027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50825" y="4941888"/>
            <a:ext cx="1828800" cy="171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2" name="TextBox 6"/>
          <p:cNvSpPr txBox="1">
            <a:spLocks noChangeArrowheads="1"/>
          </p:cNvSpPr>
          <p:nvPr/>
        </p:nvSpPr>
        <p:spPr bwMode="auto">
          <a:xfrm>
            <a:off x="428625" y="0"/>
            <a:ext cx="828675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/>
              <a:t>Муниципальное автономное дошкольное образовательное учреждение № 35 «Детский сад комбинированного вида»</a:t>
            </a:r>
          </a:p>
        </p:txBody>
      </p:sp>
      <p:sp>
        <p:nvSpPr>
          <p:cNvPr id="2" name="TextBox 7"/>
          <p:cNvSpPr txBox="1">
            <a:spLocks noChangeArrowheads="1"/>
          </p:cNvSpPr>
          <p:nvPr/>
        </p:nvSpPr>
        <p:spPr bwMode="auto">
          <a:xfrm>
            <a:off x="3429000" y="6215063"/>
            <a:ext cx="435768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/>
              <a:t>Д. Новая Мельница 2016</a:t>
            </a:r>
          </a:p>
        </p:txBody>
      </p:sp>
      <p:sp>
        <p:nvSpPr>
          <p:cNvPr id="2054" name="TextBox 9"/>
          <p:cNvSpPr txBox="1">
            <a:spLocks noChangeArrowheads="1"/>
          </p:cNvSpPr>
          <p:nvPr/>
        </p:nvSpPr>
        <p:spPr bwMode="auto">
          <a:xfrm>
            <a:off x="3071813" y="3929063"/>
            <a:ext cx="5857875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/>
              <a:t>Автор проекта: Батынько А.Н.</a:t>
            </a:r>
          </a:p>
          <a:p>
            <a:r>
              <a:rPr lang="ru-RU"/>
              <a:t>Руководитель проекта: Юрченко И.М.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dirty="0" smtClean="0"/>
              <a:t>Украшаем флаг Антарктиды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4781550"/>
          </a:xfrm>
        </p:spPr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1268" name="Picture 2" descr="C:\Users\Анна\Documents\2015-2016 уч.год\пингвины\Antarctica-flag-powerpoint-backgrounds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357313" y="1500188"/>
            <a:ext cx="6034087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IMG_9898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071563" y="1214438"/>
            <a:ext cx="7072312" cy="5019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70" name="TextBox 7"/>
          <p:cNvSpPr txBox="1">
            <a:spLocks noChangeArrowheads="1"/>
          </p:cNvSpPr>
          <p:nvPr/>
        </p:nvSpPr>
        <p:spPr bwMode="auto">
          <a:xfrm>
            <a:off x="5500688" y="5786438"/>
            <a:ext cx="23574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/>
              <a:t>Самый холодный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2800" dirty="0" smtClean="0"/>
              <a:t>НОД «Кто живет в Антарктиде?»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4781550"/>
          </a:xfrm>
        </p:spPr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2" name="Picture 3" descr="C:\Users\Анна\Pictures\фото детсад 2015 2016\пингвины\на печать\IMG_9844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714876" y="1285860"/>
            <a:ext cx="3714776" cy="2786271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13316" name="Picture 4" descr="C:\Users\Анна\Pictures\фото детсад 2015 2016\пингвины\на печать\IMG_9836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00034" y="1285860"/>
            <a:ext cx="3929090" cy="2947017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3" name="Picture 2" descr="C:\Users\Анна\Pictures\фото детсад 2015 2016\пингвины\на печать\IMG_9843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857488" y="3786190"/>
            <a:ext cx="3428791" cy="2571768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2800" dirty="0" smtClean="0"/>
              <a:t>Книги по теме проекта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4781550"/>
          </a:xfrm>
        </p:spPr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3316" name="Picture 2" descr="C:\Users\Анна\Pictures\фото детсад 2015 2016\пингвины\на печать\IMG_9887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071563" y="1428750"/>
            <a:ext cx="6715125" cy="5037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500063" y="214313"/>
            <a:ext cx="8229600" cy="1143000"/>
          </a:xfrm>
        </p:spPr>
        <p:txBody>
          <a:bodyPr/>
          <a:lstStyle/>
          <a:p>
            <a:pPr eaLnBrk="1" hangingPunct="1"/>
            <a:r>
              <a:rPr lang="ru-RU" sz="2800" dirty="0" smtClean="0"/>
              <a:t>РЭМП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4781550"/>
          </a:xfrm>
        </p:spPr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23553" name="Picture 1" descr="C:\Users\Анна\Pictures\фото детсад 2015 2016\пингвины\на печать\IMG_9929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357438" y="3643313"/>
            <a:ext cx="3643312" cy="273208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3554" name="Picture 2" descr="C:\Users\Анна\Pictures\фото детсад 2015 2016\пингвины\на печать\IMG_9922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00063" y="1285875"/>
            <a:ext cx="3643312" cy="27320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3555" name="Picture 3" descr="C:\Users\Анна\Pictures\фото детсад 2015 2016\пингвины\на печать\IMG_9928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072063" y="1571625"/>
            <a:ext cx="3643312" cy="27320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2800" dirty="0" smtClean="0"/>
              <a:t>Карточки для самостоятельной работы разработанные дефектологом Юрченко И.М.</a:t>
            </a:r>
          </a:p>
        </p:txBody>
      </p:sp>
      <p:pic>
        <p:nvPicPr>
          <p:cNvPr id="9" name="Содержимое 8" descr="img023.jpg"/>
          <p:cNvPicPr>
            <a:picLocks noGrp="1" noChangeAspect="1"/>
          </p:cNvPicPr>
          <p:nvPr>
            <p:ph sz="half" idx="1"/>
          </p:nvPr>
        </p:nvPicPr>
        <p:blipFill>
          <a:blip r:embed="rId3" cstate="email"/>
          <a:stretch>
            <a:fillRect/>
          </a:stretch>
        </p:blipFill>
        <p:spPr>
          <a:xfrm>
            <a:off x="428625" y="1214438"/>
            <a:ext cx="2717800" cy="3740150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Содержимое 9" descr="img022.jpg"/>
          <p:cNvPicPr>
            <a:picLocks noGrp="1" noChangeAspect="1"/>
          </p:cNvPicPr>
          <p:nvPr>
            <p:ph sz="half" idx="2"/>
          </p:nvPr>
        </p:nvPicPr>
        <p:blipFill>
          <a:blip r:embed="rId4" cstate="email"/>
          <a:stretch>
            <a:fillRect/>
          </a:stretch>
        </p:blipFill>
        <p:spPr>
          <a:xfrm>
            <a:off x="5715000" y="1357313"/>
            <a:ext cx="2998788" cy="4125912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" name="Содержимое 6" descr="img019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 bwMode="auto">
          <a:xfrm>
            <a:off x="3143250" y="3000375"/>
            <a:ext cx="2643188" cy="36369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2800" dirty="0" smtClean="0"/>
              <a:t>Опыты со льдом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4781550"/>
          </a:xfrm>
        </p:spPr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4340" name="Picture 4" descr="C:\Users\Анна\Pictures\фото детсад 2015 2016\пингвины\на печать\IMG_9806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000100" y="1285860"/>
            <a:ext cx="3429024" cy="2571943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14341" name="Picture 5" descr="C:\Users\Анна\Pictures\фото детсад 2015 2016\пингвины\на печать\IMG_9815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857752" y="1428736"/>
            <a:ext cx="3619280" cy="2714644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2" name="Picture 3" descr="C:\Users\Анна\Pictures\фото детсад 2015 2016\пингвины\на печать\IMG_9914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000628" y="3929066"/>
            <a:ext cx="3429024" cy="2571943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3" name="Picture 2" descr="C:\Users\Анна\Pictures\фото детсад 2015 2016\пингвины\на печать\IMG_9826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1071538" y="4071942"/>
            <a:ext cx="3357586" cy="2518362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500063" y="214313"/>
            <a:ext cx="8229600" cy="1143000"/>
          </a:xfrm>
        </p:spPr>
        <p:txBody>
          <a:bodyPr/>
          <a:lstStyle/>
          <a:p>
            <a:pPr eaLnBrk="1" hangingPunct="1"/>
            <a:r>
              <a:rPr lang="ru-RU" sz="2800" dirty="0" smtClean="0"/>
              <a:t>Экспериментирование с желе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4781550"/>
          </a:xfrm>
        </p:spPr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2" name="Picture 3" descr="C:\Users\Анна\Pictures\фото детсад 2015 2016\пингвины\на печать\IMG_9872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000364" y="4000504"/>
            <a:ext cx="3429024" cy="2571942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16388" name="Picture 4" descr="C:\Users\Анна\Pictures\фото детсад 2015 2016\пингвины\на печать\IMG_9863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786314" y="1428736"/>
            <a:ext cx="3524036" cy="2643206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3" name="Picture 2" descr="C:\Users\Анна\Pictures\фото детсад 2015 2016\пингвины\на печать\IMG_9868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857224" y="1428736"/>
            <a:ext cx="3643338" cy="2732689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2800" dirty="0" smtClean="0"/>
              <a:t>Карточки для самостоятельной работы разработанные Юрченко И.М.</a:t>
            </a:r>
          </a:p>
        </p:txBody>
      </p:sp>
      <p:pic>
        <p:nvPicPr>
          <p:cNvPr id="16387" name="Содержимое 8" descr="img023.jpg"/>
          <p:cNvPicPr>
            <a:picLocks noGrp="1" noChangeAspect="1"/>
          </p:cNvPicPr>
          <p:nvPr>
            <p:ph sz="half" idx="1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831850" y="1600200"/>
            <a:ext cx="3289300" cy="4525963"/>
          </a:xfrm>
        </p:spPr>
      </p:pic>
      <p:pic>
        <p:nvPicPr>
          <p:cNvPr id="16388" name="Содержимое 9" descr="img022.jpg"/>
          <p:cNvPicPr>
            <a:picLocks noGrp="1" noChangeAspect="1"/>
          </p:cNvPicPr>
          <p:nvPr>
            <p:ph sz="half" idx="2"/>
          </p:nvPr>
        </p:nvPicPr>
        <p:blipFill>
          <a:blip r:embed="rId4" cstate="email"/>
          <a:srcRect/>
          <a:stretch>
            <a:fillRect/>
          </a:stretch>
        </p:blipFill>
        <p:spPr>
          <a:xfrm>
            <a:off x="5022850" y="1600200"/>
            <a:ext cx="3289300" cy="4525963"/>
          </a:xfrm>
        </p:spPr>
      </p:pic>
      <p:pic>
        <p:nvPicPr>
          <p:cNvPr id="5" name="Содержимое 8" descr="img023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 bwMode="auto">
          <a:xfrm>
            <a:off x="881063" y="1643063"/>
            <a:ext cx="3289300" cy="452596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Содержимое 9" descr="img022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 bwMode="auto">
          <a:xfrm>
            <a:off x="5072063" y="1643063"/>
            <a:ext cx="3289300" cy="452596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500063" y="214313"/>
            <a:ext cx="8229600" cy="1143000"/>
          </a:xfrm>
        </p:spPr>
        <p:txBody>
          <a:bodyPr/>
          <a:lstStyle/>
          <a:p>
            <a:pPr eaLnBrk="1" hangingPunct="1"/>
            <a:r>
              <a:rPr lang="ru-RU" sz="2800" dirty="0" smtClean="0"/>
              <a:t>Лепим животных Антарктиды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4781550"/>
          </a:xfrm>
        </p:spPr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8437" name="Picture 5" descr="C:\Users\Анна\Pictures\фото детсад 2015 2016\пингвины\на печать\IMG_9906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71472" y="1142984"/>
            <a:ext cx="4159225" cy="311963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8438" name="Picture 6" descr="C:\Users\Анна\Pictures\фото детсад 2015 2016\пингвины\на печать\IMG_9915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786314" y="1214422"/>
            <a:ext cx="4159225" cy="311963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8436" name="Picture 4" descr="C:\Users\Анна\Pictures\фото детсад 2015 2016\пингвины\на печать\IMG_9917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143109" y="3762359"/>
            <a:ext cx="3714776" cy="278627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500063" y="214313"/>
            <a:ext cx="8229600" cy="1143000"/>
          </a:xfrm>
        </p:spPr>
        <p:txBody>
          <a:bodyPr/>
          <a:lstStyle/>
          <a:p>
            <a:pPr eaLnBrk="1" hangingPunct="1"/>
            <a:r>
              <a:rPr lang="ru-RU" sz="2800" dirty="0" smtClean="0"/>
              <a:t>Аппликация «Пингвины на льдинах»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4781550"/>
          </a:xfrm>
        </p:spPr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2" name="Picture 2" descr="C:\Users\Анна\Pictures\фото детсад 2015 2016\пингвины\на печать\IMG_9897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928938" y="3857625"/>
            <a:ext cx="3730625" cy="27987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" name="Picture 3" descr="C:\Users\Анна\Pictures\фото детсад 2015 2016\пингвины\на печать\IMG_9894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00063" y="1071563"/>
            <a:ext cx="3730625" cy="279876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0484" name="Picture 4" descr="C:\Users\Анна\Pictures\фото детсад 2015 2016\пингвины\на печать\IMG_9895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572000" y="1071563"/>
            <a:ext cx="3730625" cy="279876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dirty="0" smtClean="0"/>
              <a:t>Проблема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00063" y="1214438"/>
            <a:ext cx="8229600" cy="2786062"/>
          </a:xfrm>
        </p:spPr>
        <p:txBody>
          <a:bodyPr/>
          <a:lstStyle/>
          <a:p>
            <a:pPr marL="0" indent="0" eaLnBrk="1" hangingPunct="1">
              <a:buFontTx/>
              <a:buNone/>
              <a:defRPr/>
            </a:pPr>
            <a:r>
              <a:rPr lang="ru-RU" sz="2000" dirty="0" smtClean="0"/>
              <a:t>Все началось с того, что </a:t>
            </a:r>
            <a:r>
              <a:rPr lang="ru-RU" sz="2000" dirty="0" err="1" smtClean="0"/>
              <a:t>Дарик</a:t>
            </a:r>
            <a:r>
              <a:rPr lang="ru-RU" sz="2000" dirty="0" smtClean="0"/>
              <a:t> сказал, что любит мультфильм «Пингвины Мадагаскара». В мультфильме история начинается с Антарктиды. Но когда я спросила, где живут Пингвины </a:t>
            </a:r>
            <a:r>
              <a:rPr lang="ru-RU" sz="2000" dirty="0" err="1" smtClean="0"/>
              <a:t>Дарик</a:t>
            </a:r>
            <a:r>
              <a:rPr lang="ru-RU" sz="2000" dirty="0" smtClean="0"/>
              <a:t> ответил, что они живут на Севере. На вопрос </a:t>
            </a:r>
            <a:r>
              <a:rPr lang="ru-RU" sz="2000" b="1" dirty="0" smtClean="0"/>
              <a:t>где находится Антарктида и Мадагаскар</a:t>
            </a:r>
            <a:r>
              <a:rPr lang="ru-RU" sz="2000" dirty="0" smtClean="0"/>
              <a:t>, правильно тоже никто не ответил.  </a:t>
            </a:r>
            <a:endParaRPr lang="ru-RU" sz="2400" dirty="0" smtClean="0"/>
          </a:p>
          <a:p>
            <a:pPr marL="0" indent="0" eaLnBrk="1" hangingPunct="1">
              <a:buFontTx/>
              <a:buNone/>
              <a:defRPr/>
            </a:pPr>
            <a:endParaRPr lang="ru-RU" sz="2400" dirty="0" smtClean="0"/>
          </a:p>
          <a:p>
            <a:pPr marL="0" indent="0" eaLnBrk="1" hangingPunct="1">
              <a:buFontTx/>
              <a:buNone/>
              <a:defRPr/>
            </a:pPr>
            <a:endParaRPr lang="ru-RU" sz="2400" dirty="0" smtClean="0"/>
          </a:p>
          <a:p>
            <a:pPr marL="514350" indent="-514350" eaLnBrk="1" hangingPunct="1">
              <a:buFontTx/>
              <a:buAutoNum type="arabicPeriod"/>
              <a:defRPr/>
            </a:pPr>
            <a:endParaRPr lang="ru-RU" sz="2400" dirty="0" smtClean="0"/>
          </a:p>
        </p:txBody>
      </p:sp>
      <p:pic>
        <p:nvPicPr>
          <p:cNvPr id="3076" name="Picture 5" descr="http://allstar.in.ua/uploads/articles/78c64b1d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928813" y="3143250"/>
            <a:ext cx="5302250" cy="2982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500063" y="214313"/>
            <a:ext cx="8229600" cy="1143000"/>
          </a:xfrm>
        </p:spPr>
        <p:txBody>
          <a:bodyPr/>
          <a:lstStyle/>
          <a:p>
            <a:pPr eaLnBrk="1" hangingPunct="1"/>
            <a:r>
              <a:rPr lang="ru-RU" sz="2800" dirty="0" smtClean="0"/>
              <a:t>Пингвины из бросового материала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4781550"/>
          </a:xfrm>
        </p:spPr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21508" name="Picture 2" descr="C:\Users\Анна\Pictures\фото детсад 2015 2016\пингвины\на печать\IMG_989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000125" y="1214438"/>
            <a:ext cx="7159625" cy="5370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500063" y="214313"/>
            <a:ext cx="8229600" cy="1143000"/>
          </a:xfrm>
        </p:spPr>
        <p:txBody>
          <a:bodyPr/>
          <a:lstStyle/>
          <a:p>
            <a:pPr eaLnBrk="1" hangingPunct="1"/>
            <a:r>
              <a:rPr lang="ru-RU" sz="2800" dirty="0" smtClean="0"/>
              <a:t>Поделки вместе с родителями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4781550"/>
          </a:xfrm>
        </p:spPr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22532" name="Picture 7" descr="C:\Users\Анна\Pictures\фото детсад 2015 2016\пингвины\на печать\IMG_9936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072063" y="1143000"/>
            <a:ext cx="3730625" cy="2798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3" name="Picture 11" descr="C:\Users\Анна\Pictures\фото детсад 2015 2016\пингвины\на печать\IMG_9903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714375" y="1143000"/>
            <a:ext cx="3730625" cy="2798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4" name="Picture 13" descr="http://cs628028.vk.me/v628028802/330f9/uzMoPqFkREc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357563" y="3236913"/>
            <a:ext cx="2714625" cy="3621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5" name="TextBox 14"/>
          <p:cNvSpPr txBox="1">
            <a:spLocks noChangeArrowheads="1"/>
          </p:cNvSpPr>
          <p:nvPr/>
        </p:nvSpPr>
        <p:spPr bwMode="auto">
          <a:xfrm>
            <a:off x="3857625" y="6215063"/>
            <a:ext cx="271462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solidFill>
                  <a:srgbClr val="FF0000"/>
                </a:solidFill>
              </a:rPr>
              <a:t>Бочков Миша</a:t>
            </a:r>
          </a:p>
        </p:txBody>
      </p:sp>
      <p:sp>
        <p:nvSpPr>
          <p:cNvPr id="22536" name="TextBox 15"/>
          <p:cNvSpPr txBox="1">
            <a:spLocks noChangeArrowheads="1"/>
          </p:cNvSpPr>
          <p:nvPr/>
        </p:nvSpPr>
        <p:spPr bwMode="auto">
          <a:xfrm>
            <a:off x="785813" y="3500438"/>
            <a:ext cx="28575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solidFill>
                  <a:srgbClr val="FF0000"/>
                </a:solidFill>
              </a:rPr>
              <a:t>Корненкова Настя</a:t>
            </a:r>
          </a:p>
        </p:txBody>
      </p:sp>
      <p:sp>
        <p:nvSpPr>
          <p:cNvPr id="22537" name="TextBox 16"/>
          <p:cNvSpPr txBox="1">
            <a:spLocks noChangeArrowheads="1"/>
          </p:cNvSpPr>
          <p:nvPr/>
        </p:nvSpPr>
        <p:spPr bwMode="auto">
          <a:xfrm>
            <a:off x="6500813" y="3643313"/>
            <a:ext cx="22860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solidFill>
                  <a:srgbClr val="FF0000"/>
                </a:solidFill>
              </a:rPr>
              <a:t>Дращев Дарик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500063" y="214313"/>
            <a:ext cx="8229600" cy="1143000"/>
          </a:xfrm>
        </p:spPr>
        <p:txBody>
          <a:bodyPr/>
          <a:lstStyle/>
          <a:p>
            <a:pPr eaLnBrk="1" hangingPunct="1"/>
            <a:r>
              <a:rPr lang="ru-RU" sz="2800" dirty="0" smtClean="0"/>
              <a:t>Пальчиковый театр «Три пингвина»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4781550"/>
          </a:xfrm>
        </p:spPr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23556" name="Picture 1" descr="C:\Users\Анна\Pictures\фото детсад 2015 2016\пингвины\на печать\IMG_9883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71500" y="1643063"/>
            <a:ext cx="4000500" cy="300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7" name="Picture 2" descr="C:\Users\Анна\Pictures\фото детсад 2015 2016\пингвины\на печать\IMG_9854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054600" y="1643063"/>
            <a:ext cx="3589338" cy="4786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500063" y="214313"/>
            <a:ext cx="8229600" cy="1143000"/>
          </a:xfrm>
        </p:spPr>
        <p:txBody>
          <a:bodyPr/>
          <a:lstStyle/>
          <a:p>
            <a:pPr eaLnBrk="1" hangingPunct="1"/>
            <a:r>
              <a:rPr lang="ru-RU" sz="2800" dirty="0" smtClean="0"/>
              <a:t>Кинозал просмотр научного фильма для детей «Императорский пингвин» ВВС 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4781550"/>
          </a:xfrm>
        </p:spPr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24580" name="Picture 1" descr="C:\Users\Анна\Pictures\фото детсад 2015 2016\пингвины\на печать\IMG_9788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14375" y="1500188"/>
            <a:ext cx="3565525" cy="475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1" name="Picture 2" descr="C:\Users\Анна\Pictures\фото детсад 2015 2016\пингвины\IMG_9787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714875" y="1571625"/>
            <a:ext cx="3571875" cy="476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500063" y="214313"/>
            <a:ext cx="8229600" cy="1143000"/>
          </a:xfrm>
        </p:spPr>
        <p:txBody>
          <a:bodyPr/>
          <a:lstStyle/>
          <a:p>
            <a:pPr eaLnBrk="1" hangingPunct="1"/>
            <a:r>
              <a:rPr lang="ru-RU" sz="2800" dirty="0" smtClean="0"/>
              <a:t>Играем в настольные игры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4781550"/>
          </a:xfrm>
        </p:spPr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25604" name="Picture 2" descr="C:\Users\Анна\Pictures\фото детсад 2015 2016\пингвины\IMG_9805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71500" y="1571625"/>
            <a:ext cx="3929063" cy="294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5" name="Picture 3" descr="C:\Users\Анна\Pictures\фото детсад 2015 2016\пингвины\IMG_9944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714875" y="1571625"/>
            <a:ext cx="3714750" cy="278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500063" y="214313"/>
            <a:ext cx="8229600" cy="1143000"/>
          </a:xfrm>
        </p:spPr>
        <p:txBody>
          <a:bodyPr/>
          <a:lstStyle/>
          <a:p>
            <a:pPr eaLnBrk="1" hangingPunct="1"/>
            <a:r>
              <a:rPr lang="ru-RU" sz="2800" dirty="0" smtClean="0"/>
              <a:t>Творчество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4781550"/>
          </a:xfrm>
        </p:spPr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26628" name="Picture 2" descr="C:\Users\Анна\Pictures\фото детсад 2015 2016\пингвины\IMG_9949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143500" y="1214438"/>
            <a:ext cx="2981325" cy="3975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9" name="Picture 3" descr="C:\Users\Анна\Pictures\фото детсад 2015 2016\пингвины\IMG_9827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000125" y="1357313"/>
            <a:ext cx="3594100" cy="2695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0" name="Picture 4" descr="C:\Users\Анна\Pictures\фото детсад 2015 2016\пингвины\IMG_9829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643188" y="3429000"/>
            <a:ext cx="3857625" cy="2894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2800" dirty="0" smtClean="0"/>
              <a:t>Создаем модель Антарктиды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4781550"/>
          </a:xfrm>
        </p:spPr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7411" name="Picture 3" descr="C:\Users\Анна\Pictures\фото детсад 2015 2016\пингвины\на печать\IMG_9937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000232" y="2500306"/>
            <a:ext cx="5500726" cy="412582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Picture 2" descr="C:\Users\Анна\Pictures\фото детсад 2015 2016\пингвины\на печать\IMG_9910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143500" y="1143000"/>
            <a:ext cx="3730625" cy="27987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3" descr="C:\Users\Анна\Pictures\фото детсад 2015 2016\пингвины\на печать\IMG_9909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1000125" y="1214438"/>
            <a:ext cx="3571875" cy="26797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2800" dirty="0" smtClean="0"/>
              <a:t>Оформление музыкального зала перед игрой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4781550"/>
          </a:xfrm>
        </p:spPr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5" name="Рисунок 4" descr="IMG_7415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642910" y="1119026"/>
            <a:ext cx="8107626" cy="540837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Скругленная прямоугольная выноска 5"/>
          <p:cNvSpPr/>
          <p:nvPr/>
        </p:nvSpPr>
        <p:spPr>
          <a:xfrm>
            <a:off x="6929438" y="2928938"/>
            <a:ext cx="1785937" cy="500062"/>
          </a:xfrm>
          <a:prstGeom prst="wedgeRoundRectCallout">
            <a:avLst>
              <a:gd name="adj1" fmla="val -5204"/>
              <a:gd name="adj2" fmla="val 285777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srgbClr val="FF0000"/>
                </a:solidFill>
              </a:rPr>
              <a:t>Полярная станция</a:t>
            </a:r>
          </a:p>
        </p:txBody>
      </p:sp>
      <p:sp>
        <p:nvSpPr>
          <p:cNvPr id="7" name="Скругленная прямоугольная выноска 6"/>
          <p:cNvSpPr/>
          <p:nvPr/>
        </p:nvSpPr>
        <p:spPr>
          <a:xfrm>
            <a:off x="6000750" y="1643063"/>
            <a:ext cx="2071688" cy="428625"/>
          </a:xfrm>
          <a:prstGeom prst="wedgeRoundRectCallout">
            <a:avLst>
              <a:gd name="adj1" fmla="val -105350"/>
              <a:gd name="adj2" fmla="val 547550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srgbClr val="FF0000"/>
                </a:solidFill>
              </a:rPr>
              <a:t>Ледяная скала с заданием</a:t>
            </a:r>
          </a:p>
        </p:txBody>
      </p:sp>
      <p:sp>
        <p:nvSpPr>
          <p:cNvPr id="8" name="Скругленная прямоугольная выноска 7"/>
          <p:cNvSpPr/>
          <p:nvPr/>
        </p:nvSpPr>
        <p:spPr>
          <a:xfrm>
            <a:off x="2357438" y="3071813"/>
            <a:ext cx="2071687" cy="571500"/>
          </a:xfrm>
          <a:prstGeom prst="wedgeRoundRectCallout">
            <a:avLst>
              <a:gd name="adj1" fmla="val 48667"/>
              <a:gd name="adj2" fmla="val 106290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srgbClr val="FF0000"/>
                </a:solidFill>
              </a:rPr>
              <a:t>Айсберги и пингвины</a:t>
            </a:r>
          </a:p>
        </p:txBody>
      </p:sp>
      <p:sp>
        <p:nvSpPr>
          <p:cNvPr id="9" name="Скругленная прямоугольная выноска 8"/>
          <p:cNvSpPr/>
          <p:nvPr/>
        </p:nvSpPr>
        <p:spPr>
          <a:xfrm>
            <a:off x="5286375" y="5214938"/>
            <a:ext cx="1357313" cy="428625"/>
          </a:xfrm>
          <a:prstGeom prst="wedgeRoundRectCallout">
            <a:avLst>
              <a:gd name="adj1" fmla="val -123771"/>
              <a:gd name="adj2" fmla="val 42290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srgbClr val="FF0000"/>
                </a:solidFill>
              </a:rPr>
              <a:t>льдины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2800" dirty="0" smtClean="0"/>
              <a:t>Итоговое мероприятие </a:t>
            </a:r>
            <a:r>
              <a:rPr lang="ru-RU" sz="2800" dirty="0" err="1" smtClean="0"/>
              <a:t>Игра-квест</a:t>
            </a:r>
            <a:r>
              <a:rPr lang="ru-RU" sz="2800" dirty="0" smtClean="0"/>
              <a:t> «Экспедиция на южный полюс» </a:t>
            </a:r>
          </a:p>
        </p:txBody>
      </p:sp>
      <p:sp>
        <p:nvSpPr>
          <p:cNvPr id="29699" name="Текст 4"/>
          <p:cNvSpPr>
            <a:spLocks noGrp="1"/>
          </p:cNvSpPr>
          <p:nvPr>
            <p:ph type="body" idx="1"/>
          </p:nvPr>
        </p:nvSpPr>
        <p:spPr>
          <a:xfrm>
            <a:off x="428625" y="1714500"/>
            <a:ext cx="4040188" cy="639763"/>
          </a:xfrm>
        </p:spPr>
        <p:txBody>
          <a:bodyPr/>
          <a:lstStyle/>
          <a:p>
            <a:r>
              <a:rPr lang="ru-RU" dirty="0" smtClean="0"/>
              <a:t>Игровой массаж «Защитный крем»</a:t>
            </a:r>
          </a:p>
        </p:txBody>
      </p:sp>
      <p:pic>
        <p:nvPicPr>
          <p:cNvPr id="29700" name="Содержимое 12" descr="IMG_7420.JPG"/>
          <p:cNvPicPr>
            <a:picLocks noGrp="1" noChangeAspect="1"/>
          </p:cNvPicPr>
          <p:nvPr>
            <p:ph sz="half" idx="2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457200" y="2803525"/>
            <a:ext cx="4040188" cy="2693988"/>
          </a:xfrm>
        </p:spPr>
      </p:pic>
      <p:sp>
        <p:nvSpPr>
          <p:cNvPr id="29701" name="Текст 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ru-RU" dirty="0" smtClean="0"/>
              <a:t>Музыкальная игра «Море волнуется…»</a:t>
            </a:r>
          </a:p>
        </p:txBody>
      </p:sp>
      <p:pic>
        <p:nvPicPr>
          <p:cNvPr id="29702" name="Содержимое 11" descr="IMG_7422.JPG"/>
          <p:cNvPicPr>
            <a:picLocks noGrp="1" noChangeAspect="1"/>
          </p:cNvPicPr>
          <p:nvPr>
            <p:ph sz="quarter" idx="4"/>
          </p:nvPr>
        </p:nvPicPr>
        <p:blipFill>
          <a:blip r:embed="rId4" cstate="email"/>
          <a:srcRect/>
          <a:stretch>
            <a:fillRect/>
          </a:stretch>
        </p:blipFill>
        <p:spPr>
          <a:xfrm>
            <a:off x="4857750" y="2214563"/>
            <a:ext cx="3295650" cy="395128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2800" dirty="0" smtClean="0"/>
              <a:t>Итоговое мероприятие </a:t>
            </a:r>
            <a:r>
              <a:rPr lang="ru-RU" sz="2800" dirty="0" err="1" smtClean="0"/>
              <a:t>Игра-квест</a:t>
            </a:r>
            <a:r>
              <a:rPr lang="ru-RU" sz="2800" dirty="0" smtClean="0"/>
              <a:t> «Экспедиция на южный полюс» </a:t>
            </a:r>
          </a:p>
        </p:txBody>
      </p:sp>
      <p:sp>
        <p:nvSpPr>
          <p:cNvPr id="30723" name="Текст 4"/>
          <p:cNvSpPr>
            <a:spLocks noGrp="1"/>
          </p:cNvSpPr>
          <p:nvPr>
            <p:ph type="body" idx="1"/>
          </p:nvPr>
        </p:nvSpPr>
        <p:spPr>
          <a:xfrm>
            <a:off x="428625" y="1714500"/>
            <a:ext cx="4040188" cy="639763"/>
          </a:xfrm>
        </p:spPr>
        <p:txBody>
          <a:bodyPr/>
          <a:lstStyle/>
          <a:p>
            <a:r>
              <a:rPr lang="ru-RU" dirty="0" smtClean="0"/>
              <a:t>Мотивация «Пингвин потерял яйцо»</a:t>
            </a:r>
          </a:p>
        </p:txBody>
      </p:sp>
      <p:pic>
        <p:nvPicPr>
          <p:cNvPr id="30724" name="Содержимое 12" descr="IMG_7420.JPG"/>
          <p:cNvPicPr>
            <a:picLocks noGrp="1" noChangeAspect="1"/>
          </p:cNvPicPr>
          <p:nvPr>
            <p:ph sz="half" idx="2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457200" y="2803525"/>
            <a:ext cx="4040188" cy="2693988"/>
          </a:xfrm>
        </p:spPr>
      </p:pic>
      <p:sp>
        <p:nvSpPr>
          <p:cNvPr id="30725" name="Текст 6"/>
          <p:cNvSpPr>
            <a:spLocks noGrp="1"/>
          </p:cNvSpPr>
          <p:nvPr>
            <p:ph type="body" sz="quarter" idx="3"/>
          </p:nvPr>
        </p:nvSpPr>
        <p:spPr>
          <a:xfrm>
            <a:off x="4786313" y="2000250"/>
            <a:ext cx="4041775" cy="639763"/>
          </a:xfrm>
        </p:spPr>
        <p:txBody>
          <a:bodyPr/>
          <a:lstStyle/>
          <a:p>
            <a:r>
              <a:rPr lang="ru-RU" dirty="0" smtClean="0"/>
              <a:t>Испытания «Переход через ледяной туннель и пропасть»</a:t>
            </a:r>
          </a:p>
        </p:txBody>
      </p:sp>
      <p:pic>
        <p:nvPicPr>
          <p:cNvPr id="30726" name="Содержимое 11" descr="IMG_7422.JPG"/>
          <p:cNvPicPr>
            <a:picLocks noGrp="1" noChangeAspect="1"/>
          </p:cNvPicPr>
          <p:nvPr>
            <p:ph sz="quarter" idx="4"/>
          </p:nvPr>
        </p:nvPicPr>
        <p:blipFill>
          <a:blip r:embed="rId4" cstate="email"/>
          <a:srcRect/>
          <a:stretch>
            <a:fillRect/>
          </a:stretch>
        </p:blipFill>
        <p:spPr>
          <a:xfrm>
            <a:off x="4857750" y="3092450"/>
            <a:ext cx="3295650" cy="219551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dirty="0" smtClean="0"/>
              <a:t>Цели и задачи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00063" y="1428750"/>
            <a:ext cx="8229600" cy="5024438"/>
          </a:xfrm>
        </p:spPr>
        <p:txBody>
          <a:bodyPr/>
          <a:lstStyle/>
          <a:p>
            <a:pPr marL="0" indent="12700" eaLnBrk="1" hangingPunct="1">
              <a:buFontTx/>
              <a:buNone/>
              <a:defRPr/>
            </a:pPr>
            <a:r>
              <a:rPr lang="ru-RU" sz="2000" b="1" dirty="0" smtClean="0"/>
              <a:t>Цель</a:t>
            </a:r>
            <a:r>
              <a:rPr lang="ru-RU" sz="2000" dirty="0" smtClean="0"/>
              <a:t>: развитие познавательно-экспериментальной деятельности и творческой активности детей посредством применения современной педагогической технологий  «Путешествие по карте».</a:t>
            </a:r>
          </a:p>
          <a:p>
            <a:pPr eaLnBrk="1" hangingPunct="1">
              <a:buFontTx/>
              <a:buNone/>
              <a:defRPr/>
            </a:pPr>
            <a:r>
              <a:rPr lang="ru-RU" sz="2000" b="1" dirty="0" smtClean="0"/>
              <a:t>Задачи:</a:t>
            </a:r>
          </a:p>
          <a:p>
            <a:pPr eaLnBrk="1" hangingPunct="1">
              <a:defRPr/>
            </a:pPr>
            <a:r>
              <a:rPr lang="ru-RU" sz="2000" dirty="0" smtClean="0"/>
              <a:t>развивать познавательную и творческую активность в процессе различных видов деятельности;</a:t>
            </a:r>
          </a:p>
          <a:p>
            <a:pPr eaLnBrk="1" hangingPunct="1">
              <a:defRPr/>
            </a:pPr>
            <a:r>
              <a:rPr lang="ru-RU" sz="2000" dirty="0" smtClean="0"/>
              <a:t>дать детям представления о южном материке «Антарктида», его особенностях обогатить знания детей о животных Антарктиды; стимулировать развитие речи детей, обогащать словарный запас;</a:t>
            </a:r>
          </a:p>
          <a:p>
            <a:pPr eaLnBrk="1" hangingPunct="1">
              <a:defRPr/>
            </a:pPr>
            <a:r>
              <a:rPr lang="ru-RU" sz="2000" dirty="0" smtClean="0"/>
              <a:t>воспитывать бережное отношение к окружающему миру;</a:t>
            </a:r>
          </a:p>
          <a:p>
            <a:pPr eaLnBrk="1" hangingPunct="1">
              <a:defRPr/>
            </a:pPr>
            <a:r>
              <a:rPr lang="ru-RU" sz="2000" dirty="0" smtClean="0"/>
              <a:t>Поддерживать интерес к деятельности сверстников.</a:t>
            </a:r>
          </a:p>
          <a:p>
            <a:pPr eaLnBrk="1" hangingPunct="1">
              <a:defRPr/>
            </a:pPr>
            <a:r>
              <a:rPr lang="ru-RU" sz="2000" dirty="0" smtClean="0"/>
              <a:t>Воспитывать доброжелательность друг к другу.</a:t>
            </a:r>
          </a:p>
          <a:p>
            <a:pPr eaLnBrk="1" hangingPunct="1">
              <a:defRPr/>
            </a:pP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2800" dirty="0" smtClean="0"/>
              <a:t>Итоговое мероприятие </a:t>
            </a:r>
            <a:r>
              <a:rPr lang="ru-RU" sz="2800" dirty="0" err="1" smtClean="0"/>
              <a:t>Игра-квест</a:t>
            </a:r>
            <a:r>
              <a:rPr lang="ru-RU" sz="2800" dirty="0" smtClean="0"/>
              <a:t> «Экспедиция на южный полюс» </a:t>
            </a:r>
          </a:p>
        </p:txBody>
      </p:sp>
      <p:sp>
        <p:nvSpPr>
          <p:cNvPr id="31747" name="Текст 4"/>
          <p:cNvSpPr>
            <a:spLocks noGrp="1"/>
          </p:cNvSpPr>
          <p:nvPr>
            <p:ph type="body" idx="1"/>
          </p:nvPr>
        </p:nvSpPr>
        <p:spPr>
          <a:xfrm>
            <a:off x="428625" y="1714500"/>
            <a:ext cx="4040188" cy="639763"/>
          </a:xfrm>
        </p:spPr>
        <p:txBody>
          <a:bodyPr/>
          <a:lstStyle/>
          <a:p>
            <a:r>
              <a:rPr lang="ru-RU" dirty="0" smtClean="0"/>
              <a:t>Встреча с полярником</a:t>
            </a:r>
          </a:p>
        </p:txBody>
      </p:sp>
      <p:pic>
        <p:nvPicPr>
          <p:cNvPr id="31748" name="Содержимое 12" descr="IMG_7420.JPG"/>
          <p:cNvPicPr>
            <a:picLocks noGrp="1" noChangeAspect="1"/>
          </p:cNvPicPr>
          <p:nvPr>
            <p:ph sz="half" idx="2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457200" y="2803525"/>
            <a:ext cx="4040188" cy="2693988"/>
          </a:xfrm>
        </p:spPr>
      </p:pic>
      <p:sp>
        <p:nvSpPr>
          <p:cNvPr id="31749" name="Текст 6"/>
          <p:cNvSpPr>
            <a:spLocks noGrp="1"/>
          </p:cNvSpPr>
          <p:nvPr>
            <p:ph type="body" sz="quarter" idx="3"/>
          </p:nvPr>
        </p:nvSpPr>
        <p:spPr>
          <a:xfrm>
            <a:off x="4786313" y="2000250"/>
            <a:ext cx="4041775" cy="639763"/>
          </a:xfrm>
        </p:spPr>
        <p:txBody>
          <a:bodyPr/>
          <a:lstStyle/>
          <a:p>
            <a:r>
              <a:rPr lang="ru-RU" dirty="0" smtClean="0"/>
              <a:t>Испытания «Что ты знаешь о пингвинах?»</a:t>
            </a:r>
          </a:p>
        </p:txBody>
      </p:sp>
      <p:pic>
        <p:nvPicPr>
          <p:cNvPr id="31750" name="Содержимое 11" descr="IMG_7422.JPG"/>
          <p:cNvPicPr>
            <a:picLocks noGrp="1" noChangeAspect="1"/>
          </p:cNvPicPr>
          <p:nvPr>
            <p:ph sz="quarter" idx="4"/>
          </p:nvPr>
        </p:nvPicPr>
        <p:blipFill>
          <a:blip r:embed="rId4" cstate="email"/>
          <a:srcRect/>
          <a:stretch>
            <a:fillRect/>
          </a:stretch>
        </p:blipFill>
        <p:spPr>
          <a:xfrm>
            <a:off x="4643438" y="2786063"/>
            <a:ext cx="4071937" cy="271462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2800" dirty="0" smtClean="0"/>
              <a:t>Итоговое мероприятие </a:t>
            </a:r>
            <a:r>
              <a:rPr lang="ru-RU" sz="2800" dirty="0" err="1" smtClean="0"/>
              <a:t>Игра-квест</a:t>
            </a:r>
            <a:r>
              <a:rPr lang="ru-RU" sz="2800" dirty="0" smtClean="0"/>
              <a:t> «Экспедиция на южный полюс» </a:t>
            </a:r>
          </a:p>
        </p:txBody>
      </p:sp>
      <p:sp>
        <p:nvSpPr>
          <p:cNvPr id="32771" name="Текст 4"/>
          <p:cNvSpPr>
            <a:spLocks noGrp="1"/>
          </p:cNvSpPr>
          <p:nvPr>
            <p:ph type="body" idx="1"/>
          </p:nvPr>
        </p:nvSpPr>
        <p:spPr>
          <a:xfrm>
            <a:off x="428625" y="1714500"/>
            <a:ext cx="4040188" cy="639763"/>
          </a:xfrm>
        </p:spPr>
        <p:txBody>
          <a:bodyPr/>
          <a:lstStyle/>
          <a:p>
            <a:r>
              <a:rPr lang="ru-RU" dirty="0" smtClean="0"/>
              <a:t>На собачьих упряжках</a:t>
            </a:r>
          </a:p>
        </p:txBody>
      </p:sp>
      <p:pic>
        <p:nvPicPr>
          <p:cNvPr id="32772" name="Содержимое 12" descr="IMG_7420.JPG"/>
          <p:cNvPicPr>
            <a:picLocks noGrp="1" noChangeAspect="1"/>
          </p:cNvPicPr>
          <p:nvPr>
            <p:ph sz="half" idx="2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457200" y="2803525"/>
            <a:ext cx="4040188" cy="2693988"/>
          </a:xfrm>
        </p:spPr>
      </p:pic>
      <p:sp>
        <p:nvSpPr>
          <p:cNvPr id="32773" name="Текст 6"/>
          <p:cNvSpPr>
            <a:spLocks noGrp="1"/>
          </p:cNvSpPr>
          <p:nvPr>
            <p:ph type="body" sz="quarter" idx="3"/>
          </p:nvPr>
        </p:nvSpPr>
        <p:spPr>
          <a:xfrm>
            <a:off x="4786313" y="2000250"/>
            <a:ext cx="4041775" cy="639763"/>
          </a:xfrm>
        </p:spPr>
        <p:txBody>
          <a:bodyPr/>
          <a:lstStyle/>
          <a:p>
            <a:r>
              <a:rPr lang="ru-RU" dirty="0" smtClean="0"/>
              <a:t>Испытания «Достань чайку»</a:t>
            </a:r>
          </a:p>
        </p:txBody>
      </p:sp>
      <p:pic>
        <p:nvPicPr>
          <p:cNvPr id="32774" name="Содержимое 11" descr="IMG_7422.JPG"/>
          <p:cNvPicPr>
            <a:picLocks noGrp="1" noChangeAspect="1"/>
          </p:cNvPicPr>
          <p:nvPr>
            <p:ph sz="quarter" idx="4"/>
          </p:nvPr>
        </p:nvPicPr>
        <p:blipFill>
          <a:blip r:embed="rId4" cstate="email"/>
          <a:srcRect/>
          <a:stretch>
            <a:fillRect/>
          </a:stretch>
        </p:blipFill>
        <p:spPr>
          <a:xfrm>
            <a:off x="5500688" y="2571750"/>
            <a:ext cx="2500312" cy="37512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2800" dirty="0" smtClean="0"/>
              <a:t>Итоговое мероприятие </a:t>
            </a:r>
            <a:r>
              <a:rPr lang="ru-RU" sz="2800" dirty="0" err="1" smtClean="0"/>
              <a:t>Игра-квест</a:t>
            </a:r>
            <a:r>
              <a:rPr lang="ru-RU" sz="2800" dirty="0" smtClean="0"/>
              <a:t> «Экспедиция на южный полюс» </a:t>
            </a:r>
          </a:p>
        </p:txBody>
      </p:sp>
      <p:sp>
        <p:nvSpPr>
          <p:cNvPr id="33795" name="Текст 4"/>
          <p:cNvSpPr>
            <a:spLocks noGrp="1"/>
          </p:cNvSpPr>
          <p:nvPr>
            <p:ph type="body" idx="1"/>
          </p:nvPr>
        </p:nvSpPr>
        <p:spPr>
          <a:xfrm>
            <a:off x="428625" y="1714500"/>
            <a:ext cx="4143375" cy="639763"/>
          </a:xfrm>
        </p:spPr>
        <p:txBody>
          <a:bodyPr/>
          <a:lstStyle/>
          <a:p>
            <a:r>
              <a:rPr lang="ru-RU" dirty="0" err="1" smtClean="0"/>
              <a:t>Логоритмика</a:t>
            </a:r>
            <a:r>
              <a:rPr lang="ru-RU" dirty="0" smtClean="0"/>
              <a:t> «Пингвины»</a:t>
            </a:r>
          </a:p>
        </p:txBody>
      </p:sp>
      <p:sp>
        <p:nvSpPr>
          <p:cNvPr id="33796" name="Текст 6"/>
          <p:cNvSpPr>
            <a:spLocks noGrp="1"/>
          </p:cNvSpPr>
          <p:nvPr>
            <p:ph type="body" sz="quarter" idx="3"/>
          </p:nvPr>
        </p:nvSpPr>
        <p:spPr>
          <a:xfrm>
            <a:off x="4714875" y="1428750"/>
            <a:ext cx="4041775" cy="639763"/>
          </a:xfrm>
        </p:spPr>
        <p:txBody>
          <a:bodyPr/>
          <a:lstStyle/>
          <a:p>
            <a:r>
              <a:rPr lang="ru-RU" dirty="0" smtClean="0"/>
              <a:t>Испытание «Отгадай загадки чайки »</a:t>
            </a:r>
          </a:p>
        </p:txBody>
      </p:sp>
      <p:pic>
        <p:nvPicPr>
          <p:cNvPr id="33797" name="Содержимое 8" descr="IMG_7441.JPG"/>
          <p:cNvPicPr>
            <a:picLocks noGrp="1" noChangeAspect="1"/>
          </p:cNvPicPr>
          <p:nvPr>
            <p:ph sz="half" idx="2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457200" y="2803525"/>
            <a:ext cx="4040188" cy="2693988"/>
          </a:xfrm>
        </p:spPr>
      </p:pic>
      <p:pic>
        <p:nvPicPr>
          <p:cNvPr id="33798" name="Содержимое 10" descr="IMG_7454.JPG"/>
          <p:cNvPicPr>
            <a:picLocks noGrp="1" noChangeAspect="1"/>
          </p:cNvPicPr>
          <p:nvPr>
            <p:ph sz="quarter" idx="4"/>
          </p:nvPr>
        </p:nvPicPr>
        <p:blipFill>
          <a:blip r:embed="rId4" cstate="email"/>
          <a:srcRect/>
          <a:stretch>
            <a:fillRect/>
          </a:stretch>
        </p:blipFill>
        <p:spPr>
          <a:xfrm>
            <a:off x="5348288" y="2174875"/>
            <a:ext cx="2635250" cy="395128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2800" dirty="0" smtClean="0"/>
              <a:t>Итоговое мероприятие </a:t>
            </a:r>
            <a:r>
              <a:rPr lang="ru-RU" sz="2800" dirty="0" err="1" smtClean="0"/>
              <a:t>Игра-квест</a:t>
            </a:r>
            <a:r>
              <a:rPr lang="ru-RU" sz="2800" dirty="0" smtClean="0"/>
              <a:t> «Экспедиция на южный полюс» </a:t>
            </a:r>
          </a:p>
        </p:txBody>
      </p:sp>
      <p:sp>
        <p:nvSpPr>
          <p:cNvPr id="34819" name="Текст 4"/>
          <p:cNvSpPr>
            <a:spLocks noGrp="1"/>
          </p:cNvSpPr>
          <p:nvPr>
            <p:ph type="body" idx="1"/>
          </p:nvPr>
        </p:nvSpPr>
        <p:spPr>
          <a:xfrm>
            <a:off x="428625" y="1714500"/>
            <a:ext cx="4214813" cy="639763"/>
          </a:xfrm>
        </p:spPr>
        <p:txBody>
          <a:bodyPr/>
          <a:lstStyle/>
          <a:p>
            <a:r>
              <a:rPr lang="ru-RU" dirty="0" smtClean="0"/>
              <a:t>Испытание «Накорми тюленя»</a:t>
            </a:r>
          </a:p>
        </p:txBody>
      </p:sp>
      <p:sp>
        <p:nvSpPr>
          <p:cNvPr id="34820" name="Текст 6"/>
          <p:cNvSpPr>
            <a:spLocks noGrp="1"/>
          </p:cNvSpPr>
          <p:nvPr>
            <p:ph type="body" sz="quarter" idx="3"/>
          </p:nvPr>
        </p:nvSpPr>
        <p:spPr>
          <a:xfrm>
            <a:off x="4786313" y="1857375"/>
            <a:ext cx="4041775" cy="639763"/>
          </a:xfrm>
        </p:spPr>
        <p:txBody>
          <a:bodyPr/>
          <a:lstStyle/>
          <a:p>
            <a:r>
              <a:rPr lang="ru-RU" dirty="0" smtClean="0"/>
              <a:t>Испытание «Расшифруй задание »</a:t>
            </a:r>
          </a:p>
        </p:txBody>
      </p:sp>
      <p:pic>
        <p:nvPicPr>
          <p:cNvPr id="34821" name="Содержимое 8" descr="IMG_7441.JPG"/>
          <p:cNvPicPr>
            <a:picLocks noGrp="1" noChangeAspect="1"/>
          </p:cNvPicPr>
          <p:nvPr>
            <p:ph sz="half" idx="2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457200" y="2803525"/>
            <a:ext cx="4040188" cy="2693988"/>
          </a:xfrm>
        </p:spPr>
      </p:pic>
      <p:pic>
        <p:nvPicPr>
          <p:cNvPr id="34822" name="Содержимое 10" descr="IMG_7454.JPG"/>
          <p:cNvPicPr>
            <a:picLocks noGrp="1" noChangeAspect="1"/>
          </p:cNvPicPr>
          <p:nvPr>
            <p:ph sz="quarter" idx="4"/>
          </p:nvPr>
        </p:nvPicPr>
        <p:blipFill>
          <a:blip r:embed="rId4" cstate="email"/>
          <a:srcRect/>
          <a:stretch>
            <a:fillRect/>
          </a:stretch>
        </p:blipFill>
        <p:spPr>
          <a:xfrm>
            <a:off x="4786313" y="2786063"/>
            <a:ext cx="3684587" cy="245745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2800" dirty="0" smtClean="0"/>
              <a:t>Итоговое мероприятие </a:t>
            </a:r>
            <a:r>
              <a:rPr lang="ru-RU" sz="2800" dirty="0" err="1" smtClean="0"/>
              <a:t>Игра-квест</a:t>
            </a:r>
            <a:r>
              <a:rPr lang="ru-RU" sz="2800" dirty="0" smtClean="0"/>
              <a:t> «Экспедиция на южный полюс» </a:t>
            </a:r>
          </a:p>
        </p:txBody>
      </p:sp>
      <p:sp>
        <p:nvSpPr>
          <p:cNvPr id="35843" name="Текст 4"/>
          <p:cNvSpPr>
            <a:spLocks noGrp="1"/>
          </p:cNvSpPr>
          <p:nvPr>
            <p:ph type="body" idx="1"/>
          </p:nvPr>
        </p:nvSpPr>
        <p:spPr>
          <a:xfrm>
            <a:off x="428625" y="1714500"/>
            <a:ext cx="4214813" cy="639763"/>
          </a:xfrm>
        </p:spPr>
        <p:txBody>
          <a:bodyPr/>
          <a:lstStyle/>
          <a:p>
            <a:r>
              <a:rPr lang="ru-RU" dirty="0" smtClean="0"/>
              <a:t>Испытание «Собери </a:t>
            </a:r>
            <a:r>
              <a:rPr lang="ru-RU" dirty="0" err="1" smtClean="0"/>
              <a:t>пазл</a:t>
            </a:r>
            <a:r>
              <a:rPr lang="ru-RU" dirty="0" smtClean="0"/>
              <a:t>»</a:t>
            </a:r>
          </a:p>
        </p:txBody>
      </p:sp>
      <p:sp>
        <p:nvSpPr>
          <p:cNvPr id="35844" name="Текст 6"/>
          <p:cNvSpPr>
            <a:spLocks noGrp="1"/>
          </p:cNvSpPr>
          <p:nvPr>
            <p:ph type="body" sz="quarter" idx="3"/>
          </p:nvPr>
        </p:nvSpPr>
        <p:spPr>
          <a:xfrm>
            <a:off x="4786313" y="1857375"/>
            <a:ext cx="4041775" cy="639763"/>
          </a:xfrm>
        </p:spPr>
        <p:txBody>
          <a:bodyPr/>
          <a:lstStyle/>
          <a:p>
            <a:r>
              <a:rPr lang="ru-RU" dirty="0" smtClean="0"/>
              <a:t>Испытание «Перейди по льдинам »</a:t>
            </a:r>
          </a:p>
        </p:txBody>
      </p:sp>
      <p:pic>
        <p:nvPicPr>
          <p:cNvPr id="35845" name="Содержимое 8" descr="IMG_7441.JPG"/>
          <p:cNvPicPr>
            <a:picLocks noGrp="1" noChangeAspect="1"/>
          </p:cNvPicPr>
          <p:nvPr>
            <p:ph sz="half" idx="2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457200" y="2803525"/>
            <a:ext cx="4040188" cy="2693988"/>
          </a:xfrm>
        </p:spPr>
      </p:pic>
      <p:pic>
        <p:nvPicPr>
          <p:cNvPr id="35846" name="Содержимое 10" descr="IMG_7454.JPG"/>
          <p:cNvPicPr>
            <a:picLocks noGrp="1" noChangeAspect="1"/>
          </p:cNvPicPr>
          <p:nvPr>
            <p:ph sz="quarter" idx="4"/>
          </p:nvPr>
        </p:nvPicPr>
        <p:blipFill>
          <a:blip r:embed="rId4" cstate="email"/>
          <a:srcRect/>
          <a:stretch>
            <a:fillRect/>
          </a:stretch>
        </p:blipFill>
        <p:spPr>
          <a:xfrm>
            <a:off x="4786313" y="2786063"/>
            <a:ext cx="3684587" cy="245745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2800" dirty="0" smtClean="0"/>
              <a:t>Итоговое мероприятие </a:t>
            </a:r>
            <a:r>
              <a:rPr lang="ru-RU" sz="2800" dirty="0" err="1" smtClean="0"/>
              <a:t>Игра-квест</a:t>
            </a:r>
            <a:r>
              <a:rPr lang="ru-RU" sz="2800" dirty="0" smtClean="0"/>
              <a:t> «Экспедиция на южный полюс» </a:t>
            </a:r>
          </a:p>
        </p:txBody>
      </p:sp>
      <p:sp>
        <p:nvSpPr>
          <p:cNvPr id="36867" name="Текст 4"/>
          <p:cNvSpPr>
            <a:spLocks noGrp="1"/>
          </p:cNvSpPr>
          <p:nvPr>
            <p:ph type="body" idx="1"/>
          </p:nvPr>
        </p:nvSpPr>
        <p:spPr>
          <a:xfrm>
            <a:off x="1071538" y="1785926"/>
            <a:ext cx="6429391" cy="639763"/>
          </a:xfrm>
        </p:spPr>
        <p:txBody>
          <a:bodyPr/>
          <a:lstStyle/>
          <a:p>
            <a:r>
              <a:rPr lang="ru-RU" dirty="0" smtClean="0"/>
              <a:t>Подвижная игра «Тюлени и касатка»</a:t>
            </a:r>
          </a:p>
        </p:txBody>
      </p:sp>
      <p:pic>
        <p:nvPicPr>
          <p:cNvPr id="36868" name="Содержимое 8" descr="IMG_7441.JPG"/>
          <p:cNvPicPr>
            <a:picLocks noGrp="1" noChangeAspect="1"/>
          </p:cNvPicPr>
          <p:nvPr>
            <p:ph sz="half" idx="2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457200" y="2803525"/>
            <a:ext cx="4040188" cy="2693988"/>
          </a:xfrm>
        </p:spPr>
      </p:pic>
      <p:pic>
        <p:nvPicPr>
          <p:cNvPr id="36869" name="Содержимое 10" descr="IMG_7454.JPG"/>
          <p:cNvPicPr>
            <a:picLocks noGrp="1" noChangeAspect="1"/>
          </p:cNvPicPr>
          <p:nvPr>
            <p:ph sz="quarter" idx="4"/>
          </p:nvPr>
        </p:nvPicPr>
        <p:blipFill>
          <a:blip r:embed="rId4" cstate="email"/>
          <a:srcRect/>
          <a:stretch>
            <a:fillRect/>
          </a:stretch>
        </p:blipFill>
        <p:spPr>
          <a:xfrm>
            <a:off x="4929188" y="2571750"/>
            <a:ext cx="3613150" cy="285115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2800" dirty="0" smtClean="0"/>
              <a:t>Итоговое мероприятие </a:t>
            </a:r>
            <a:r>
              <a:rPr lang="ru-RU" sz="2800" dirty="0" err="1" smtClean="0"/>
              <a:t>Игра-квест</a:t>
            </a:r>
            <a:r>
              <a:rPr lang="ru-RU" sz="2800" dirty="0" smtClean="0"/>
              <a:t> «Экспедиция на южный полюс» </a:t>
            </a:r>
          </a:p>
        </p:txBody>
      </p:sp>
      <p:sp>
        <p:nvSpPr>
          <p:cNvPr id="37891" name="Текст 4"/>
          <p:cNvSpPr>
            <a:spLocks noGrp="1"/>
          </p:cNvSpPr>
          <p:nvPr>
            <p:ph type="body" idx="1"/>
          </p:nvPr>
        </p:nvSpPr>
        <p:spPr>
          <a:xfrm>
            <a:off x="928662" y="1714488"/>
            <a:ext cx="2928929" cy="639763"/>
          </a:xfrm>
        </p:spPr>
        <p:txBody>
          <a:bodyPr/>
          <a:lstStyle/>
          <a:p>
            <a:r>
              <a:rPr lang="ru-RU" dirty="0" smtClean="0"/>
              <a:t>Придумай имя </a:t>
            </a:r>
            <a:r>
              <a:rPr lang="ru-RU" dirty="0" err="1" smtClean="0"/>
              <a:t>пингвиненку</a:t>
            </a:r>
            <a:endParaRPr lang="ru-RU" dirty="0" smtClean="0"/>
          </a:p>
        </p:txBody>
      </p:sp>
      <p:pic>
        <p:nvPicPr>
          <p:cNvPr id="37892" name="Содержимое 8" descr="IMG_7441.JPG"/>
          <p:cNvPicPr>
            <a:picLocks noGrp="1" noChangeAspect="1"/>
          </p:cNvPicPr>
          <p:nvPr>
            <p:ph sz="half" idx="2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1071563" y="2357438"/>
            <a:ext cx="2786062" cy="4179887"/>
          </a:xfrm>
        </p:spPr>
      </p:pic>
      <p:pic>
        <p:nvPicPr>
          <p:cNvPr id="37893" name="Содержимое 10" descr="IMG_7454.JPG"/>
          <p:cNvPicPr>
            <a:picLocks noGrp="1" noChangeAspect="1"/>
          </p:cNvPicPr>
          <p:nvPr>
            <p:ph sz="quarter" idx="4"/>
          </p:nvPr>
        </p:nvPicPr>
        <p:blipFill>
          <a:blip r:embed="rId4" cstate="email"/>
          <a:srcRect/>
          <a:stretch>
            <a:fillRect/>
          </a:stretch>
        </p:blipFill>
        <p:spPr>
          <a:xfrm>
            <a:off x="4929188" y="2792413"/>
            <a:ext cx="3613150" cy="2409825"/>
          </a:xfrm>
        </p:spPr>
      </p:pic>
      <p:sp>
        <p:nvSpPr>
          <p:cNvPr id="37894" name="Текст 4"/>
          <p:cNvSpPr>
            <a:spLocks noGrp="1"/>
          </p:cNvSpPr>
          <p:nvPr>
            <p:ph type="body" idx="1"/>
          </p:nvPr>
        </p:nvSpPr>
        <p:spPr>
          <a:xfrm>
            <a:off x="5072066" y="1857375"/>
            <a:ext cx="3214684" cy="639763"/>
          </a:xfrm>
        </p:spPr>
        <p:txBody>
          <a:bodyPr/>
          <a:lstStyle/>
          <a:p>
            <a:r>
              <a:rPr lang="ru-RU" dirty="0" smtClean="0"/>
              <a:t>Игра «Согрей яйцо»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2800" dirty="0" smtClean="0"/>
              <a:t>Итоговое мероприятие </a:t>
            </a:r>
            <a:r>
              <a:rPr lang="ru-RU" sz="2800" dirty="0" err="1" smtClean="0"/>
              <a:t>Игра-квест</a:t>
            </a:r>
            <a:r>
              <a:rPr lang="ru-RU" sz="2800" dirty="0" smtClean="0"/>
              <a:t> «Экспедиция на южный полюс» </a:t>
            </a:r>
          </a:p>
        </p:txBody>
      </p:sp>
      <p:sp>
        <p:nvSpPr>
          <p:cNvPr id="38915" name="Текст 4"/>
          <p:cNvSpPr>
            <a:spLocks noGrp="1"/>
          </p:cNvSpPr>
          <p:nvPr>
            <p:ph type="body" idx="1"/>
          </p:nvPr>
        </p:nvSpPr>
        <p:spPr>
          <a:xfrm>
            <a:off x="571500" y="1857375"/>
            <a:ext cx="3857625" cy="639763"/>
          </a:xfrm>
        </p:spPr>
        <p:txBody>
          <a:bodyPr/>
          <a:lstStyle/>
          <a:p>
            <a:r>
              <a:rPr lang="ru-RU" dirty="0" smtClean="0"/>
              <a:t>Подвижная игра «Как пингвины носят яйца»</a:t>
            </a:r>
          </a:p>
        </p:txBody>
      </p:sp>
      <p:pic>
        <p:nvPicPr>
          <p:cNvPr id="38916" name="Содержимое 8" descr="IMG_7441.JPG"/>
          <p:cNvPicPr>
            <a:picLocks noGrp="1" noChangeAspect="1"/>
          </p:cNvPicPr>
          <p:nvPr>
            <p:ph sz="half" idx="2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642938" y="2714625"/>
            <a:ext cx="3956050" cy="2784475"/>
          </a:xfrm>
        </p:spPr>
      </p:pic>
      <p:pic>
        <p:nvPicPr>
          <p:cNvPr id="38917" name="Содержимое 10" descr="IMG_7454.JPG"/>
          <p:cNvPicPr>
            <a:picLocks noGrp="1" noChangeAspect="1"/>
          </p:cNvPicPr>
          <p:nvPr>
            <p:ph sz="quarter" idx="4"/>
          </p:nvPr>
        </p:nvPicPr>
        <p:blipFill>
          <a:blip r:embed="rId4" cstate="email"/>
          <a:srcRect/>
          <a:stretch>
            <a:fillRect/>
          </a:stretch>
        </p:blipFill>
        <p:spPr>
          <a:xfrm>
            <a:off x="5054600" y="2792413"/>
            <a:ext cx="3363913" cy="2409825"/>
          </a:xfrm>
        </p:spPr>
      </p:pic>
      <p:sp>
        <p:nvSpPr>
          <p:cNvPr id="38918" name="Текст 4"/>
          <p:cNvSpPr>
            <a:spLocks noGrp="1"/>
          </p:cNvSpPr>
          <p:nvPr>
            <p:ph type="body" idx="1"/>
          </p:nvPr>
        </p:nvSpPr>
        <p:spPr>
          <a:xfrm>
            <a:off x="4786313" y="1857375"/>
            <a:ext cx="3500437" cy="639763"/>
          </a:xfrm>
        </p:spPr>
        <p:txBody>
          <a:bodyPr/>
          <a:lstStyle/>
          <a:p>
            <a:r>
              <a:rPr lang="ru-RU" dirty="0" smtClean="0"/>
              <a:t>Танец маленьких </a:t>
            </a:r>
            <a:r>
              <a:rPr lang="ru-RU" dirty="0" err="1" smtClean="0"/>
              <a:t>пингвинят</a:t>
            </a:r>
            <a:r>
              <a:rPr lang="ru-RU" dirty="0" smtClean="0"/>
              <a:t>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>
          <a:xfrm>
            <a:off x="428625" y="285750"/>
            <a:ext cx="8229600" cy="1143000"/>
          </a:xfrm>
        </p:spPr>
        <p:txBody>
          <a:bodyPr/>
          <a:lstStyle/>
          <a:p>
            <a:pPr eaLnBrk="1" hangingPunct="1"/>
            <a:r>
              <a:rPr lang="ru-RU" sz="2800" dirty="0" smtClean="0"/>
              <a:t>Фото на память</a:t>
            </a:r>
            <a:br>
              <a:rPr lang="ru-RU" sz="2800" dirty="0" smtClean="0"/>
            </a:br>
            <a:endParaRPr lang="ru-RU" sz="2800" dirty="0" smtClean="0"/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4781550"/>
          </a:xfrm>
        </p:spPr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39940" name="Рисунок 5" descr="IMG_7485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000125" y="1071563"/>
            <a:ext cx="6959600" cy="5214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2800" dirty="0" smtClean="0"/>
              <a:t>Дерево знаний</a:t>
            </a:r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5643578"/>
            <a:ext cx="8229600" cy="738172"/>
          </a:xfrm>
        </p:spPr>
        <p:txBody>
          <a:bodyPr/>
          <a:lstStyle/>
          <a:p>
            <a:pPr eaLnBrk="1" hangingPunct="1"/>
            <a:r>
              <a:rPr lang="ru-RU" dirty="0" smtClean="0"/>
              <a:t>Итоги проекта</a:t>
            </a:r>
          </a:p>
        </p:txBody>
      </p:sp>
      <p:pic>
        <p:nvPicPr>
          <p:cNvPr id="40964" name="Рисунок 4" descr="Изображение 001.jpg"/>
          <p:cNvPicPr>
            <a:picLocks noChangeAspect="1"/>
          </p:cNvPicPr>
          <p:nvPr/>
        </p:nvPicPr>
        <p:blipFill>
          <a:blip r:embed="rId3" cstate="email">
            <a:lum bright="-10000"/>
          </a:blip>
          <a:srcRect/>
          <a:stretch>
            <a:fillRect/>
          </a:stretch>
        </p:blipFill>
        <p:spPr bwMode="auto">
          <a:xfrm>
            <a:off x="2357422" y="214290"/>
            <a:ext cx="4014966" cy="52863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500063" y="285750"/>
            <a:ext cx="8229600" cy="857250"/>
          </a:xfrm>
        </p:spPr>
        <p:txBody>
          <a:bodyPr/>
          <a:lstStyle/>
          <a:p>
            <a:pPr eaLnBrk="1" hangingPunct="1">
              <a:defRPr/>
            </a:pPr>
            <a:r>
              <a:rPr lang="ru-RU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Планирование с детьми</a:t>
            </a:r>
          </a:p>
        </p:txBody>
      </p:sp>
      <p:pic>
        <p:nvPicPr>
          <p:cNvPr id="4" name="Picture 4" descr="C:\Users\Анна\Pictures\фото детсад 2015 2016\пингвины\на печать\IMG_9786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285852" y="1214422"/>
            <a:ext cx="6500858" cy="4875974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>
          <a:xfrm>
            <a:off x="714375" y="0"/>
            <a:ext cx="8229600" cy="1143000"/>
          </a:xfrm>
        </p:spPr>
        <p:txBody>
          <a:bodyPr/>
          <a:lstStyle/>
          <a:p>
            <a:pPr eaLnBrk="1" hangingPunct="1"/>
            <a:r>
              <a:rPr lang="ru-RU" sz="2800" b="1" dirty="0" smtClean="0">
                <a:solidFill>
                  <a:srgbClr val="000066"/>
                </a:solidFill>
              </a:rPr>
              <a:t>Литература</a:t>
            </a:r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12700" eaLnBrk="1" hangingPunct="1">
              <a:buNone/>
            </a:pPr>
            <a:r>
              <a:rPr lang="ru-RU" sz="1800" dirty="0" smtClean="0"/>
              <a:t>Михайлова-Свирская Л.В. Метод проектов в образовательной работе детского сада.  Просвещение, 2015</a:t>
            </a:r>
          </a:p>
          <a:p>
            <a:pPr marL="0" indent="12700" eaLnBrk="1" hangingPunct="1">
              <a:buNone/>
            </a:pPr>
            <a:r>
              <a:rPr lang="ru-RU" sz="1800" dirty="0" smtClean="0"/>
              <a:t>	</a:t>
            </a:r>
          </a:p>
          <a:p>
            <a:pPr marL="0" indent="12700" eaLnBrk="1" hangingPunct="1">
              <a:buNone/>
            </a:pPr>
            <a:r>
              <a:rPr lang="ru-RU" sz="1800" dirty="0" smtClean="0"/>
              <a:t>Михайлова-Свирская Л.В. Индивидуализация образования детей дошкольного возраста. Пособие для педагогов ДОО. </a:t>
            </a:r>
            <a:r>
              <a:rPr lang="ru-RU" sz="1800" dirty="0" err="1" smtClean="0"/>
              <a:t>ФГОСПросвещение</a:t>
            </a:r>
            <a:r>
              <a:rPr lang="ru-RU" sz="1800" dirty="0" smtClean="0"/>
              <a:t>, 2015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>
          <a:xfrm>
            <a:off x="714375" y="0"/>
            <a:ext cx="8229600" cy="1143000"/>
          </a:xfrm>
        </p:spPr>
        <p:txBody>
          <a:bodyPr/>
          <a:lstStyle/>
          <a:p>
            <a:pPr eaLnBrk="1" hangingPunct="1"/>
            <a:endParaRPr lang="ru-RU" sz="2800" b="1" dirty="0" smtClean="0">
              <a:solidFill>
                <a:srgbClr val="000066"/>
              </a:solidFill>
            </a:endParaRPr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ru-RU" sz="1800" dirty="0" smtClean="0"/>
              <a:t>Все персональные данные размещены с согласия субъекта(</a:t>
            </a:r>
            <a:r>
              <a:rPr lang="ru-RU" sz="1800" dirty="0" err="1" smtClean="0"/>
              <a:t>ов</a:t>
            </a:r>
            <a:r>
              <a:rPr lang="ru-RU" sz="1800" dirty="0" smtClean="0"/>
              <a:t>) на обработку персональных данных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dirty="0" smtClean="0"/>
              <a:t>Модель трех вопросов</a:t>
            </a: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714375" y="1428750"/>
          <a:ext cx="8143875" cy="5181600"/>
        </p:xfrm>
        <a:graphic>
          <a:graphicData uri="http://schemas.openxmlformats.org/drawingml/2006/table">
            <a:tbl>
              <a:tblPr/>
              <a:tblGrid>
                <a:gridCol w="2714625"/>
                <a:gridCol w="2714625"/>
                <a:gridCol w="2714625"/>
              </a:tblGrid>
              <a:tr h="5127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Что мы знаем?</a:t>
                      </a:r>
                    </a:p>
                  </a:txBody>
                  <a:tcPr marL="114300" marR="11430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  <a:t>Что мы хотим узнать?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  <a:t>Что сделать, чтобы узнать?</a:t>
                      </a: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1865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Пингвины живут на Севере (</a:t>
                      </a:r>
                      <a:r>
                        <a:rPr kumimoji="0" lang="ru-RU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Дарик</a:t>
                      </a: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Пингвины смешно ходят (Миша)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Пингвины это птицы (</a:t>
                      </a:r>
                      <a:r>
                        <a:rPr kumimoji="0" lang="ru-RU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Дарик</a:t>
                      </a: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Они хорошо плавают и питаются кальмарами (</a:t>
                      </a:r>
                      <a:r>
                        <a:rPr kumimoji="0" lang="ru-RU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Дарик</a:t>
                      </a: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Они живут на льдине (Дима)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Есть сказка о пингвинах (</a:t>
                      </a:r>
                      <a:r>
                        <a:rPr kumimoji="0" lang="ru-RU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Уля</a:t>
                      </a: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Пингвины катаются на животах (Кирилл)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Пингвины умеют танцевать (Света)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Есть песня про пингвинов (Вера)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Где живут пингвины?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Почему они птицы если не летают? (Миша)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Какие бывают ещё пингвины?         ( Миша)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С кем пингвины дружат? (</a:t>
                      </a:r>
                      <a:r>
                        <a:rPr kumimoji="0" lang="ru-RU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Уля</a:t>
                      </a: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Как слепить пингвина? (Света)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Какие у пингвинов враги? (</a:t>
                      </a:r>
                      <a:r>
                        <a:rPr kumimoji="0" lang="ru-RU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Дарик</a:t>
                      </a: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Как живет семья пингвинов, как они растят </a:t>
                      </a:r>
                      <a:r>
                        <a:rPr kumimoji="0" lang="ru-RU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пингвинчиков</a:t>
                      </a: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? (</a:t>
                      </a:r>
                      <a:r>
                        <a:rPr kumimoji="0" lang="ru-RU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Уля</a:t>
                      </a: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Как заботятся о детях? (Настя К)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Почему вымирают пингвины? (Вадим)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Подумать самостоятельно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Спросить у взрослых (</a:t>
                      </a:r>
                      <a:r>
                        <a:rPr kumimoji="0" lang="ru-RU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Уля</a:t>
                      </a: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Прочитать в книге (Вера), найти в интернете (Дима), посмотреть фильм, ходить в зоопарк,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Провести эксперимент, связаться со специалистом,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Написать письмо знатоку,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съездить в экспедицию (ВАДИМ).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</a:tr>
              <a:tr h="2667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</a:tr>
              <a:tr h="2667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</a:tr>
              <a:tr h="2667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</a:tr>
              <a:tr h="2667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</a:tr>
              <a:tr h="2667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571500" y="0"/>
            <a:ext cx="8229600" cy="785813"/>
          </a:xfrm>
        </p:spPr>
        <p:txBody>
          <a:bodyPr/>
          <a:lstStyle/>
          <a:p>
            <a:pPr eaLnBrk="1" hangingPunct="1"/>
            <a:r>
              <a:rPr lang="ru-RU" sz="2800" dirty="0" smtClean="0"/>
              <a:t>Системная паутинка проекта</a:t>
            </a:r>
          </a:p>
        </p:txBody>
      </p:sp>
      <p:graphicFrame>
        <p:nvGraphicFramePr>
          <p:cNvPr id="6" name="Схема 5"/>
          <p:cNvGraphicFramePr/>
          <p:nvPr/>
        </p:nvGraphicFramePr>
        <p:xfrm>
          <a:off x="357158" y="857232"/>
          <a:ext cx="8501122" cy="57150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Алгоритм путешествия по карте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00063" y="1285875"/>
            <a:ext cx="8229600" cy="4781550"/>
          </a:xfrm>
        </p:spPr>
        <p:txBody>
          <a:bodyPr/>
          <a:lstStyle/>
          <a:p>
            <a:pPr marL="514350" indent="-514350" eaLnBrk="1" hangingPunct="1">
              <a:buFontTx/>
              <a:buAutoNum type="arabicPeriod"/>
            </a:pPr>
            <a:r>
              <a:rPr lang="ru-RU" sz="2400" dirty="0" smtClean="0"/>
              <a:t>Выбор пункта назначения.</a:t>
            </a:r>
          </a:p>
          <a:p>
            <a:pPr marL="514350" indent="-514350" eaLnBrk="1" hangingPunct="1">
              <a:buFontTx/>
              <a:buAutoNum type="arabicPeriod"/>
            </a:pPr>
            <a:r>
              <a:rPr lang="ru-RU" sz="2400" dirty="0" smtClean="0"/>
              <a:t>Определение маршрута по карте.</a:t>
            </a:r>
          </a:p>
          <a:p>
            <a:pPr marL="514350" indent="-514350" eaLnBrk="1" hangingPunct="1">
              <a:buFontTx/>
              <a:buAutoNum type="arabicPeriod"/>
            </a:pPr>
            <a:r>
              <a:rPr lang="ru-RU" sz="2400" dirty="0" smtClean="0"/>
              <a:t>Высказывание предположений о том, кто и что нам может встретиться, что необходимо взять с собой в путешествие.</a:t>
            </a:r>
          </a:p>
          <a:p>
            <a:pPr marL="514350" indent="-514350" eaLnBrk="1" hangingPunct="1">
              <a:buFontTx/>
              <a:buAutoNum type="arabicPeriod"/>
            </a:pPr>
            <a:r>
              <a:rPr lang="ru-RU" sz="2400" dirty="0" smtClean="0"/>
              <a:t>Само путешествие. Познавательно-исследовательская деятельность.</a:t>
            </a:r>
          </a:p>
          <a:p>
            <a:pPr marL="514350" indent="-514350" eaLnBrk="1" hangingPunct="1">
              <a:buFontTx/>
              <a:buAutoNum type="arabicPeriod"/>
            </a:pPr>
            <a:r>
              <a:rPr lang="ru-RU" sz="2400" dirty="0" smtClean="0"/>
              <a:t>Подведение итогов, проверка предположений, что нового узнали.</a:t>
            </a:r>
          </a:p>
          <a:p>
            <a:pPr marL="514350" indent="-514350" eaLnBrk="1" hangingPunct="1"/>
            <a:endParaRPr lang="ru-RU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357188" y="142875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ru-RU" sz="3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Материалы для «Путешествия по карте» </a:t>
            </a:r>
            <a:endParaRPr lang="ru-RU" sz="3200" dirty="0" smtClean="0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71500" y="1285875"/>
            <a:ext cx="8229600" cy="478155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sz="2200" dirty="0" smtClean="0"/>
              <a:t>1.Глобус, физическая карта мира, контурные карты на каждого ребенка.</a:t>
            </a:r>
          </a:p>
          <a:p>
            <a:pPr eaLnBrk="1" hangingPunct="1">
              <a:buFontTx/>
              <a:buNone/>
            </a:pPr>
            <a:r>
              <a:rPr lang="ru-RU" sz="2200" dirty="0" smtClean="0"/>
              <a:t>2.Иллюстрации видов транспорта. </a:t>
            </a:r>
          </a:p>
          <a:p>
            <a:pPr eaLnBrk="1" hangingPunct="1">
              <a:buFontTx/>
              <a:buNone/>
            </a:pPr>
            <a:r>
              <a:rPr lang="ru-RU" sz="2200" dirty="0" smtClean="0"/>
              <a:t>3.Карточки или фотоиллюстрации с изображением природных ландшафтов разных Антарктиды;</a:t>
            </a:r>
          </a:p>
          <a:p>
            <a:pPr eaLnBrk="1" hangingPunct="1">
              <a:buFontTx/>
              <a:buNone/>
            </a:pPr>
            <a:r>
              <a:rPr lang="ru-RU" sz="2200" dirty="0" smtClean="0"/>
              <a:t>4.Карточки с изображением типичных представителей флоры и фауны разных частей света (демонстрационный материал).</a:t>
            </a:r>
          </a:p>
          <a:p>
            <a:pPr eaLnBrk="1" hangingPunct="1">
              <a:buFontTx/>
              <a:buNone/>
            </a:pPr>
            <a:r>
              <a:rPr lang="ru-RU" sz="2200" dirty="0" smtClean="0"/>
              <a:t>5.Мелкие карточки-метки для наклеивания на карту по маршруту</a:t>
            </a:r>
          </a:p>
          <a:p>
            <a:pPr eaLnBrk="1" hangingPunct="1">
              <a:buFontTx/>
              <a:buNone/>
            </a:pPr>
            <a:r>
              <a:rPr lang="ru-RU" sz="2200" dirty="0" smtClean="0"/>
              <a:t>6.Художественная литература </a:t>
            </a:r>
          </a:p>
          <a:p>
            <a:pPr eaLnBrk="1" hangingPunct="1">
              <a:buFontTx/>
              <a:buNone/>
            </a:pPr>
            <a:r>
              <a:rPr lang="ru-RU" sz="2200" dirty="0" smtClean="0"/>
              <a:t>7.материалы для исследований детей (опыты, экспериментирование). </a:t>
            </a:r>
            <a:br>
              <a:rPr lang="ru-RU" sz="2200" dirty="0" smtClean="0"/>
            </a:br>
            <a:endParaRPr lang="ru-RU" sz="22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dirty="0" smtClean="0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4781550"/>
          </a:xfrm>
        </p:spPr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0244" name="Рисунок 5" descr="279779-1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28625" y="214313"/>
            <a:ext cx="8477250" cy="6357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Стрелка вниз 6"/>
          <p:cNvSpPr/>
          <p:nvPr/>
        </p:nvSpPr>
        <p:spPr>
          <a:xfrm rot="704965">
            <a:off x="5056188" y="1881188"/>
            <a:ext cx="285750" cy="571500"/>
          </a:xfrm>
          <a:prstGeom prst="downArrow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8" name="Стрелка вниз 7"/>
          <p:cNvSpPr/>
          <p:nvPr/>
        </p:nvSpPr>
        <p:spPr>
          <a:xfrm rot="20971647">
            <a:off x="4978400" y="2520950"/>
            <a:ext cx="285750" cy="571500"/>
          </a:xfrm>
          <a:prstGeom prst="downArrow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9" name="Стрелка вниз 8"/>
          <p:cNvSpPr/>
          <p:nvPr/>
        </p:nvSpPr>
        <p:spPr>
          <a:xfrm rot="410068">
            <a:off x="5033963" y="3443288"/>
            <a:ext cx="285750" cy="571500"/>
          </a:xfrm>
          <a:prstGeom prst="downArrow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0" name="Стрелка вниз 9"/>
          <p:cNvSpPr/>
          <p:nvPr/>
        </p:nvSpPr>
        <p:spPr>
          <a:xfrm rot="20941172">
            <a:off x="5124450" y="4451350"/>
            <a:ext cx="285750" cy="571500"/>
          </a:xfrm>
          <a:prstGeom prst="downArrow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</p:bld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930</TotalTime>
  <Words>928</Words>
  <Application>Microsoft Office PowerPoint</Application>
  <PresentationFormat>Экран (4:3)</PresentationFormat>
  <Paragraphs>135</Paragraphs>
  <Slides>41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41</vt:i4>
      </vt:variant>
    </vt:vector>
  </HeadingPairs>
  <TitlesOfParts>
    <vt:vector size="42" baseType="lpstr">
      <vt:lpstr>Оформление по умолчанию</vt:lpstr>
      <vt:lpstr>Познавательно-исследовательский проект «Где живут пингвины»</vt:lpstr>
      <vt:lpstr>Проблема</vt:lpstr>
      <vt:lpstr>Цели и задачи</vt:lpstr>
      <vt:lpstr>Планирование с детьми</vt:lpstr>
      <vt:lpstr>Модель трех вопросов</vt:lpstr>
      <vt:lpstr>Системная паутинка проекта</vt:lpstr>
      <vt:lpstr>Алгоритм путешествия по карте</vt:lpstr>
      <vt:lpstr>Материалы для «Путешествия по карте» </vt:lpstr>
      <vt:lpstr>Слайд 9</vt:lpstr>
      <vt:lpstr>Украшаем флаг Антарктиды</vt:lpstr>
      <vt:lpstr>НОД «Кто живет в Антарктиде?»</vt:lpstr>
      <vt:lpstr>Книги по теме проекта</vt:lpstr>
      <vt:lpstr>РЭМП</vt:lpstr>
      <vt:lpstr>Карточки для самостоятельной работы разработанные дефектологом Юрченко И.М.</vt:lpstr>
      <vt:lpstr>Опыты со льдом</vt:lpstr>
      <vt:lpstr>Экспериментирование с желе</vt:lpstr>
      <vt:lpstr>Карточки для самостоятельной работы разработанные Юрченко И.М.</vt:lpstr>
      <vt:lpstr>Лепим животных Антарктиды</vt:lpstr>
      <vt:lpstr>Аппликация «Пингвины на льдинах»</vt:lpstr>
      <vt:lpstr>Пингвины из бросового материала</vt:lpstr>
      <vt:lpstr>Поделки вместе с родителями</vt:lpstr>
      <vt:lpstr>Пальчиковый театр «Три пингвина»</vt:lpstr>
      <vt:lpstr>Кинозал просмотр научного фильма для детей «Императорский пингвин» ВВС </vt:lpstr>
      <vt:lpstr>Играем в настольные игры</vt:lpstr>
      <vt:lpstr>Творчество</vt:lpstr>
      <vt:lpstr>Создаем модель Антарктиды</vt:lpstr>
      <vt:lpstr>Оформление музыкального зала перед игрой</vt:lpstr>
      <vt:lpstr>Итоговое мероприятие Игра-квест «Экспедиция на южный полюс» </vt:lpstr>
      <vt:lpstr>Итоговое мероприятие Игра-квест «Экспедиция на южный полюс» </vt:lpstr>
      <vt:lpstr>Итоговое мероприятие Игра-квест «Экспедиция на южный полюс» </vt:lpstr>
      <vt:lpstr>Итоговое мероприятие Игра-квест «Экспедиция на южный полюс» </vt:lpstr>
      <vt:lpstr>Итоговое мероприятие Игра-квест «Экспедиция на южный полюс» </vt:lpstr>
      <vt:lpstr>Итоговое мероприятие Игра-квест «Экспедиция на южный полюс» </vt:lpstr>
      <vt:lpstr>Итоговое мероприятие Игра-квест «Экспедиция на южный полюс» </vt:lpstr>
      <vt:lpstr>Итоговое мероприятие Игра-квест «Экспедиция на южный полюс» </vt:lpstr>
      <vt:lpstr>Итоговое мероприятие Игра-квест «Экспедиция на южный полюс» </vt:lpstr>
      <vt:lpstr>Итоговое мероприятие Игра-квест «Экспедиция на южный полюс» </vt:lpstr>
      <vt:lpstr>Фото на память </vt:lpstr>
      <vt:lpstr>Дерево знаний</vt:lpstr>
      <vt:lpstr>Литература</vt:lpstr>
      <vt:lpstr>Слайд 41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85</cp:revision>
  <dcterms:created xsi:type="dcterms:W3CDTF">2015-07-06T09:49:07Z</dcterms:created>
  <dcterms:modified xsi:type="dcterms:W3CDTF">2016-04-16T06:06:34Z</dcterms:modified>
</cp:coreProperties>
</file>