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82" r:id="rId9"/>
    <p:sldId id="283" r:id="rId10"/>
    <p:sldId id="28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92C9FC-C799-42AF-AF4F-3EA8ABF3B11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B47625-787B-4EF7-B147-A92548A25FC8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71CB584-212A-4EAE-97F0-FF32EDC73A0A}" type="parTrans" cxnId="{2DF4BAF4-5908-4261-827D-6F764F37FFCC}">
      <dgm:prSet/>
      <dgm:spPr/>
      <dgm:t>
        <a:bodyPr/>
        <a:lstStyle/>
        <a:p>
          <a:endParaRPr lang="ru-RU"/>
        </a:p>
      </dgm:t>
    </dgm:pt>
    <dgm:pt modelId="{47753147-548B-415A-8885-B4AC2B97A62C}" type="sibTrans" cxnId="{2DF4BAF4-5908-4261-827D-6F764F37FFCC}">
      <dgm:prSet/>
      <dgm:spPr/>
      <dgm:t>
        <a:bodyPr/>
        <a:lstStyle/>
        <a:p>
          <a:endParaRPr lang="ru-RU"/>
        </a:p>
      </dgm:t>
    </dgm:pt>
    <dgm:pt modelId="{A61803C7-97BA-412B-BAB4-2005DF740EC5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Мотивационная готовность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B32D8DAD-4083-4004-B741-FA4C41011E29}" type="parTrans" cxnId="{A4E33CC7-67BC-4D1F-A2F6-15EE322BD557}">
      <dgm:prSet/>
      <dgm:spPr/>
      <dgm:t>
        <a:bodyPr/>
        <a:lstStyle/>
        <a:p>
          <a:endParaRPr lang="ru-RU"/>
        </a:p>
      </dgm:t>
    </dgm:pt>
    <dgm:pt modelId="{AC073C50-BBCF-4F85-A04F-0DFC12894089}" type="sibTrans" cxnId="{A4E33CC7-67BC-4D1F-A2F6-15EE322BD557}">
      <dgm:prSet/>
      <dgm:spPr/>
      <dgm:t>
        <a:bodyPr/>
        <a:lstStyle/>
        <a:p>
          <a:endParaRPr lang="ru-RU"/>
        </a:p>
      </dgm:t>
    </dgm:pt>
    <dgm:pt modelId="{2321CA30-356B-4039-859B-144F1B2D665E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Волевая готовность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B534E015-F499-4616-A2B8-49845C3843C1}" type="parTrans" cxnId="{DE4A152D-B566-4FC0-95F9-93A38738D11C}">
      <dgm:prSet/>
      <dgm:spPr/>
      <dgm:t>
        <a:bodyPr/>
        <a:lstStyle/>
        <a:p>
          <a:endParaRPr lang="ru-RU"/>
        </a:p>
      </dgm:t>
    </dgm:pt>
    <dgm:pt modelId="{DA3D273A-E547-4B73-9C0E-EF674F42C4AA}" type="sibTrans" cxnId="{DE4A152D-B566-4FC0-95F9-93A38738D11C}">
      <dgm:prSet/>
      <dgm:spPr/>
      <dgm:t>
        <a:bodyPr/>
        <a:lstStyle/>
        <a:p>
          <a:endParaRPr lang="ru-RU"/>
        </a:p>
      </dgm:t>
    </dgm:pt>
    <dgm:pt modelId="{2DB0D8BC-C1FE-4482-B660-EE8A370ABE40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Интеллектуальная готовность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5D9BE92-546A-4A24-BF51-56D9016A3A7C}" type="parTrans" cxnId="{5A4FCE89-029E-42FC-B348-01D3DBBBA108}">
      <dgm:prSet/>
      <dgm:spPr/>
      <dgm:t>
        <a:bodyPr/>
        <a:lstStyle/>
        <a:p>
          <a:endParaRPr lang="ru-RU"/>
        </a:p>
      </dgm:t>
    </dgm:pt>
    <dgm:pt modelId="{172121E3-BE1F-416A-B577-461BF2AFA890}" type="sibTrans" cxnId="{5A4FCE89-029E-42FC-B348-01D3DBBBA108}">
      <dgm:prSet/>
      <dgm:spPr/>
      <dgm:t>
        <a:bodyPr/>
        <a:lstStyle/>
        <a:p>
          <a:endParaRPr lang="ru-RU"/>
        </a:p>
      </dgm:t>
    </dgm:pt>
    <dgm:pt modelId="{671DCBCD-628F-40B1-A49A-C0F020C7F28B}">
      <dgm:prSet phldrT="[Текст]"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4BFB8A86-5E78-4398-9BAB-CB675DF66B55}" type="parTrans" cxnId="{0C456F71-E0CC-4D03-9C36-CE12C2855CFC}">
      <dgm:prSet/>
      <dgm:spPr/>
      <dgm:t>
        <a:bodyPr/>
        <a:lstStyle/>
        <a:p>
          <a:endParaRPr lang="ru-RU"/>
        </a:p>
      </dgm:t>
    </dgm:pt>
    <dgm:pt modelId="{AA9BF7CC-EA32-44DB-8E57-2BE6C615CEAC}" type="sibTrans" cxnId="{0C456F71-E0CC-4D03-9C36-CE12C2855CFC}">
      <dgm:prSet/>
      <dgm:spPr/>
      <dgm:t>
        <a:bodyPr/>
        <a:lstStyle/>
        <a:p>
          <a:endParaRPr lang="ru-RU"/>
        </a:p>
      </dgm:t>
    </dgm:pt>
    <dgm:pt modelId="{D027F5CE-4865-4503-91DF-657DE7135584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Коммуникативная готовность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135F5A96-6D5D-4367-984E-9BBEBB93225C}" type="parTrans" cxnId="{9F642F92-247C-488A-82AF-7503EE0462CC}">
      <dgm:prSet/>
      <dgm:spPr/>
      <dgm:t>
        <a:bodyPr/>
        <a:lstStyle/>
        <a:p>
          <a:endParaRPr lang="ru-RU"/>
        </a:p>
      </dgm:t>
    </dgm:pt>
    <dgm:pt modelId="{E2464FD2-E105-48D5-BDDD-D230069C74BA}" type="sibTrans" cxnId="{9F642F92-247C-488A-82AF-7503EE0462CC}">
      <dgm:prSet/>
      <dgm:spPr/>
      <dgm:t>
        <a:bodyPr/>
        <a:lstStyle/>
        <a:p>
          <a:endParaRPr lang="ru-RU"/>
        </a:p>
      </dgm:t>
    </dgm:pt>
    <dgm:pt modelId="{E6E3D955-556A-48B3-A1EB-EA641FB248D1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ACFB72D-7F58-4818-A7BF-C6440CA070CE}" type="sibTrans" cxnId="{DBE12D06-D9AC-4CFA-B20B-3614B3F48C09}">
      <dgm:prSet/>
      <dgm:spPr/>
      <dgm:t>
        <a:bodyPr/>
        <a:lstStyle/>
        <a:p>
          <a:endParaRPr lang="ru-RU"/>
        </a:p>
      </dgm:t>
    </dgm:pt>
    <dgm:pt modelId="{2B060D97-F021-4ED9-9005-9A9CFBE6D7B6}" type="parTrans" cxnId="{DBE12D06-D9AC-4CFA-B20B-3614B3F48C09}">
      <dgm:prSet/>
      <dgm:spPr/>
      <dgm:t>
        <a:bodyPr/>
        <a:lstStyle/>
        <a:p>
          <a:endParaRPr lang="ru-RU"/>
        </a:p>
      </dgm:t>
    </dgm:pt>
    <dgm:pt modelId="{C407DC60-EDAA-4BBD-9C3D-3FEF84F90532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A41B4C2-A677-477C-9B1B-FBEDB790A892}" type="sibTrans" cxnId="{FA08B5FB-F178-41CE-9990-087899D37A8D}">
      <dgm:prSet/>
      <dgm:spPr/>
      <dgm:t>
        <a:bodyPr/>
        <a:lstStyle/>
        <a:p>
          <a:endParaRPr lang="ru-RU"/>
        </a:p>
      </dgm:t>
    </dgm:pt>
    <dgm:pt modelId="{FED074AE-C9F9-45DF-9D41-F34BC5DACCAD}" type="parTrans" cxnId="{FA08B5FB-F178-41CE-9990-087899D37A8D}">
      <dgm:prSet/>
      <dgm:spPr/>
      <dgm:t>
        <a:bodyPr/>
        <a:lstStyle/>
        <a:p>
          <a:endParaRPr lang="ru-RU"/>
        </a:p>
      </dgm:t>
    </dgm:pt>
    <dgm:pt modelId="{6728A075-2176-4CB7-9513-18DF04811C46}" type="pres">
      <dgm:prSet presAssocID="{4292C9FC-C799-42AF-AF4F-3EA8ABF3B11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137FB6-FACF-4A37-A50E-B57D29D1D47F}" type="pres">
      <dgm:prSet presAssocID="{8AB47625-787B-4EF7-B147-A92548A25FC8}" presName="composite" presStyleCnt="0"/>
      <dgm:spPr/>
    </dgm:pt>
    <dgm:pt modelId="{E6539C07-1154-4075-B411-84C2DC4A2EB2}" type="pres">
      <dgm:prSet presAssocID="{8AB47625-787B-4EF7-B147-A92548A25FC8}" presName="parentText" presStyleLbl="alignNode1" presStyleIdx="0" presStyleCnt="4" custLinFactNeighborX="1857" custLinFactNeighborY="-2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EB1476-7FA1-4559-A985-FBEADE3B5B0A}" type="pres">
      <dgm:prSet presAssocID="{8AB47625-787B-4EF7-B147-A92548A25FC8}" presName="descendantText" presStyleLbl="alignAcc1" presStyleIdx="0" presStyleCnt="4" custLinFactNeighborX="10606" custLinFactNeighborY="13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DFB861-469C-4D8E-B001-708EE945EE02}" type="pres">
      <dgm:prSet presAssocID="{47753147-548B-415A-8885-B4AC2B97A62C}" presName="sp" presStyleCnt="0"/>
      <dgm:spPr/>
    </dgm:pt>
    <dgm:pt modelId="{EB85ADF5-BCED-49AB-ACBF-683C717A746F}" type="pres">
      <dgm:prSet presAssocID="{E6E3D955-556A-48B3-A1EB-EA641FB248D1}" presName="composite" presStyleCnt="0"/>
      <dgm:spPr/>
    </dgm:pt>
    <dgm:pt modelId="{601D8CFF-A480-447F-B9E6-7B2E8C5D35AA}" type="pres">
      <dgm:prSet presAssocID="{E6E3D955-556A-48B3-A1EB-EA641FB248D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576666-48E1-4C32-B051-6B618D86ED02}" type="pres">
      <dgm:prSet presAssocID="{E6E3D955-556A-48B3-A1EB-EA641FB248D1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CDC59C-2FEF-4D6F-AAF3-73AAEC3417FA}" type="pres">
      <dgm:prSet presAssocID="{EACFB72D-7F58-4818-A7BF-C6440CA070CE}" presName="sp" presStyleCnt="0"/>
      <dgm:spPr/>
    </dgm:pt>
    <dgm:pt modelId="{86E06C95-BF28-45A9-8929-52675A9C17C8}" type="pres">
      <dgm:prSet presAssocID="{C407DC60-EDAA-4BBD-9C3D-3FEF84F90532}" presName="composite" presStyleCnt="0"/>
      <dgm:spPr/>
    </dgm:pt>
    <dgm:pt modelId="{96C12EFB-6C58-477D-8779-4AAFFC43B617}" type="pres">
      <dgm:prSet presAssocID="{C407DC60-EDAA-4BBD-9C3D-3FEF84F90532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6023C2-CBA0-44AF-87A5-01B09CBDEEA2}" type="pres">
      <dgm:prSet presAssocID="{C407DC60-EDAA-4BBD-9C3D-3FEF84F90532}" presName="descendantText" presStyleLbl="alignAcc1" presStyleIdx="2" presStyleCnt="4" custAng="0" custScaleX="98109" custLinFactNeighborX="-1152" custLinFactNeighborY="-27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3ECA45-2414-4AB0-B42C-DDCF22E9CDD1}" type="pres">
      <dgm:prSet presAssocID="{DA41B4C2-A677-477C-9B1B-FBEDB790A892}" presName="sp" presStyleCnt="0"/>
      <dgm:spPr/>
    </dgm:pt>
    <dgm:pt modelId="{2DAF7E6A-ADCF-464E-ACAD-D9F592DFEE9F}" type="pres">
      <dgm:prSet presAssocID="{671DCBCD-628F-40B1-A49A-C0F020C7F28B}" presName="composite" presStyleCnt="0"/>
      <dgm:spPr/>
    </dgm:pt>
    <dgm:pt modelId="{E5492619-99AD-4F99-92D9-93EF184CAAE6}" type="pres">
      <dgm:prSet presAssocID="{671DCBCD-628F-40B1-A49A-C0F020C7F28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E81772-F875-4483-81B1-9CBDA6D13FC7}" type="pres">
      <dgm:prSet presAssocID="{671DCBCD-628F-40B1-A49A-C0F020C7F28B}" presName="descendantText" presStyleLbl="alignAcc1" presStyleIdx="3" presStyleCnt="4" custLinFactNeighborX="305" custLinFactNeighborY="-400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F4BAF4-5908-4261-827D-6F764F37FFCC}" srcId="{4292C9FC-C799-42AF-AF4F-3EA8ABF3B115}" destId="{8AB47625-787B-4EF7-B147-A92548A25FC8}" srcOrd="0" destOrd="0" parTransId="{C71CB584-212A-4EAE-97F0-FF32EDC73A0A}" sibTransId="{47753147-548B-415A-8885-B4AC2B97A62C}"/>
    <dgm:cxn modelId="{FF3260FD-DE9B-42D2-A928-524C5424CD5E}" type="presOf" srcId="{C407DC60-EDAA-4BBD-9C3D-3FEF84F90532}" destId="{96C12EFB-6C58-477D-8779-4AAFFC43B617}" srcOrd="0" destOrd="0" presId="urn:microsoft.com/office/officeart/2005/8/layout/chevron2"/>
    <dgm:cxn modelId="{5F472668-4F0D-428C-8A8A-ED82F0A91F75}" type="presOf" srcId="{A61803C7-97BA-412B-BAB4-2005DF740EC5}" destId="{0AEB1476-7FA1-4559-A985-FBEADE3B5B0A}" srcOrd="0" destOrd="0" presId="urn:microsoft.com/office/officeart/2005/8/layout/chevron2"/>
    <dgm:cxn modelId="{A4E33CC7-67BC-4D1F-A2F6-15EE322BD557}" srcId="{8AB47625-787B-4EF7-B147-A92548A25FC8}" destId="{A61803C7-97BA-412B-BAB4-2005DF740EC5}" srcOrd="0" destOrd="0" parTransId="{B32D8DAD-4083-4004-B741-FA4C41011E29}" sibTransId="{AC073C50-BBCF-4F85-A04F-0DFC12894089}"/>
    <dgm:cxn modelId="{FA08B5FB-F178-41CE-9990-087899D37A8D}" srcId="{4292C9FC-C799-42AF-AF4F-3EA8ABF3B115}" destId="{C407DC60-EDAA-4BBD-9C3D-3FEF84F90532}" srcOrd="2" destOrd="0" parTransId="{FED074AE-C9F9-45DF-9D41-F34BC5DACCAD}" sibTransId="{DA41B4C2-A677-477C-9B1B-FBEDB790A892}"/>
    <dgm:cxn modelId="{DE4A152D-B566-4FC0-95F9-93A38738D11C}" srcId="{E6E3D955-556A-48B3-A1EB-EA641FB248D1}" destId="{2321CA30-356B-4039-859B-144F1B2D665E}" srcOrd="0" destOrd="0" parTransId="{B534E015-F499-4616-A2B8-49845C3843C1}" sibTransId="{DA3D273A-E547-4B73-9C0E-EF674F42C4AA}"/>
    <dgm:cxn modelId="{DBE12D06-D9AC-4CFA-B20B-3614B3F48C09}" srcId="{4292C9FC-C799-42AF-AF4F-3EA8ABF3B115}" destId="{E6E3D955-556A-48B3-A1EB-EA641FB248D1}" srcOrd="1" destOrd="0" parTransId="{2B060D97-F021-4ED9-9005-9A9CFBE6D7B6}" sibTransId="{EACFB72D-7F58-4818-A7BF-C6440CA070CE}"/>
    <dgm:cxn modelId="{5A4FCE89-029E-42FC-B348-01D3DBBBA108}" srcId="{C407DC60-EDAA-4BBD-9C3D-3FEF84F90532}" destId="{2DB0D8BC-C1FE-4482-B660-EE8A370ABE40}" srcOrd="0" destOrd="0" parTransId="{25D9BE92-546A-4A24-BF51-56D9016A3A7C}" sibTransId="{172121E3-BE1F-416A-B577-461BF2AFA890}"/>
    <dgm:cxn modelId="{E3BBD053-D371-4142-9D89-560208CCAF56}" type="presOf" srcId="{2DB0D8BC-C1FE-4482-B660-EE8A370ABE40}" destId="{F96023C2-CBA0-44AF-87A5-01B09CBDEEA2}" srcOrd="0" destOrd="0" presId="urn:microsoft.com/office/officeart/2005/8/layout/chevron2"/>
    <dgm:cxn modelId="{D542D18E-0182-4D54-B1DA-DE951A30A5AD}" type="presOf" srcId="{D027F5CE-4865-4503-91DF-657DE7135584}" destId="{A2E81772-F875-4483-81B1-9CBDA6D13FC7}" srcOrd="0" destOrd="0" presId="urn:microsoft.com/office/officeart/2005/8/layout/chevron2"/>
    <dgm:cxn modelId="{E9E53C12-2CC4-4905-8A5B-584DAE5EAF00}" type="presOf" srcId="{2321CA30-356B-4039-859B-144F1B2D665E}" destId="{D5576666-48E1-4C32-B051-6B618D86ED02}" srcOrd="0" destOrd="0" presId="urn:microsoft.com/office/officeart/2005/8/layout/chevron2"/>
    <dgm:cxn modelId="{AD5298AB-1224-4ED3-B326-B342B31EAFC1}" type="presOf" srcId="{4292C9FC-C799-42AF-AF4F-3EA8ABF3B115}" destId="{6728A075-2176-4CB7-9513-18DF04811C46}" srcOrd="0" destOrd="0" presId="urn:microsoft.com/office/officeart/2005/8/layout/chevron2"/>
    <dgm:cxn modelId="{7999861D-F319-48B4-84F3-E80E867F5521}" type="presOf" srcId="{E6E3D955-556A-48B3-A1EB-EA641FB248D1}" destId="{601D8CFF-A480-447F-B9E6-7B2E8C5D35AA}" srcOrd="0" destOrd="0" presId="urn:microsoft.com/office/officeart/2005/8/layout/chevron2"/>
    <dgm:cxn modelId="{0C456F71-E0CC-4D03-9C36-CE12C2855CFC}" srcId="{4292C9FC-C799-42AF-AF4F-3EA8ABF3B115}" destId="{671DCBCD-628F-40B1-A49A-C0F020C7F28B}" srcOrd="3" destOrd="0" parTransId="{4BFB8A86-5E78-4398-9BAB-CB675DF66B55}" sibTransId="{AA9BF7CC-EA32-44DB-8E57-2BE6C615CEAC}"/>
    <dgm:cxn modelId="{BE4CAAF1-6D6F-4836-A68F-50FACB274D29}" type="presOf" srcId="{8AB47625-787B-4EF7-B147-A92548A25FC8}" destId="{E6539C07-1154-4075-B411-84C2DC4A2EB2}" srcOrd="0" destOrd="0" presId="urn:microsoft.com/office/officeart/2005/8/layout/chevron2"/>
    <dgm:cxn modelId="{3D0514CF-E459-44D6-B55A-B28A812E9DB9}" type="presOf" srcId="{671DCBCD-628F-40B1-A49A-C0F020C7F28B}" destId="{E5492619-99AD-4F99-92D9-93EF184CAAE6}" srcOrd="0" destOrd="0" presId="urn:microsoft.com/office/officeart/2005/8/layout/chevron2"/>
    <dgm:cxn modelId="{9F642F92-247C-488A-82AF-7503EE0462CC}" srcId="{671DCBCD-628F-40B1-A49A-C0F020C7F28B}" destId="{D027F5CE-4865-4503-91DF-657DE7135584}" srcOrd="0" destOrd="0" parTransId="{135F5A96-6D5D-4367-984E-9BBEBB93225C}" sibTransId="{E2464FD2-E105-48D5-BDDD-D230069C74BA}"/>
    <dgm:cxn modelId="{3406CB73-519A-4F42-8BCF-B83C88B90C94}" type="presParOf" srcId="{6728A075-2176-4CB7-9513-18DF04811C46}" destId="{D6137FB6-FACF-4A37-A50E-B57D29D1D47F}" srcOrd="0" destOrd="0" presId="urn:microsoft.com/office/officeart/2005/8/layout/chevron2"/>
    <dgm:cxn modelId="{63D8F061-9FA5-4A98-BE15-0FBC0B6A241C}" type="presParOf" srcId="{D6137FB6-FACF-4A37-A50E-B57D29D1D47F}" destId="{E6539C07-1154-4075-B411-84C2DC4A2EB2}" srcOrd="0" destOrd="0" presId="urn:microsoft.com/office/officeart/2005/8/layout/chevron2"/>
    <dgm:cxn modelId="{4D424402-3BAB-4151-9A2D-1BFB1FF0672D}" type="presParOf" srcId="{D6137FB6-FACF-4A37-A50E-B57D29D1D47F}" destId="{0AEB1476-7FA1-4559-A985-FBEADE3B5B0A}" srcOrd="1" destOrd="0" presId="urn:microsoft.com/office/officeart/2005/8/layout/chevron2"/>
    <dgm:cxn modelId="{4A44CE0C-CB2D-4AE4-9C3F-46DCBBE827DB}" type="presParOf" srcId="{6728A075-2176-4CB7-9513-18DF04811C46}" destId="{F3DFB861-469C-4D8E-B001-708EE945EE02}" srcOrd="1" destOrd="0" presId="urn:microsoft.com/office/officeart/2005/8/layout/chevron2"/>
    <dgm:cxn modelId="{E6F8B321-F1B4-4083-B0BE-646CDF926A9C}" type="presParOf" srcId="{6728A075-2176-4CB7-9513-18DF04811C46}" destId="{EB85ADF5-BCED-49AB-ACBF-683C717A746F}" srcOrd="2" destOrd="0" presId="urn:microsoft.com/office/officeart/2005/8/layout/chevron2"/>
    <dgm:cxn modelId="{19C73431-CFE6-4527-B05E-53108CF12723}" type="presParOf" srcId="{EB85ADF5-BCED-49AB-ACBF-683C717A746F}" destId="{601D8CFF-A480-447F-B9E6-7B2E8C5D35AA}" srcOrd="0" destOrd="0" presId="urn:microsoft.com/office/officeart/2005/8/layout/chevron2"/>
    <dgm:cxn modelId="{97368AD7-CDDC-4A6D-8683-3574FED77921}" type="presParOf" srcId="{EB85ADF5-BCED-49AB-ACBF-683C717A746F}" destId="{D5576666-48E1-4C32-B051-6B618D86ED02}" srcOrd="1" destOrd="0" presId="urn:microsoft.com/office/officeart/2005/8/layout/chevron2"/>
    <dgm:cxn modelId="{0415165C-039F-4FFA-AC4F-7181BAF0E25F}" type="presParOf" srcId="{6728A075-2176-4CB7-9513-18DF04811C46}" destId="{99CDC59C-2FEF-4D6F-AAF3-73AAEC3417FA}" srcOrd="3" destOrd="0" presId="urn:microsoft.com/office/officeart/2005/8/layout/chevron2"/>
    <dgm:cxn modelId="{50ECF0F4-30EA-4A97-9C5A-7DC6EF7BEC13}" type="presParOf" srcId="{6728A075-2176-4CB7-9513-18DF04811C46}" destId="{86E06C95-BF28-45A9-8929-52675A9C17C8}" srcOrd="4" destOrd="0" presId="urn:microsoft.com/office/officeart/2005/8/layout/chevron2"/>
    <dgm:cxn modelId="{12D7EE4D-9752-4541-82D1-589758EE4861}" type="presParOf" srcId="{86E06C95-BF28-45A9-8929-52675A9C17C8}" destId="{96C12EFB-6C58-477D-8779-4AAFFC43B617}" srcOrd="0" destOrd="0" presId="urn:microsoft.com/office/officeart/2005/8/layout/chevron2"/>
    <dgm:cxn modelId="{5FC2FE95-FABD-472B-8E07-CC20EC8C37C5}" type="presParOf" srcId="{86E06C95-BF28-45A9-8929-52675A9C17C8}" destId="{F96023C2-CBA0-44AF-87A5-01B09CBDEEA2}" srcOrd="1" destOrd="0" presId="urn:microsoft.com/office/officeart/2005/8/layout/chevron2"/>
    <dgm:cxn modelId="{1CA85F8A-5902-47CC-927C-C4E9BFA4030D}" type="presParOf" srcId="{6728A075-2176-4CB7-9513-18DF04811C46}" destId="{BF3ECA45-2414-4AB0-B42C-DDCF22E9CDD1}" srcOrd="5" destOrd="0" presId="urn:microsoft.com/office/officeart/2005/8/layout/chevron2"/>
    <dgm:cxn modelId="{13CD1CC4-64EC-4236-AB1C-36A1AA7B425B}" type="presParOf" srcId="{6728A075-2176-4CB7-9513-18DF04811C46}" destId="{2DAF7E6A-ADCF-464E-ACAD-D9F592DFEE9F}" srcOrd="6" destOrd="0" presId="urn:microsoft.com/office/officeart/2005/8/layout/chevron2"/>
    <dgm:cxn modelId="{9E2C5D15-C806-4971-B027-FBB15BC46816}" type="presParOf" srcId="{2DAF7E6A-ADCF-464E-ACAD-D9F592DFEE9F}" destId="{E5492619-99AD-4F99-92D9-93EF184CAAE6}" srcOrd="0" destOrd="0" presId="urn:microsoft.com/office/officeart/2005/8/layout/chevron2"/>
    <dgm:cxn modelId="{DDE74C6D-E9BB-472D-8A20-EBE5086C1161}" type="presParOf" srcId="{2DAF7E6A-ADCF-464E-ACAD-D9F592DFEE9F}" destId="{A2E81772-F875-4483-81B1-9CBDA6D13FC7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539C07-1154-4075-B411-84C2DC4A2EB2}">
      <dsp:nvSpPr>
        <dsp:cNvPr id="0" name=""/>
        <dsp:cNvSpPr/>
      </dsp:nvSpPr>
      <dsp:spPr>
        <a:xfrm rot="5400000">
          <a:off x="-109033" y="119378"/>
          <a:ext cx="795859" cy="5571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</a:t>
          </a:r>
          <a:endParaRPr lang="ru-RU" sz="1500" kern="1200" dirty="0"/>
        </a:p>
      </dsp:txBody>
      <dsp:txXfrm rot="-5400000">
        <a:off x="10347" y="278550"/>
        <a:ext cx="557101" cy="238758"/>
      </dsp:txXfrm>
    </dsp:sp>
    <dsp:sp modelId="{0AEB1476-7FA1-4559-A985-FBEADE3B5B0A}">
      <dsp:nvSpPr>
        <dsp:cNvPr id="0" name=""/>
        <dsp:cNvSpPr/>
      </dsp:nvSpPr>
      <dsp:spPr>
        <a:xfrm rot="5400000">
          <a:off x="2473340" y="-1844230"/>
          <a:ext cx="517308" cy="43497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Мотивационная готовность</a:t>
          </a:r>
          <a:endParaRPr lang="ru-RU" sz="2300" b="1" kern="1200" dirty="0"/>
        </a:p>
      </dsp:txBody>
      <dsp:txXfrm rot="-5400000">
        <a:off x="557102" y="97261"/>
        <a:ext cx="4324533" cy="466802"/>
      </dsp:txXfrm>
    </dsp:sp>
    <dsp:sp modelId="{601D8CFF-A480-447F-B9E6-7B2E8C5D35AA}">
      <dsp:nvSpPr>
        <dsp:cNvPr id="0" name=""/>
        <dsp:cNvSpPr/>
      </dsp:nvSpPr>
      <dsp:spPr>
        <a:xfrm rot="5400000">
          <a:off x="-119378" y="760255"/>
          <a:ext cx="795859" cy="5571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2</a:t>
          </a:r>
          <a:endParaRPr lang="ru-RU" sz="1500" kern="1200" dirty="0"/>
        </a:p>
      </dsp:txBody>
      <dsp:txXfrm rot="-5400000">
        <a:off x="2" y="919427"/>
        <a:ext cx="557101" cy="238758"/>
      </dsp:txXfrm>
    </dsp:sp>
    <dsp:sp modelId="{D5576666-48E1-4C32-B051-6B618D86ED02}">
      <dsp:nvSpPr>
        <dsp:cNvPr id="0" name=""/>
        <dsp:cNvSpPr/>
      </dsp:nvSpPr>
      <dsp:spPr>
        <a:xfrm rot="5400000">
          <a:off x="2473340" y="-1275362"/>
          <a:ext cx="517308" cy="43497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Волевая готовность</a:t>
          </a:r>
          <a:endParaRPr lang="ru-RU" sz="2300" b="1" kern="1200" dirty="0"/>
        </a:p>
      </dsp:txBody>
      <dsp:txXfrm rot="-5400000">
        <a:off x="557102" y="666129"/>
        <a:ext cx="4324533" cy="466802"/>
      </dsp:txXfrm>
    </dsp:sp>
    <dsp:sp modelId="{96C12EFB-6C58-477D-8779-4AAFFC43B617}">
      <dsp:nvSpPr>
        <dsp:cNvPr id="0" name=""/>
        <dsp:cNvSpPr/>
      </dsp:nvSpPr>
      <dsp:spPr>
        <a:xfrm rot="5400000">
          <a:off x="-119378" y="1399177"/>
          <a:ext cx="795859" cy="5571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3</a:t>
          </a:r>
          <a:endParaRPr lang="ru-RU" sz="1500" kern="1200" dirty="0"/>
        </a:p>
      </dsp:txBody>
      <dsp:txXfrm rot="-5400000">
        <a:off x="2" y="1558349"/>
        <a:ext cx="557101" cy="238758"/>
      </dsp:txXfrm>
    </dsp:sp>
    <dsp:sp modelId="{F96023C2-CBA0-44AF-87A5-01B09CBDEEA2}">
      <dsp:nvSpPr>
        <dsp:cNvPr id="0" name=""/>
        <dsp:cNvSpPr/>
      </dsp:nvSpPr>
      <dsp:spPr>
        <a:xfrm rot="5400000">
          <a:off x="2473340" y="-636439"/>
          <a:ext cx="517308" cy="43497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Интеллектуальная готовность</a:t>
          </a:r>
          <a:endParaRPr lang="ru-RU" sz="2300" b="1" kern="1200" dirty="0"/>
        </a:p>
      </dsp:txBody>
      <dsp:txXfrm rot="-5400000">
        <a:off x="557102" y="1305052"/>
        <a:ext cx="4324533" cy="466802"/>
      </dsp:txXfrm>
    </dsp:sp>
    <dsp:sp modelId="{E5492619-99AD-4F99-92D9-93EF184CAAE6}">
      <dsp:nvSpPr>
        <dsp:cNvPr id="0" name=""/>
        <dsp:cNvSpPr/>
      </dsp:nvSpPr>
      <dsp:spPr>
        <a:xfrm rot="5400000">
          <a:off x="-119378" y="2038100"/>
          <a:ext cx="795859" cy="5571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4</a:t>
          </a:r>
          <a:endParaRPr lang="ru-RU" sz="1500" b="1" kern="1200" dirty="0"/>
        </a:p>
      </dsp:txBody>
      <dsp:txXfrm rot="-5400000">
        <a:off x="2" y="2197272"/>
        <a:ext cx="557101" cy="238758"/>
      </dsp:txXfrm>
    </dsp:sp>
    <dsp:sp modelId="{A2E81772-F875-4483-81B1-9CBDA6D13FC7}">
      <dsp:nvSpPr>
        <dsp:cNvPr id="0" name=""/>
        <dsp:cNvSpPr/>
      </dsp:nvSpPr>
      <dsp:spPr>
        <a:xfrm rot="5400000">
          <a:off x="2473340" y="2482"/>
          <a:ext cx="517308" cy="43497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Коммуникативная готовность</a:t>
          </a:r>
          <a:endParaRPr lang="ru-RU" sz="2300" b="1" kern="1200" dirty="0"/>
        </a:p>
      </dsp:txBody>
      <dsp:txXfrm rot="-5400000">
        <a:off x="557102" y="1943974"/>
        <a:ext cx="4324533" cy="466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0D06A-DCC2-49BF-813B-2D7FEEA6D99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8AA3C-FEC9-4D53-89D5-3FDA307BE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8AA3C-FEC9-4D53-89D5-3FDA307BE8E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9534E-597A-4A7A-9BBF-DF6E61300A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rgbClr val="002060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kern="1200">
          <a:solidFill>
            <a:srgbClr val="002060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rgbClr val="002060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Data" Target="../diagrams/data1.xml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2376263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490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Психологическая </a:t>
            </a:r>
            <a:br>
              <a:rPr lang="ru-RU" sz="490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490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готовность ребенка</a:t>
            </a:r>
            <a:br>
              <a:rPr lang="ru-RU" sz="490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490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 к школе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4857760"/>
            <a:ext cx="5572164" cy="1214446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Подготовила: педагог - психолог</a:t>
            </a:r>
          </a:p>
          <a:p>
            <a:pPr>
              <a:spcBef>
                <a:spcPts val="0"/>
              </a:spcBef>
            </a:pP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Шкарупа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Е.И.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143108" y="285728"/>
            <a:ext cx="5905226" cy="8572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sz="3200" b="1" kern="1200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onstantia" pitchFamily="18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onstantia" pitchFamily="18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МДОУ ЦРР «КРИСТАЛЛИК» - ДЕТСКИЙ САД № 30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71480"/>
            <a:ext cx="6686568" cy="135731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СПАСИБО ЗА ВНИМАНИЕ!</a:t>
            </a:r>
            <a:endParaRPr lang="ru-RU" dirty="0"/>
          </a:p>
        </p:txBody>
      </p:sp>
      <p:pic>
        <p:nvPicPr>
          <p:cNvPr id="4" name="Picture 6" descr="i?id=332674939-04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428868"/>
            <a:ext cx="650085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000109"/>
            <a:ext cx="763284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latin typeface="Arial Black" pitchFamily="34" charset="0"/>
                <a:cs typeface="Times New Roman" pitchFamily="18" charset="0"/>
              </a:rPr>
              <a:t>«Быть готовым к школе – </a:t>
            </a:r>
            <a:endParaRPr lang="ru-RU" sz="4000" b="1" i="1" dirty="0" smtClean="0">
              <a:latin typeface="Arial Black" pitchFamily="34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latin typeface="Arial Black" pitchFamily="34" charset="0"/>
                <a:cs typeface="Times New Roman" pitchFamily="18" charset="0"/>
              </a:rPr>
              <a:t>не </a:t>
            </a:r>
            <a:r>
              <a:rPr lang="ru-RU" sz="4000" b="1" i="1" dirty="0">
                <a:latin typeface="Arial Black" pitchFamily="34" charset="0"/>
                <a:cs typeface="Times New Roman" pitchFamily="18" charset="0"/>
              </a:rPr>
              <a:t>значит уметь читать, писать и считать. </a:t>
            </a:r>
          </a:p>
          <a:p>
            <a:pPr algn="ctr"/>
            <a:r>
              <a:rPr lang="ru-RU" sz="4000" b="1" i="1" dirty="0">
                <a:latin typeface="Arial Black" pitchFamily="34" charset="0"/>
                <a:cs typeface="Times New Roman" pitchFamily="18" charset="0"/>
              </a:rPr>
              <a:t>	Быть готовым к школе –  значит быть готовым всему этому научиться».</a:t>
            </a:r>
            <a:r>
              <a:rPr lang="ru-RU" sz="4000" b="1" dirty="0">
                <a:latin typeface="Arial Black" pitchFamily="34" charset="0"/>
                <a:cs typeface="Times New Roman" pitchFamily="18" charset="0"/>
              </a:rPr>
              <a:t> 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algn="r"/>
            <a:r>
              <a:rPr lang="ru-RU" sz="2800" b="1" i="1" dirty="0" err="1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Венгер</a:t>
            </a:r>
            <a:r>
              <a:rPr lang="ru-RU" sz="2800" b="1" i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Л.А.</a:t>
            </a:r>
            <a:endParaRPr lang="ru-RU" sz="2800" b="1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5301208"/>
            <a:ext cx="2046869" cy="14670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2196306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36912"/>
            <a:ext cx="767236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Компоненты психологической готовности к школе:</a:t>
            </a:r>
            <a:endParaRPr lang="ru-RU" sz="3200" b="0" dirty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95736" y="260648"/>
            <a:ext cx="6372740" cy="208823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психологической готовностью 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школьному обучению 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понимают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необходимый и достаточный уровень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психического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развития ребенка для усвоения 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школьной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 .</a:t>
            </a:r>
          </a:p>
        </p:txBody>
      </p:sp>
      <p:graphicFrame>
        <p:nvGraphicFramePr>
          <p:cNvPr id="9" name="Содержимое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46760010"/>
              </p:ext>
            </p:extLst>
          </p:nvPr>
        </p:nvGraphicFramePr>
        <p:xfrm>
          <a:off x="1785918" y="3861048"/>
          <a:ext cx="5460722" cy="2716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H:\Documents and Settings\User\Рабочий стол\картинки\80035455_1321199046_skola1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82" y="4572008"/>
            <a:ext cx="1547111" cy="17145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0257452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500042"/>
            <a:ext cx="6686568" cy="150019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Мотивационная готовность: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728" y="2143116"/>
            <a:ext cx="6952856" cy="400052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>
                <a:solidFill>
                  <a:schemeClr val="tx1"/>
                </a:solidFill>
                <a:latin typeface="Arial Black" pitchFamily="34" charset="0"/>
              </a:rPr>
              <a:t>Положительные представления о школе;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>
                <a:solidFill>
                  <a:schemeClr val="tx1"/>
                </a:solidFill>
                <a:latin typeface="Arial Black" pitchFamily="34" charset="0"/>
              </a:rPr>
              <a:t>Желание учиться в школе, чтобы узнать и уметь много нового;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>
                <a:solidFill>
                  <a:schemeClr val="tx1"/>
                </a:solidFill>
                <a:latin typeface="Arial Black" pitchFamily="34" charset="0"/>
              </a:rPr>
              <a:t>Сформированная позиция школьника.</a:t>
            </a:r>
          </a:p>
          <a:p>
            <a:endParaRPr lang="ru-RU" dirty="0"/>
          </a:p>
        </p:txBody>
      </p:sp>
      <p:pic>
        <p:nvPicPr>
          <p:cNvPr id="4" name="Picture 3" descr="C:\Users\п\Desktop\Мои документы\МАМА\Все фотографии\картинки для презентаций\учитель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098" y="4365104"/>
            <a:ext cx="1834536" cy="235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867972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28604"/>
            <a:ext cx="6686568" cy="126307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Волевая готовность: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5852" y="1643050"/>
            <a:ext cx="6929486" cy="479974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600" b="1" dirty="0">
                <a:solidFill>
                  <a:schemeClr val="tx1"/>
                </a:solidFill>
                <a:latin typeface="Arial Black" pitchFamily="34" charset="0"/>
              </a:rPr>
              <a:t>Ребенок способен:</a:t>
            </a:r>
          </a:p>
          <a:p>
            <a:pPr>
              <a:buFont typeface="Wingdings" pitchFamily="2" charset="2"/>
              <a:buChar char="Ø"/>
            </a:pPr>
            <a:r>
              <a:rPr lang="ru-RU" sz="4600" b="1" dirty="0">
                <a:solidFill>
                  <a:schemeClr val="tx1"/>
                </a:solidFill>
                <a:latin typeface="Arial Black" pitchFamily="34" charset="0"/>
              </a:rPr>
              <a:t>поставить цель, </a:t>
            </a:r>
          </a:p>
          <a:p>
            <a:pPr>
              <a:buFont typeface="Wingdings" pitchFamily="2" charset="2"/>
              <a:buChar char="Ø"/>
            </a:pPr>
            <a:r>
              <a:rPr lang="ru-RU" sz="4600" b="1" dirty="0">
                <a:solidFill>
                  <a:schemeClr val="tx1"/>
                </a:solidFill>
                <a:latin typeface="Arial Black" pitchFamily="34" charset="0"/>
              </a:rPr>
              <a:t>принять решение, </a:t>
            </a:r>
          </a:p>
          <a:p>
            <a:pPr>
              <a:buFont typeface="Wingdings" pitchFamily="2" charset="2"/>
              <a:buChar char="Ø"/>
            </a:pPr>
            <a:r>
              <a:rPr lang="ru-RU" sz="4600" b="1" dirty="0">
                <a:solidFill>
                  <a:schemeClr val="tx1"/>
                </a:solidFill>
                <a:latin typeface="Arial Black" pitchFamily="34" charset="0"/>
              </a:rPr>
              <a:t>наметить план действия, </a:t>
            </a:r>
          </a:p>
          <a:p>
            <a:pPr>
              <a:buFont typeface="Wingdings" pitchFamily="2" charset="2"/>
              <a:buChar char="Ø"/>
            </a:pPr>
            <a:r>
              <a:rPr lang="ru-RU" sz="4600" b="1" dirty="0">
                <a:solidFill>
                  <a:schemeClr val="tx1"/>
                </a:solidFill>
                <a:latin typeface="Arial Black" pitchFamily="34" charset="0"/>
              </a:rPr>
              <a:t>реализовать его, проявить определенное усилие в процессе преодоления препятствия, </a:t>
            </a:r>
          </a:p>
          <a:p>
            <a:pPr>
              <a:buFont typeface="Wingdings" pitchFamily="2" charset="2"/>
              <a:buChar char="Ø"/>
            </a:pPr>
            <a:r>
              <a:rPr lang="ru-RU" sz="4600" b="1" dirty="0">
                <a:solidFill>
                  <a:schemeClr val="tx1"/>
                </a:solidFill>
                <a:latin typeface="Arial Black" pitchFamily="34" charset="0"/>
              </a:rPr>
              <a:t>оценить результат своего </a:t>
            </a:r>
            <a:r>
              <a:rPr lang="ru-RU" sz="4600" b="1" dirty="0" smtClean="0">
                <a:solidFill>
                  <a:schemeClr val="tx1"/>
                </a:solidFill>
                <a:latin typeface="Arial Black" pitchFamily="34" charset="0"/>
              </a:rPr>
              <a:t>волевого </a:t>
            </a:r>
            <a:r>
              <a:rPr lang="ru-RU" sz="4600" b="1" dirty="0">
                <a:solidFill>
                  <a:schemeClr val="tx1"/>
                </a:solidFill>
                <a:latin typeface="Arial Black" pitchFamily="34" charset="0"/>
              </a:rPr>
              <a:t>действия.</a:t>
            </a:r>
          </a:p>
          <a:p>
            <a:endParaRPr lang="ru-RU" dirty="0"/>
          </a:p>
        </p:txBody>
      </p:sp>
      <p:pic>
        <p:nvPicPr>
          <p:cNvPr id="4" name="Рисунок 4" descr="1309420272_image003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484784"/>
            <a:ext cx="1855768" cy="2384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146130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428604"/>
            <a:ext cx="5949304" cy="140709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Интеллектуальная готовность</a:t>
            </a:r>
            <a:r>
              <a:rPr lang="ru-RU" sz="4800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5852" y="1928803"/>
            <a:ext cx="7000924" cy="4500594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11200" b="1" dirty="0">
                <a:solidFill>
                  <a:schemeClr val="tx1"/>
                </a:solidFill>
                <a:latin typeface="Arial Black" pitchFamily="34" charset="0"/>
              </a:rPr>
              <a:t>кругозор ребенка (</a:t>
            </a:r>
            <a:r>
              <a:rPr lang="ru-RU" sz="11200" b="1" i="1" dirty="0">
                <a:solidFill>
                  <a:schemeClr val="tx1"/>
                </a:solidFill>
                <a:latin typeface="Arial Black" pitchFamily="34" charset="0"/>
              </a:rPr>
              <a:t>запас конкретных знаний о живой и неживой природе, общественной жизни, людях, их деятельности</a:t>
            </a:r>
            <a:r>
              <a:rPr lang="ru-RU" sz="11200" b="1" dirty="0">
                <a:solidFill>
                  <a:schemeClr val="tx1"/>
                </a:solidFill>
                <a:latin typeface="Arial Black" pitchFamily="34" charset="0"/>
              </a:rPr>
              <a:t>); </a:t>
            </a:r>
          </a:p>
          <a:p>
            <a:pPr>
              <a:buFont typeface="Wingdings" pitchFamily="2" charset="2"/>
              <a:buChar char="Ø"/>
            </a:pPr>
            <a:r>
              <a:rPr lang="ru-RU" sz="11200" b="1" dirty="0">
                <a:solidFill>
                  <a:schemeClr val="tx1"/>
                </a:solidFill>
                <a:latin typeface="Arial Black" pitchFamily="34" charset="0"/>
              </a:rPr>
              <a:t>достаточно высокий уровень развития познавательных процессов;</a:t>
            </a:r>
          </a:p>
          <a:p>
            <a:pPr>
              <a:buFont typeface="Wingdings" pitchFamily="2" charset="2"/>
              <a:buChar char="Ø"/>
            </a:pPr>
            <a:r>
              <a:rPr lang="ru-RU" sz="11200" b="1" dirty="0" smtClean="0">
                <a:solidFill>
                  <a:schemeClr val="tx1"/>
                </a:solidFill>
                <a:latin typeface="Arial Black" pitchFamily="34" charset="0"/>
              </a:rPr>
              <a:t>осмысленность </a:t>
            </a:r>
            <a:r>
              <a:rPr lang="ru-RU" sz="11200" b="1" dirty="0">
                <a:solidFill>
                  <a:schemeClr val="tx1"/>
                </a:solidFill>
                <a:latin typeface="Arial Black" pitchFamily="34" charset="0"/>
              </a:rPr>
              <a:t>запоминания, творческое воображение; </a:t>
            </a:r>
          </a:p>
          <a:p>
            <a:pPr>
              <a:buFont typeface="Wingdings" pitchFamily="2" charset="2"/>
              <a:buChar char="Ø"/>
            </a:pPr>
            <a:r>
              <a:rPr lang="ru-RU" sz="11200" b="1" dirty="0">
                <a:solidFill>
                  <a:schemeClr val="tx1"/>
                </a:solidFill>
                <a:latin typeface="Arial Black" pitchFamily="34" charset="0"/>
              </a:rPr>
              <a:t>образное мышление, зачатки логического мышления.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20" y="1000108"/>
            <a:ext cx="1500166" cy="92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3337326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20688"/>
            <a:ext cx="6686568" cy="1143000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Arial Black" pitchFamily="34" charset="0"/>
              </a:rPr>
              <a:t>Коммуникативная готовность: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4414" y="2060849"/>
            <a:ext cx="7072362" cy="3096344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5100" b="1" dirty="0" smtClean="0">
                <a:solidFill>
                  <a:schemeClr val="tx1"/>
                </a:solidFill>
                <a:latin typeface="Arial Black" pitchFamily="34" charset="0"/>
              </a:rPr>
              <a:t>гибкое владение способами установления взаимоотношений;</a:t>
            </a:r>
          </a:p>
          <a:p>
            <a:pPr>
              <a:buFont typeface="Wingdings" pitchFamily="2" charset="2"/>
              <a:buChar char="Ø"/>
            </a:pPr>
            <a:r>
              <a:rPr lang="ru-RU" sz="5100" b="1" dirty="0" smtClean="0">
                <a:solidFill>
                  <a:schemeClr val="tx1"/>
                </a:solidFill>
                <a:latin typeface="Arial Black" pitchFamily="34" charset="0"/>
              </a:rPr>
              <a:t>умение подчиняться правилам и нормам;</a:t>
            </a:r>
          </a:p>
          <a:p>
            <a:pPr>
              <a:buFont typeface="Wingdings" pitchFamily="2" charset="2"/>
              <a:buChar char="Ø"/>
            </a:pPr>
            <a:r>
              <a:rPr lang="ru-RU" sz="5100" b="1" dirty="0" smtClean="0">
                <a:solidFill>
                  <a:schemeClr val="tx1"/>
                </a:solidFill>
                <a:latin typeface="Arial Black" pitchFamily="34" charset="0"/>
              </a:rPr>
              <a:t>умение действовать совместно, согласовывать свои действия.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5072074"/>
            <a:ext cx="2448272" cy="130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9877950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429420" cy="172560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Как родителям  настроить ребенка на посещение школы: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214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1.Чаще делитесь с ребенком воспоминаниями о счастливых мгновениях своего прошлого.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Помогите ребенку овладеть информацией, которая позволит ему не теряться.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Приучите ребенка содержать свои вещи в порядке.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Не пугайте ребенка трудностями и неудачами в школе.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Не старайтесь быть для ребенка учителем.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Научите ребенка правильно реагировать на неудачи.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Хорошие манеры ребенка – зеркало семейных отношений.</a:t>
            </a:r>
          </a:p>
          <a:p>
            <a:pPr>
              <a:buNone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900882" cy="171451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Как родителям  настроить ребенка на посещение школы: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43117"/>
            <a:ext cx="8229600" cy="3786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Помогите ребенку обрести чувство уверенности в себе.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Приучайте ребенка к самостоятельности в обыденной жизни.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10.Научите ребенка самостоятельно принимать решения.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11. Стремитесь сделать полезным каждое мгновение общения с ребенком.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12. Учите ребенка чувствовать и удивляться, поощряйте его любознательность.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ool85678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school856785</Template>
  <TotalTime>928</TotalTime>
  <Words>315</Words>
  <Application>Microsoft Office PowerPoint</Application>
  <PresentationFormat>Экран (4:3)</PresentationFormat>
  <Paragraphs>58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school856785</vt:lpstr>
      <vt:lpstr> Психологическая  готовность ребенка  к школе  </vt:lpstr>
      <vt:lpstr>Слайд 2</vt:lpstr>
      <vt:lpstr>Компоненты психологической готовности к школе:</vt:lpstr>
      <vt:lpstr>Мотивационная готовность:</vt:lpstr>
      <vt:lpstr>Волевая готовность:</vt:lpstr>
      <vt:lpstr>Интеллектуальная готовность:</vt:lpstr>
      <vt:lpstr>Коммуникативная готовность:</vt:lpstr>
      <vt:lpstr>Как родителям  настроить ребенка на посещение школы:</vt:lpstr>
      <vt:lpstr> Как родителям  настроить ребенка на посещение школы: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ребенка к школе. </dc:title>
  <dc:creator>Елена</dc:creator>
  <cp:lastModifiedBy>Admin</cp:lastModifiedBy>
  <cp:revision>62</cp:revision>
  <dcterms:created xsi:type="dcterms:W3CDTF">2012-12-19T13:07:47Z</dcterms:created>
  <dcterms:modified xsi:type="dcterms:W3CDTF">2020-04-11T17:34:37Z</dcterms:modified>
</cp:coreProperties>
</file>