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7"/>
  </p:notesMasterIdLst>
  <p:sldIdLst>
    <p:sldId id="256" r:id="rId2"/>
    <p:sldId id="269" r:id="rId3"/>
    <p:sldId id="270" r:id="rId4"/>
    <p:sldId id="271" r:id="rId5"/>
    <p:sldId id="257" r:id="rId6"/>
    <p:sldId id="258" r:id="rId7"/>
    <p:sldId id="260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899E1-39FB-4E39-A6A0-92F20E2C5CEE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499B3-DE75-4D78-B01D-77EF84AF7D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99B3-DE75-4D78-B01D-77EF84AF7D65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CEEE4B-FF1E-446A-B974-BC828C17E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49BE-7F69-41FE-A9CF-5C22A81B3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F6D7-8139-45BE-A5D9-71E7E4750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E2C1745-1757-4CE6-A905-9BF5418A49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D59B178-41AF-48B2-8EF7-D74C401AFB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EBA84-26E0-4EDD-AACF-E9C756A96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D4FE-AF74-4A53-AC07-A575667152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FED021-7456-47F3-A25D-6E3C8FB711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807F-34A6-444D-B6D9-17A265195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E929525-BD16-4D77-8AEC-1F844D3328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171E13-92D6-4E89-9502-AD22ACD4FE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732ADAC-3534-4BC8-8E9A-E22E7070C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696200" cy="2057400"/>
          </a:xfrm>
        </p:spPr>
        <p:txBody>
          <a:bodyPr/>
          <a:lstStyle/>
          <a:p>
            <a:r>
              <a:rPr lang="ru-RU" sz="4000" dirty="0">
                <a:solidFill>
                  <a:schemeClr val="accent2"/>
                </a:solidFill>
              </a:rPr>
              <a:t>Рисование орнамента в квадрате</a:t>
            </a:r>
            <a:br>
              <a:rPr lang="ru-RU" sz="4000" dirty="0">
                <a:solidFill>
                  <a:schemeClr val="accent2"/>
                </a:solidFill>
              </a:rPr>
            </a:br>
            <a:r>
              <a:rPr lang="ru-RU" sz="4000" dirty="0" smtClean="0">
                <a:solidFill>
                  <a:schemeClr val="accent2"/>
                </a:solidFill>
              </a:rPr>
              <a:t>ИЗО </a:t>
            </a:r>
            <a:r>
              <a:rPr lang="ru-RU" sz="4000" dirty="0">
                <a:solidFill>
                  <a:schemeClr val="accent2"/>
                </a:solidFill>
              </a:rPr>
              <a:t>1 </a:t>
            </a:r>
            <a:r>
              <a:rPr lang="ru-RU" sz="4000" dirty="0" smtClean="0">
                <a:solidFill>
                  <a:schemeClr val="accent2"/>
                </a:solidFill>
              </a:rPr>
              <a:t>класс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5410200"/>
            <a:ext cx="6400800" cy="1066800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>
                <a:latin typeface="Constantia" pitchFamily="18" charset="0"/>
                <a:cs typeface="Arial" pitchFamily="34" charset="0"/>
              </a:rPr>
              <a:t>Тонькина Марина Владимировна</a:t>
            </a:r>
          </a:p>
          <a:p>
            <a:pPr algn="r"/>
            <a:r>
              <a:rPr lang="ru-RU" sz="1400" dirty="0" smtClean="0">
                <a:latin typeface="Constantia" pitchFamily="18" charset="0"/>
                <a:cs typeface="Arial" pitchFamily="34" charset="0"/>
              </a:rPr>
              <a:t>МБОУ «</a:t>
            </a:r>
            <a:r>
              <a:rPr lang="ru-RU" sz="1400" dirty="0" err="1" smtClean="0">
                <a:latin typeface="Constantia" pitchFamily="18" charset="0"/>
                <a:cs typeface="Arial" pitchFamily="34" charset="0"/>
              </a:rPr>
              <a:t>Дуденевская</a:t>
            </a:r>
            <a:r>
              <a:rPr lang="ru-RU" sz="1400" dirty="0" smtClean="0">
                <a:latin typeface="Constantia" pitchFamily="18" charset="0"/>
                <a:cs typeface="Arial" pitchFamily="34" charset="0"/>
              </a:rPr>
              <a:t> школа»</a:t>
            </a:r>
          </a:p>
          <a:p>
            <a:pPr algn="r"/>
            <a:r>
              <a:rPr lang="ru-RU" sz="1400" dirty="0" smtClean="0">
                <a:latin typeface="Constantia" pitchFamily="18" charset="0"/>
                <a:cs typeface="Arial" pitchFamily="34" charset="0"/>
              </a:rPr>
              <a:t>с. </a:t>
            </a:r>
            <a:r>
              <a:rPr lang="ru-RU" sz="1400" dirty="0" err="1" smtClean="0">
                <a:latin typeface="Constantia" pitchFamily="18" charset="0"/>
                <a:cs typeface="Arial" pitchFamily="34" charset="0"/>
              </a:rPr>
              <a:t>Дуденево</a:t>
            </a:r>
            <a:r>
              <a:rPr lang="ru-RU" sz="1400" dirty="0" smtClean="0">
                <a:latin typeface="Constantia" pitchFamily="18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Constantia" pitchFamily="18" charset="0"/>
                <a:cs typeface="Arial" pitchFamily="34" charset="0"/>
              </a:rPr>
              <a:t>Богородский</a:t>
            </a:r>
            <a:r>
              <a:rPr lang="ru-RU" sz="1400" dirty="0" smtClean="0">
                <a:latin typeface="Constantia" pitchFamily="18" charset="0"/>
                <a:cs typeface="Arial" pitchFamily="34" charset="0"/>
              </a:rPr>
              <a:t> район Нижегородская область</a:t>
            </a:r>
            <a:endParaRPr lang="ru-RU" sz="1400" dirty="0"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838200" y="5257800"/>
            <a:ext cx="75438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4101" name="Picture 5" descr="iqChinese_square_ornament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0" y="2743200"/>
            <a:ext cx="2133600" cy="211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Добавляем детали по линиям сгиба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2" name="Picture 4" descr="IMG_24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057400"/>
            <a:ext cx="61722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93038" cy="852488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Раскрашиваем красками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IMG_24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00200"/>
            <a:ext cx="6746875" cy="5059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IMG_24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838200"/>
            <a:ext cx="6975475" cy="5230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IMG_24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8610600" cy="6457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IMG_24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423275" cy="6316663"/>
          </a:xfrm>
          <a:prstGeom prst="rect">
            <a:avLst/>
          </a:prstGeom>
          <a:noFill/>
        </p:spPr>
      </p:pic>
      <p:sp>
        <p:nvSpPr>
          <p:cNvPr id="26630" name="WordArt 6"/>
          <p:cNvSpPr>
            <a:spLocks noChangeArrowheads="1" noChangeShapeType="1" noTextEdit="1"/>
          </p:cNvSpPr>
          <p:nvPr/>
        </p:nvSpPr>
        <p:spPr bwMode="auto">
          <a:xfrm>
            <a:off x="762000" y="5943600"/>
            <a:ext cx="75438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467600" cy="1143000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0070C0"/>
                </a:solidFill>
              </a:rPr>
              <a:t>Спасибо за </a:t>
            </a:r>
            <a:r>
              <a:rPr lang="ru-RU" sz="6000" dirty="0" smtClean="0">
                <a:solidFill>
                  <a:srgbClr val="0070C0"/>
                </a:solidFill>
              </a:rPr>
              <a:t>работу</a:t>
            </a:r>
            <a:r>
              <a:rPr lang="en-US" sz="6000" dirty="0" smtClean="0">
                <a:solidFill>
                  <a:srgbClr val="0070C0"/>
                </a:solidFill>
              </a:rPr>
              <a:t>!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914400" y="5105400"/>
            <a:ext cx="7812088" cy="1408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1800" kern="10" dirty="0">
              <a:ln w="12700" cmpd="sng">
                <a:solidFill>
                  <a:srgbClr val="3333CC"/>
                </a:solidFill>
                <a:prstDash val="solid"/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28600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УЗОР-</a:t>
            </a:r>
            <a:r>
              <a:rPr lang="ru-RU" dirty="0" smtClean="0">
                <a:latin typeface="+mn-lt"/>
              </a:rPr>
              <a:t>рисунок, в котором сочетаются линии, цвета, тени. Исторически слово происходит от таких лексем, как “зреть”, “узреть”. Причем он не обязательно должен быть рукотворным. Яркий пример тому – зимние узоры на окне в морозный день.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44824"/>
            <a:ext cx="475252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16632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n-lt"/>
              </a:rPr>
              <a:t>Люди учились у природы создавать красивые узоры.</a:t>
            </a:r>
          </a:p>
          <a:p>
            <a:r>
              <a:rPr lang="ru-RU" dirty="0" smtClean="0">
                <a:latin typeface="+mn-lt"/>
              </a:rPr>
              <a:t>Ягодный орнамент.</a:t>
            </a:r>
            <a:endParaRPr lang="ru-RU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28800" y="3810000"/>
            <a:ext cx="5029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0" y="762000"/>
            <a:ext cx="2819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438400"/>
            <a:ext cx="734481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n-lt"/>
              </a:rPr>
              <a:t>Орнаменты могут состоять из самых разнообразных элементов.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iqChinese_square_ornam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76400"/>
            <a:ext cx="5029200" cy="4991100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Рассмотрите орнамент в квадрате, скажите, какие особенности вы заметили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irGreek_scroll_saw_ornament_patter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400675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Square_leaf_patter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04800"/>
            <a:ext cx="6075363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Согните листок по диагоналям</a:t>
            </a:r>
          </a:p>
        </p:txBody>
      </p:sp>
      <p:pic>
        <p:nvPicPr>
          <p:cNvPr id="17413" name="Picture 5" descr="IMG_24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752600"/>
            <a:ext cx="61722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Делаем набросок простым карандашом</a:t>
            </a:r>
          </a:p>
        </p:txBody>
      </p:sp>
      <p:pic>
        <p:nvPicPr>
          <p:cNvPr id="20485" name="Picture 5" descr="IMG_24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70038"/>
            <a:ext cx="7051675" cy="5287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</TotalTime>
  <Words>114</Words>
  <Application>Microsoft PowerPoint</Application>
  <PresentationFormat>Экран (4:3)</PresentationFormat>
  <Paragraphs>15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Рисование орнамента в квадрате ИЗО 1 класс</vt:lpstr>
      <vt:lpstr>Слайд 2</vt:lpstr>
      <vt:lpstr>Слайд 3</vt:lpstr>
      <vt:lpstr>Слайд 4</vt:lpstr>
      <vt:lpstr>Рассмотрите орнамент в квадрате, скажите, какие особенности вы заметили</vt:lpstr>
      <vt:lpstr>Слайд 6</vt:lpstr>
      <vt:lpstr>Слайд 7</vt:lpstr>
      <vt:lpstr>Согните листок по диагоналям</vt:lpstr>
      <vt:lpstr>Делаем набросок простым карандашом</vt:lpstr>
      <vt:lpstr>Добавляем детали по линиям сгиба</vt:lpstr>
      <vt:lpstr>Раскрашиваем красками </vt:lpstr>
      <vt:lpstr>Слайд 12</vt:lpstr>
      <vt:lpstr>Слайд 13</vt:lpstr>
      <vt:lpstr>Слайд 14</vt:lpstr>
      <vt:lpstr>Спасибо за работу!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Елена</dc:creator>
  <cp:lastModifiedBy>Admin</cp:lastModifiedBy>
  <cp:revision>12</cp:revision>
  <cp:lastPrinted>1601-01-01T00:00:00Z</cp:lastPrinted>
  <dcterms:created xsi:type="dcterms:W3CDTF">2019-03-06T15:44:06Z</dcterms:created>
  <dcterms:modified xsi:type="dcterms:W3CDTF">2020-04-11T08:31:30Z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