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BDF7-3B88-4F3B-9168-C433DBAAE074}" type="datetimeFigureOut">
              <a:rPr lang="ru-RU" smtClean="0"/>
              <a:t>11.04.2020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3F660-8ED2-4105-8B84-401A1C0B7D6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7345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BDF7-3B88-4F3B-9168-C433DBAAE074}" type="datetimeFigureOut">
              <a:rPr lang="ru-RU" smtClean="0"/>
              <a:t>11.04.2020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3F660-8ED2-4105-8B84-401A1C0B7D6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194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BDF7-3B88-4F3B-9168-C433DBAAE074}" type="datetimeFigureOut">
              <a:rPr lang="ru-RU" smtClean="0"/>
              <a:t>11.04.2020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3F660-8ED2-4105-8B84-401A1C0B7D6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5265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BDF7-3B88-4F3B-9168-C433DBAAE074}" type="datetimeFigureOut">
              <a:rPr lang="ru-RU" smtClean="0"/>
              <a:t>11.04.2020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3F660-8ED2-4105-8B84-401A1C0B7D6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45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BDF7-3B88-4F3B-9168-C433DBAAE074}" type="datetimeFigureOut">
              <a:rPr lang="ru-RU" smtClean="0"/>
              <a:t>11.04.2020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3F660-8ED2-4105-8B84-401A1C0B7D6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7060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BDF7-3B88-4F3B-9168-C433DBAAE074}" type="datetimeFigureOut">
              <a:rPr lang="ru-RU" smtClean="0"/>
              <a:t>11.04.2020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3F660-8ED2-4105-8B84-401A1C0B7D6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6788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BDF7-3B88-4F3B-9168-C433DBAAE074}" type="datetimeFigureOut">
              <a:rPr lang="ru-RU" smtClean="0"/>
              <a:t>11.04.2020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3F660-8ED2-4105-8B84-401A1C0B7D6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0686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BDF7-3B88-4F3B-9168-C433DBAAE074}" type="datetimeFigureOut">
              <a:rPr lang="ru-RU" smtClean="0"/>
              <a:t>11.04.2020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3F660-8ED2-4105-8B84-401A1C0B7D6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5626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BDF7-3B88-4F3B-9168-C433DBAAE074}" type="datetimeFigureOut">
              <a:rPr lang="ru-RU" smtClean="0"/>
              <a:t>11.04.2020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3F660-8ED2-4105-8B84-401A1C0B7D6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6207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BDF7-3B88-4F3B-9168-C433DBAAE074}" type="datetimeFigureOut">
              <a:rPr lang="ru-RU" smtClean="0"/>
              <a:t>11.04.2020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3F660-8ED2-4105-8B84-401A1C0B7D6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009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BDF7-3B88-4F3B-9168-C433DBAAE074}" type="datetimeFigureOut">
              <a:rPr lang="ru-RU" smtClean="0"/>
              <a:t>11.04.2020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3F660-8ED2-4105-8B84-401A1C0B7D6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1710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9BDF7-3B88-4F3B-9168-C433DBAAE074}" type="datetimeFigureOut">
              <a:rPr lang="ru-RU" smtClean="0"/>
              <a:t>11.04.2020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3F660-8ED2-4105-8B84-401A1C0B7D6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068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aklass.ru/p/algebra/9-klass/progressii-9139/arifmeticheskaia-progressiia-9141/re-9be60eb3-2e3a-4782-b724-d5bca94395dc" TargetMode="External"/><Relationship Id="rId2" Type="http://schemas.openxmlformats.org/officeDocument/2006/relationships/hyperlink" Target="https://www.calc.ru/Progressii-Arifmeticheskaya-Geometricheskaya-Formuly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mirurokov.ru/%D0%BE%D1%82%D0%BA%D1%80%D1%8B%D1%82%D1%8B%D0%B9-%D1%83%D1%80%D0%BE%D0%BA/%D0%BF%D1%80%D0%BE%D0%B3%D1%80%D0%B5%D1%81%D1%81%D0%B8%D0%B8/%D0%B0%D1%80%D0%B8%D1%84%D0%BC%D0%B5%D1%82%D0%B8%D1%87%D0%B5%D1%81%D0%BA%D0%B0%D1%8F-%D0%BF%D1%80%D0%BE%D0%B3%D1%80%D0%B5%D1%81%D1%81%D0%B8%D1%8F.html" TargetMode="External"/><Relationship Id="rId4" Type="http://schemas.openxmlformats.org/officeDocument/2006/relationships/hyperlink" Target="https://yandex.ru/images/search?text=%D0%B0%D1%80%D0%B8%D1%84%D0%BC%D0%B5%D1%82%D0%B8%D1%87%D0%B5%D1%81%D0%BA%D0%B0%D1%8F%20%D0%BF%D1%80%D0%BE%D0%B3%D1%80%D0%B5%D1%81%D1%81%D0%B8%D1%8F&amp;stype=image&amp;lr=47&amp;source=wiz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lc.ru/Yege-Formuly-Shpargalki-Predely-Nekotorykh-Posledovatelnoste.html" TargetMode="External"/><Relationship Id="rId2" Type="http://schemas.openxmlformats.org/officeDocument/2006/relationships/hyperlink" Target="https://www.calc.ru/Yege-Formuly-Shpargalki-Nekotoryye-Chislovyye-Ryady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calc.ru/Postoyannaya-I-Peremennaya-Velichina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hyperlink" Target="https://www.calc.ru/Yege-Formuly-Shpargalki-Predely-Nekotorykh-Posledovatelnoste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hyperlink" Target="https://www.calc.ru/Yege-Formuly-Shpargalki-Predely-Nekotorykh-Posledovatelnoste.html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alc.ru/Vychitaniye-Stolbikom-Pravila-Vychitaniya-V-Stolbik.html" TargetMode="External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1.png"/><Relationship Id="rId4" Type="http://schemas.openxmlformats.org/officeDocument/2006/relationships/hyperlink" Target="https://www.calc.ru/Slozheniye-V-Stolbik.html" TargetMode="External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9.png"/><Relationship Id="rId7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calc.ru/Yege-Formuly-Shpargalki-Predely-Nekotorykh-Posledovatelnoste.html" TargetMode="External"/><Relationship Id="rId5" Type="http://schemas.openxmlformats.org/officeDocument/2006/relationships/image" Target="../media/image20.png"/><Relationship Id="rId10" Type="http://schemas.openxmlformats.org/officeDocument/2006/relationships/image" Target="../media/image23.png"/><Relationship Id="rId4" Type="http://schemas.openxmlformats.org/officeDocument/2006/relationships/image" Target="../media/image7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12" Type="http://schemas.openxmlformats.org/officeDocument/2006/relationships/image" Target="../media/image3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11" Type="http://schemas.openxmlformats.org/officeDocument/2006/relationships/image" Target="../media/image16.png"/><Relationship Id="rId5" Type="http://schemas.openxmlformats.org/officeDocument/2006/relationships/hyperlink" Target="https://www.calc.ru/Yege-Formuly-Shpargalki-Predely-Nekotorykh-Posledovatelnoste.html" TargetMode="External"/><Relationship Id="rId10" Type="http://schemas.openxmlformats.org/officeDocument/2006/relationships/hyperlink" Target="https://www.calc.ru/Chisla-Naturalnyye-Chisla.html" TargetMode="External"/><Relationship Id="rId4" Type="http://schemas.openxmlformats.org/officeDocument/2006/relationships/image" Target="../media/image26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2090" y="1626320"/>
            <a:ext cx="9144000" cy="2387600"/>
          </a:xfrm>
        </p:spPr>
        <p:txBody>
          <a:bodyPr>
            <a:normAutofit/>
          </a:bodyPr>
          <a:lstStyle/>
          <a:p>
            <a:r>
              <a:rPr lang="ru-RU" sz="7200" dirty="0"/>
              <a:t>Арифметическая прогрессия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29668" y="4871447"/>
            <a:ext cx="4916558" cy="1655762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Выполнил: ученик 9Б класса МБОУ СШ №3  Романов Роман</a:t>
            </a:r>
          </a:p>
          <a:p>
            <a:pPr algn="l"/>
            <a:r>
              <a:rPr lang="ru-RU" dirty="0"/>
              <a:t>Учитель: Кислова Светлана Игоревна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06768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9041" y="323997"/>
            <a:ext cx="119129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hlinkClick r:id="rId2"/>
              </a:rPr>
              <a:t>Литература</a:t>
            </a:r>
            <a:r>
              <a:rPr lang="en-US" sz="2400" b="1" i="1" dirty="0">
                <a:solidFill>
                  <a:srgbClr val="FF0000"/>
                </a:solidFill>
                <a:hlinkClick r:id="rId2"/>
              </a:rPr>
              <a:t>:</a:t>
            </a:r>
            <a:endParaRPr lang="ru-RU" sz="2400" b="1" i="1" dirty="0">
              <a:solidFill>
                <a:srgbClr val="FF0000"/>
              </a:solidFill>
              <a:hlinkClick r:id="rId2"/>
            </a:endParaRPr>
          </a:p>
          <a:p>
            <a:pPr algn="ctr"/>
            <a:endParaRPr lang="ru-RU" sz="2400" b="1" i="1" dirty="0">
              <a:solidFill>
                <a:srgbClr val="FF0000"/>
              </a:solidFill>
              <a:hlinkClick r:id="rId2"/>
            </a:endParaRPr>
          </a:p>
          <a:p>
            <a:r>
              <a:rPr lang="en-US" dirty="0">
                <a:hlinkClick r:id="rId2"/>
              </a:rPr>
              <a:t>https://www.calc.ru/Progressii-Arifmeticheskaya-Geometricheskaya-Formuly.html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9041" y="1370354"/>
            <a:ext cx="119129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hlinkClick r:id="rId3"/>
            </a:endParaRPr>
          </a:p>
          <a:p>
            <a:r>
              <a:rPr lang="en-US" dirty="0">
                <a:hlinkClick r:id="rId3"/>
              </a:rPr>
              <a:t>https://www.yaklass.ru/p/algebra/9-klass/progressii-9139/arifmeticheskaia-progressiia-9141/re-9be60eb3-2e3a-4782-b724-d5bca94395dc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9041" y="2324379"/>
            <a:ext cx="119129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hlinkClick r:id="rId4"/>
            </a:endParaRPr>
          </a:p>
          <a:p>
            <a:r>
              <a:rPr lang="en-US" dirty="0">
                <a:hlinkClick r:id="rId4"/>
              </a:rPr>
              <a:t>https://yandex.ru/images/search?text=%D0%B0%D1%80%D0%B8%D1%84%D0%BC%D0%B5%D1%82%D0%B8%D1%87%D0%B5%D1%81%D0%BA%D0%B0%D1%8F%20%D0%BF%D1%80%D0%BE%D0%B3%D1%80%D0%B5%D1%81%D1%81%D0%B8%D1%8F&amp;stype=image&amp;lr=47&amp;source=wiz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9041" y="3743028"/>
            <a:ext cx="119129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mirurokov.ru/%D0%BE%D1%82%D0%BA%D1%80%D1%8B%D1%82%D1%8B%D0%B9-%D1%83%D1%80%D0%BE%D0%BA/%D0%BF%D1%80%D0%BE%D0%B3%D1%80%D0%B5%D1%81%D1%81%D0%B8%D0%B8/%D0%B0%D1%80%D0%B8%D1%84%D0%BC%D0%B5%D1%82%D0%B8%D1%87%D0%B5%D1%81%D0%BA%D0%B0%D1%8F-%D0%BF%D1%80%D0%BE%D0%B3%D1%80%D0%B5%D1%81%D1%81%D0%B8%D1%8F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817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9499" y="346588"/>
            <a:ext cx="967966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Verdana" panose="020B0604030504040204" pitchFamily="34" charset="0"/>
              </a:rPr>
              <a:t>Цель</a:t>
            </a:r>
            <a:r>
              <a:rPr lang="en-US" sz="2400" dirty="0">
                <a:solidFill>
                  <a:srgbClr val="000000"/>
                </a:solidFill>
                <a:latin typeface="Verdana" panose="020B0604030504040204" pitchFamily="34" charset="0"/>
              </a:rPr>
              <a:t>:</a:t>
            </a:r>
            <a:endParaRPr lang="ru-RU" sz="24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Научиться решать и понять арифметическую</a:t>
            </a:r>
            <a:r>
              <a:rPr lang="en-US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прогрессию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589" y="1160344"/>
            <a:ext cx="9289481" cy="5225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073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246" y="218939"/>
            <a:ext cx="113076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Прогрессия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— последовательность величин, каждая последующая из них находится в некоторой, общей для всей прогрессии, зависимости от предыдущей.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9246" y="1545464"/>
            <a:ext cx="1130765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i="0" dirty="0">
                <a:solidFill>
                  <a:srgbClr val="3B95CA"/>
                </a:solidFill>
                <a:effectLst/>
                <a:latin typeface="Verdana" panose="020B0604030504040204" pitchFamily="34" charset="0"/>
              </a:rPr>
              <a:t>Арифметическая прогрессия .</a:t>
            </a:r>
          </a:p>
          <a:p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Арифметическая прогрессия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- это </a:t>
            </a:r>
            <a:r>
              <a:rPr lang="ru-RU" b="0" i="0" u="none" strike="noStrike" dirty="0">
                <a:solidFill>
                  <a:srgbClr val="0935DB"/>
                </a:solidFill>
                <a:effectLst/>
                <a:latin typeface="Verdana" panose="020B0604030504040204" pitchFamily="34" charset="0"/>
                <a:hlinkClick r:id="rId2"/>
              </a:rPr>
              <a:t>ряд чисел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в котором все член получаются из предыдущего методом добавления к нему 1-го и того же числа </a:t>
            </a:r>
            <a:r>
              <a:rPr lang="ru-RU" b="0" i="1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которое называется </a:t>
            </a:r>
            <a:r>
              <a:rPr lang="ru-RU" b="1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разностью арифметической прогрессии</a:t>
            </a:r>
            <a:r>
              <a:rPr lang="ru-RU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99246" y="3004946"/>
            <a:ext cx="11307650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Или другими словами:</a:t>
            </a: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арифметическая прогрессия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— численная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935DB"/>
                </a:solidFill>
                <a:effectLst/>
                <a:latin typeface="Verdana" panose="020B0604030504040204" pitchFamily="34" charset="0"/>
                <a:hlinkClick r:id="rId3"/>
              </a:rPr>
              <a:t>последовательность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которая имеет вид:</a:t>
            </a: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</a:t>
            </a:r>
            <a:endParaRPr kumimoji="0" lang="ru-RU" altLang="ru-RU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1035" name="Picture 11" descr="Прогрессии арифметическая геометрическая формул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558" y="4141262"/>
            <a:ext cx="8043025" cy="45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330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25286" y="114858"/>
            <a:ext cx="11542645" cy="3508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ru-RU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т.е. последовательность чисел (</a:t>
            </a: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членов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прогрессии), в которой числа, начиная со 2-го, получаю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тся из предыдущего путем добавления к нему 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935DB"/>
                </a:solidFill>
                <a:effectLst/>
                <a:latin typeface="Verdana" panose="020B0604030504040204" pitchFamily="34" charset="0"/>
                <a:hlinkClick r:id="rId2"/>
              </a:rPr>
              <a:t>постоянного 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числа 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d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(</a:t>
            </a: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шаг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либо </a:t>
            </a: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разность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прогрессии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):</a:t>
            </a:r>
            <a:endParaRPr kumimoji="0" lang="ru-RU" alt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endParaRPr kumimoji="0" lang="en-US" altLang="ru-RU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ru-RU" sz="2800" dirty="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</a:t>
            </a:r>
            <a:endParaRPr kumimoji="0" lang="ru-RU" altLang="ru-RU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endParaRPr kumimoji="0" lang="ru-RU" altLang="ru-RU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Всякий (</a:t>
            </a:r>
            <a:r>
              <a:rPr kumimoji="0" lang="ru-RU" altLang="ru-RU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-й) член прогрессии можно вычислить с помощью формулы общего члена:</a:t>
            </a: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endParaRPr kumimoji="0" lang="ru-RU" alt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2051" name="Picture 3" descr="Прогрессии арифметическая геометрическая формул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111" y="1681030"/>
            <a:ext cx="4590484" cy="694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Прогрессии арифметическая геометрическая формул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111" y="3402757"/>
            <a:ext cx="5731608" cy="74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550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401539" y="150643"/>
            <a:ext cx="11345862" cy="2923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Всякий (</a:t>
            </a:r>
            <a:r>
              <a:rPr kumimoji="0" lang="ru-RU" altLang="ru-RU" sz="20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-й) член прогрессии можно вычислить с помощью формулы общего члена:</a:t>
            </a:r>
            <a:endParaRPr kumimoji="0" lang="ru-RU" alt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endParaRPr kumimoji="0" lang="ru-RU" alt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</a:t>
            </a:r>
            <a:endParaRPr kumimoji="0" lang="ru-RU" alt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endParaRPr kumimoji="0" lang="ru-RU" alt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Арифметическая прогрессия - это 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монотонная </a:t>
            </a: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rgbClr val="0935DB"/>
                </a:solidFill>
                <a:effectLst/>
                <a:latin typeface="Verdana" panose="020B0604030504040204" pitchFamily="34" charset="0"/>
                <a:hlinkClick r:id="rId2"/>
              </a:rPr>
              <a:t>последовательность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 При  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en-US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она возрастает, а при   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— убывает. Если   </a:t>
            </a:r>
            <a:r>
              <a:rPr kumimoji="0" lang="en-US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 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то последовательность - стационарная. Это следуют из соотношения   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       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для</a:t>
            </a:r>
            <a:r>
              <a:rPr kumimoji="0" lang="en-US" altLang="ru-RU" sz="20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членов</a:t>
            </a:r>
            <a:r>
              <a:rPr kumimoji="0" lang="en-US" altLang="ru-RU" sz="20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арифметической прогрессии.</a:t>
            </a:r>
          </a:p>
        </p:txBody>
      </p:sp>
      <p:pic>
        <p:nvPicPr>
          <p:cNvPr id="3074" name="Picture 2" descr="Прогрессии арифметическая геометрическая формул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019" y="750428"/>
            <a:ext cx="4416736" cy="57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4528" y="1841679"/>
            <a:ext cx="438150" cy="128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100" y="2145619"/>
            <a:ext cx="438150" cy="13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395" y="2145619"/>
            <a:ext cx="438150" cy="13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397" y="2278969"/>
            <a:ext cx="1200928" cy="18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84593" y="3231414"/>
            <a:ext cx="6179753" cy="3248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774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540912" y="357589"/>
            <a:ext cx="11307464" cy="1369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B95CA"/>
                </a:solidFill>
                <a:effectLst/>
                <a:latin typeface="Verdana" panose="020B0604030504040204" pitchFamily="34" charset="0"/>
              </a:rPr>
              <a:t>Свойства арифметической прогрессии.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1. 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Общий член</a:t>
            </a:r>
            <a:r>
              <a:rPr kumimoji="0" lang="ru-RU" alt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арифметической</a:t>
            </a: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прогрессии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Член арифметической прогрессии с номером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можно найти с помощью формулы:</a:t>
            </a: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540912" y="2049470"/>
            <a:ext cx="705032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где</a:t>
            </a: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</a:t>
            </a: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en-US" altLang="ru-RU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 </a:t>
            </a: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—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1-й член прогрессии,</a:t>
            </a: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</a:t>
            </a:r>
            <a:r>
              <a:rPr kumimoji="0" lang="en-US" alt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— разность прогрессии.</a:t>
            </a:r>
          </a:p>
        </p:txBody>
      </p:sp>
      <p:pic>
        <p:nvPicPr>
          <p:cNvPr id="4110" name="Picture 14" descr="Прогрессии арифметическая геометрическая формул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49" y="1623109"/>
            <a:ext cx="4710693" cy="61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1" name="Picture 15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604" y="2645955"/>
            <a:ext cx="293242" cy="23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239" y="2645955"/>
            <a:ext cx="171803" cy="218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40912" y="3202742"/>
            <a:ext cx="1130746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altLang="ru-RU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</a:t>
            </a:r>
            <a:r>
              <a:rPr kumimoji="0" lang="ru-RU" altLang="ru-RU" sz="9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Характеристическое свойство </a:t>
            </a: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арифметической прогрессии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935DB"/>
                </a:solidFill>
                <a:effectLst/>
                <a:latin typeface="Verdana" panose="020B0604030504040204" pitchFamily="34" charset="0"/>
                <a:hlinkClick r:id="rId5"/>
              </a:rPr>
              <a:t>Последовательност</a:t>
            </a:r>
            <a:r>
              <a:rPr lang="ru-RU" altLang="ru-RU" dirty="0">
                <a:solidFill>
                  <a:srgbClr val="0935DB"/>
                </a:solidFill>
                <a:latin typeface="Verdana" panose="020B0604030504040204" pitchFamily="34" charset="0"/>
                <a:hlinkClick r:id="rId5"/>
              </a:rPr>
              <a:t>ь </a:t>
            </a:r>
            <a:r>
              <a:rPr kumimoji="0" lang="ru-RU" altLang="ru-RU" b="0" i="0" u="none" strike="noStrike" cap="none" normalizeH="0" dirty="0">
                <a:ln>
                  <a:noFill/>
                </a:ln>
                <a:solidFill>
                  <a:srgbClr val="0935DB"/>
                </a:solidFill>
                <a:effectLst/>
                <a:latin typeface="Verdana" panose="020B0604030504040204" pitchFamily="34" charset="0"/>
                <a:hlinkClick r:id="rId5"/>
              </a:rPr>
              <a:t>    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935DB"/>
                </a:solidFill>
                <a:effectLst/>
                <a:latin typeface="Verdana" panose="020B0604030504040204" pitchFamily="34" charset="0"/>
                <a:hlinkClick r:id="rId5"/>
              </a:rPr>
              <a:t> 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935DB"/>
                </a:solidFill>
                <a:effectLst/>
                <a:latin typeface="Verdana" panose="020B0604030504040204" pitchFamily="34" charset="0"/>
              </a:rPr>
              <a:t>    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</a:t>
            </a:r>
            <a:r>
              <a:rPr kumimoji="0" lang="ru-RU" altLang="ru-RU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                   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- это арифметическая прогрессия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</a:t>
            </a:r>
            <a:r>
              <a:rPr kumimoji="0" lang="ru-RU" altLang="ru-RU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     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для элементов этой прогрессии выполняется условие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: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2" name="Picture 4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249" y="4860098"/>
            <a:ext cx="5187606" cy="98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526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162" y="272111"/>
            <a:ext cx="11505127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3.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Сумма 1-х </a:t>
            </a:r>
            <a:r>
              <a:rPr kumimoji="0" lang="en-US" alt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</a:t>
            </a:r>
            <a:r>
              <a:rPr lang="en-US" altLang="ru-RU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членов арифметической прогрессии.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Сумму 1-х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 </a:t>
            </a:r>
            <a:r>
              <a:rPr kumimoji="0" lang="en-US" alt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kumimoji="0" lang="ru-RU" altLang="ru-RU" sz="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членов арифметической прогрессии</a:t>
            </a:r>
            <a:r>
              <a:rPr kumimoji="0" lang="en-US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     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</a:t>
            </a:r>
            <a:r>
              <a:rPr kumimoji="0" lang="en-US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                 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kumimoji="0" lang="ru-RU" altLang="ru-RU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можно найти с помощью формул: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3" name="Picture 8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465" y="726606"/>
            <a:ext cx="2346412" cy="21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382" y="1395495"/>
            <a:ext cx="2471641" cy="693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66162" y="2346706"/>
            <a:ext cx="1007557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где  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  </a:t>
            </a:r>
            <a:r>
              <a:rPr kumimoji="0" lang="ru-RU" altLang="ru-RU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— 1-й член прогрессии,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</a:t>
            </a:r>
            <a:r>
              <a:rPr kumimoji="0" lang="ru-RU" altLang="ru-RU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     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— член с номером 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</a:t>
            </a:r>
            <a:r>
              <a:rPr kumimoji="0" lang="ru-RU" altLang="ru-RU" sz="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       </a:t>
            </a:r>
            <a:r>
              <a:rPr kumimoji="0" lang="ru-RU" altLang="ru-RU" sz="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— число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Verdana" panose="020B0604030504040204" pitchFamily="34" charset="0"/>
                <a:hlinkClick r:id="rId4"/>
              </a:rPr>
              <a:t>суммируемых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членов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endParaRPr kumimoji="0" lang="ru-RU" altLang="ru-RU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6146" name="Picture 2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33" y="2486916"/>
            <a:ext cx="221633" cy="180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57" y="2781055"/>
            <a:ext cx="262540" cy="165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134" y="2770046"/>
            <a:ext cx="202584" cy="151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37" y="3050730"/>
            <a:ext cx="205160" cy="15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66162" y="4391180"/>
            <a:ext cx="9903855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Где 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    </a:t>
            </a:r>
            <a:r>
              <a:rPr kumimoji="0" lang="ru-RU" altLang="ru-RU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— 1-й член прогрессии,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</a:t>
            </a:r>
            <a:r>
              <a:rPr kumimoji="0" lang="ru-RU" altLang="ru-RU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      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—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935DB"/>
                </a:solidFill>
                <a:effectLst/>
                <a:latin typeface="Verdana" panose="020B0604030504040204" pitchFamily="34" charset="0"/>
                <a:hlinkClick r:id="rId8"/>
              </a:rPr>
              <a:t>разность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прогрессии,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         </a:t>
            </a:r>
            <a:r>
              <a:rPr kumimoji="0" lang="ru-RU" altLang="ru-RU" sz="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— число суммируемых членов.</a:t>
            </a:r>
          </a:p>
        </p:txBody>
      </p:sp>
      <p:pic>
        <p:nvPicPr>
          <p:cNvPr id="6151" name="Picture 7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382" y="3547035"/>
            <a:ext cx="3116313" cy="670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33" y="4622593"/>
            <a:ext cx="249495" cy="20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61" y="4872859"/>
            <a:ext cx="148672" cy="189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98" y="5224858"/>
            <a:ext cx="183998" cy="13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331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30488" y="461046"/>
            <a:ext cx="1170822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4. 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Сходимость арифметической прогрессии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Арифметическая прогрессия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</a:t>
            </a:r>
            <a:r>
              <a:rPr kumimoji="0" lang="ru-RU" altLang="ru-RU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                                              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является расходящейся при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    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 сходящейся при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</a:t>
            </a:r>
            <a:r>
              <a:rPr kumimoji="0" lang="ru-RU" altLang="ru-RU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При этом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: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</a:t>
            </a:r>
            <a:endParaRPr kumimoji="0" lang="ru-RU" altLang="ru-RU" sz="4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7170" name="Picture 2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782" y="888643"/>
            <a:ext cx="1556088" cy="19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1254" y="870710"/>
            <a:ext cx="438150" cy="19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080" y="888643"/>
            <a:ext cx="438150" cy="13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370" y="1661375"/>
            <a:ext cx="2518412" cy="89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230488" y="2878047"/>
            <a:ext cx="1180768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5. 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Связь между арифметической и геометрической прогрессиями.</a:t>
            </a: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Есть   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</a:t>
            </a:r>
            <a:r>
              <a:rPr kumimoji="0" lang="ru-RU" altLang="ru-RU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               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— арифметическая прогрессия с разностью 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 </a:t>
            </a:r>
            <a:r>
              <a:rPr kumimoji="0" lang="ru-RU" altLang="ru-RU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где число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         </a:t>
            </a:r>
            <a:r>
              <a:rPr kumimoji="0" lang="ru-RU" altLang="ru-RU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Тогда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935DB"/>
                </a:solidFill>
                <a:effectLst/>
                <a:latin typeface="Verdana" panose="020B0604030504040204" pitchFamily="34" charset="0"/>
                <a:hlinkClick r:id="rId6"/>
              </a:rPr>
              <a:t>последовательность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которая имеет вид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</a:t>
            </a: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                        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является геометрической прогрессией, имеющей знаменатель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</a:t>
            </a:r>
            <a:r>
              <a:rPr kumimoji="0" lang="ru-RU" altLang="ru-RU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kumimoji="0" lang="ru-RU" altLang="ru-RU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7175" name="Picture 7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818" y="3323764"/>
            <a:ext cx="1058101" cy="173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789" y="3218643"/>
            <a:ext cx="165190" cy="210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6678" y="3287022"/>
            <a:ext cx="438150" cy="13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284" y="3517430"/>
            <a:ext cx="1527758" cy="234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1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194" y="3751522"/>
            <a:ext cx="270632" cy="27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914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0619" y="183082"/>
            <a:ext cx="64652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0" i="0" dirty="0">
                <a:solidFill>
                  <a:srgbClr val="3B95CA"/>
                </a:solidFill>
                <a:effectLst/>
                <a:latin typeface="Verdana" panose="020B0604030504040204" pitchFamily="34" charset="0"/>
              </a:rPr>
              <a:t>Примеры арифметических прогрессий.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" y="907739"/>
            <a:ext cx="115824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1.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Натуральный ряд 1, 2, 3, 4, 5,… является арифметической прогрессией, в которой 1-й член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             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</a:t>
            </a: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а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разность    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     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kumimoji="0" lang="ru-RU" alt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1, -1, -3, -5, -7 — первые пять членов арифметической прогрессии, в которой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    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 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</a:t>
            </a:r>
            <a:r>
              <a:rPr kumimoji="0" lang="ru-RU" altLang="ru-RU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kumimoji="0" lang="ru-RU" altLang="ru-RU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8194" name="Picture 2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8532" y="1561457"/>
            <a:ext cx="576216" cy="19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619" y="1313354"/>
            <a:ext cx="438150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03" y="1313354"/>
            <a:ext cx="525901" cy="17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824" y="1620179"/>
            <a:ext cx="571500" cy="13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-1" y="1825486"/>
            <a:ext cx="11582401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2. 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Если каждый элемент некоторой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935DB"/>
                </a:solidFill>
                <a:effectLst/>
                <a:latin typeface="Verdana" panose="020B0604030504040204" pitchFamily="34" charset="0"/>
                <a:hlinkClick r:id="rId5"/>
              </a:rPr>
              <a:t>последовательности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имеет такую же величину, как и остальные элементы этой системы и равен некоторому числу </a:t>
            </a: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ru-RU" altLang="ru-RU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ru-RU" altLang="ru-RU" sz="4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,тогда это является </a:t>
            </a:r>
            <a:r>
              <a:rPr kumimoji="0" lang="ru-RU" alt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арифметической прогрессией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в которой  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          </a:t>
            </a: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 </a:t>
            </a:r>
            <a:r>
              <a:rPr kumimoji="0" lang="ru-RU" altLang="ru-RU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и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ru-RU" altLang="ru-RU" sz="900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                    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ru-RU" altLang="ru-RU" dirty="0">
                <a:solidFill>
                  <a:srgbClr val="000000"/>
                </a:solidFill>
                <a:latin typeface="Verdana" panose="020B0604030504040204" pitchFamily="34" charset="0"/>
              </a:rPr>
              <a:t>.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 частности,   </a:t>
            </a:r>
            <a:r>
              <a:rPr kumimoji="0" lang="ru-RU" alt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 </a:t>
            </a: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         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является арифметической прогрессией с разностью</a:t>
            </a: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 </a:t>
            </a:r>
            <a:r>
              <a:rPr kumimoji="0" lang="ru-RU" altLang="ru-RU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205" name="Picture 13" descr="последовательность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800" y="2475453"/>
            <a:ext cx="218243" cy="196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1420" y="2864765"/>
            <a:ext cx="649714" cy="153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7" name="Picture 15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921" y="2795789"/>
            <a:ext cx="699577" cy="212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8" name="Picture 16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628" y="3251341"/>
            <a:ext cx="1093388" cy="17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9" name="Picture 17" descr="последовательность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6412" y="3172150"/>
            <a:ext cx="822895" cy="250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0" y="3726247"/>
            <a:ext cx="72491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3.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Сумма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1-х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 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935DB"/>
                </a:solidFill>
                <a:effectLst/>
                <a:latin typeface="Verdana" panose="020B0604030504040204" pitchFamily="34" charset="0"/>
                <a:hlinkClick r:id="rId10"/>
              </a:rPr>
              <a:t>натуральных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935DB"/>
                </a:solidFill>
                <a:effectLst/>
                <a:latin typeface="Verdana" panose="020B0604030504040204" pitchFamily="34" charset="0"/>
                <a:hlinkClick r:id="rId10"/>
              </a:rPr>
              <a:t>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935DB"/>
                </a:solidFill>
                <a:effectLst/>
                <a:latin typeface="Verdana" panose="020B0604030504040204" pitchFamily="34" charset="0"/>
                <a:hlinkClick r:id="rId10"/>
              </a:rPr>
              <a:t>чисел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выражают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формулой: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 </a:t>
            </a:r>
            <a:r>
              <a:rPr kumimoji="0" lang="ru-RU" altLang="ru-RU" sz="25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.</a:t>
            </a:r>
            <a:endParaRPr kumimoji="0" lang="ru-RU" altLang="ru-RU" sz="9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</p:txBody>
      </p:sp>
      <p:pic>
        <p:nvPicPr>
          <p:cNvPr id="8211" name="Picture 19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894" y="3908664"/>
            <a:ext cx="221428" cy="16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2" name="Picture 20" descr="Прогрессии (арифметическая, геометрическая), формулы.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997" y="4649577"/>
            <a:ext cx="2911243" cy="479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1961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758</Words>
  <Application>Microsoft Office PowerPoint</Application>
  <PresentationFormat>Широкоэкранный</PresentationFormat>
  <Paragraphs>71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Verdana</vt:lpstr>
      <vt:lpstr>Тема Office</vt:lpstr>
      <vt:lpstr>Арифметическая прогрессия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Арифметическая и геометрическая прогрессия</dc:title>
  <dc:creator>дом</dc:creator>
  <cp:lastModifiedBy>Карина</cp:lastModifiedBy>
  <cp:revision>8</cp:revision>
  <dcterms:created xsi:type="dcterms:W3CDTF">2020-04-11T08:38:47Z</dcterms:created>
  <dcterms:modified xsi:type="dcterms:W3CDTF">2020-04-11T11:39:21Z</dcterms:modified>
</cp:coreProperties>
</file>