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1"/>
  </p:notesMasterIdLst>
  <p:sldIdLst>
    <p:sldId id="266" r:id="rId2"/>
    <p:sldId id="286" r:id="rId3"/>
    <p:sldId id="269" r:id="rId4"/>
    <p:sldId id="273" r:id="rId5"/>
    <p:sldId id="272" r:id="rId6"/>
    <p:sldId id="287" r:id="rId7"/>
    <p:sldId id="288" r:id="rId8"/>
    <p:sldId id="289" r:id="rId9"/>
    <p:sldId id="274" r:id="rId10"/>
    <p:sldId id="279" r:id="rId11"/>
    <p:sldId id="276" r:id="rId12"/>
    <p:sldId id="277" r:id="rId13"/>
    <p:sldId id="284" r:id="rId14"/>
    <p:sldId id="281" r:id="rId15"/>
    <p:sldId id="285" r:id="rId16"/>
    <p:sldId id="275" r:id="rId17"/>
    <p:sldId id="283" r:id="rId18"/>
    <p:sldId id="282" r:id="rId19"/>
    <p:sldId id="291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4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CC"/>
    <a:srgbClr val="AC00AC"/>
    <a:srgbClr val="FFFF99"/>
    <a:srgbClr val="FF0AFF"/>
    <a:srgbClr val="96A5E2"/>
    <a:srgbClr val="2D44A4"/>
    <a:srgbClr val="657B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619" autoAdjust="0"/>
    <p:restoredTop sz="90805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orient="horz" pos="84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9FBB1FE-FBAD-4F7C-A3B9-7642D5C26C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7164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fld id="{8351A117-55A8-4250-B303-F6C4F3769CE3}" type="slidenum">
              <a:rPr lang="ru-RU" sz="1200" smtClean="0"/>
              <a:pPr eaLnBrk="1" hangingPunct="1">
                <a:defRPr/>
              </a:pPr>
              <a:t>1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3075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3076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C87DD-9160-4F56-93A6-8E5CDA2F21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BC1C7-6B56-4C6A-BE17-0B894A522C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699A2-7264-4094-8C81-7899FA8437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A8482-A7D3-4F59-9FE4-BFFAF063DC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A60FC-27B0-40F6-852D-113C55DE08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143D2-010D-4D82-957E-B5179A2624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739AE-DE3C-434C-B994-B28CF0FBCF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5B42F-E83B-49B2-AD64-9D6CE3E7C0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2E842-B360-40E6-B7BD-F5E8BD02F2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059A0-27AE-4416-B410-E9E53752A0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70943-2055-47C1-AC1F-5DD8CBE662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70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1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2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3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4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5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6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7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8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79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0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1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2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3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4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5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6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7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8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89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90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91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41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2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3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4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5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6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7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8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49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0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1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2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3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4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5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6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7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8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59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0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1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2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3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4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5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6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7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8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069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03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3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1 w 43195"/>
                  <a:gd name="T1" fmla="*/ 0 h 43200"/>
                  <a:gd name="T2" fmla="*/ 0 w 43195"/>
                  <a:gd name="T3" fmla="*/ 1 h 43200"/>
                  <a:gd name="T4" fmla="*/ 1 w 43195"/>
                  <a:gd name="T5" fmla="*/ 1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2049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050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051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CE2A004-CB37-49FE-AD53-344EC877BD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EtudesRu_moloko.av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D0%BF%D0%B0%D1%80%D1%80%D0%B0%D0%BB%D0%B5%D0%BF%D0%B8%D0%BF%D0%B5%D0%B4&amp;stype=image&amp;lr=47&amp;source=wiz" TargetMode="External"/><Relationship Id="rId2" Type="http://schemas.openxmlformats.org/officeDocument/2006/relationships/hyperlink" Target="https://ru.wikipedia.org/wiki/%D0%9F%D0%B0%D1%80%D0%B0%D0%BB%D0%BB%D0%B5%D0%BB%D0%B5%D0%BF%D0%B8%D0%BF%D0%B5%D0%B4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hlinkClick r:id="rId3" action="ppaction://hlinkfile"/>
          </p:cNvPr>
          <p:cNvSpPr txBox="1">
            <a:spLocks/>
          </p:cNvSpPr>
          <p:nvPr/>
        </p:nvSpPr>
        <p:spPr bwMode="auto">
          <a:xfrm>
            <a:off x="105737" y="538957"/>
            <a:ext cx="8223250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defRPr/>
            </a:pPr>
            <a:r>
              <a:rPr lang="ru-RU" sz="2800" b="1" i="1" kern="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j-ea"/>
                <a:cs typeface="+mj-cs"/>
              </a:rPr>
              <a:t>Презентация на тему: </a:t>
            </a:r>
            <a:r>
              <a:rPr lang="ru-RU" sz="6000" b="1" i="1" kern="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+mn-lt"/>
                <a:ea typeface="+mj-ea"/>
                <a:cs typeface="+mj-cs"/>
              </a:rPr>
              <a:t>«параллелепипед»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503" y="2900898"/>
            <a:ext cx="3017346" cy="34793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F247F95-D712-4027-A744-DA5C5812B264}"/>
              </a:ext>
            </a:extLst>
          </p:cNvPr>
          <p:cNvSpPr txBox="1">
            <a:spLocks/>
          </p:cNvSpPr>
          <p:nvPr/>
        </p:nvSpPr>
        <p:spPr>
          <a:xfrm>
            <a:off x="4365397" y="3513656"/>
            <a:ext cx="4893365" cy="305942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r>
              <a:rPr lang="ru-RU" sz="2400" kern="0" dirty="0"/>
              <a:t>Презентацию выполнил: </a:t>
            </a:r>
            <a:br>
              <a:rPr lang="ru-RU" sz="2400" kern="0" dirty="0"/>
            </a:br>
            <a:r>
              <a:rPr lang="ru-RU" sz="2400" kern="0" dirty="0"/>
              <a:t>ученик 9 класса А</a:t>
            </a:r>
            <a:br>
              <a:rPr lang="ru-RU" sz="2400" kern="0" dirty="0"/>
            </a:br>
            <a:r>
              <a:rPr lang="ru-RU" sz="2400" kern="0" dirty="0"/>
              <a:t>средней школы №3 </a:t>
            </a:r>
            <a:r>
              <a:rPr lang="ru-RU" sz="2400" kern="0" dirty="0" err="1"/>
              <a:t>г.Лысково</a:t>
            </a:r>
            <a:br>
              <a:rPr lang="ru-RU" sz="2400" kern="0" dirty="0"/>
            </a:br>
            <a:r>
              <a:rPr lang="ru-RU" sz="2400" kern="0" dirty="0" err="1"/>
              <a:t>Рукомоев</a:t>
            </a:r>
            <a:r>
              <a:rPr lang="ru-RU" sz="2400" kern="0" dirty="0"/>
              <a:t> Кирилл </a:t>
            </a:r>
          </a:p>
          <a:p>
            <a:endParaRPr lang="ru-RU" sz="2400" kern="0" dirty="0"/>
          </a:p>
          <a:p>
            <a:r>
              <a:rPr lang="ru-RU" sz="2400" kern="0" dirty="0"/>
              <a:t>Учитель: Кислова Светлана Игоревна</a:t>
            </a:r>
          </a:p>
          <a:p>
            <a:endParaRPr lang="ru-RU" sz="2400" kern="0" dirty="0"/>
          </a:p>
          <a:p>
            <a:br>
              <a:rPr lang="ru-RU" sz="2400" kern="0" dirty="0"/>
            </a:br>
            <a:endParaRPr lang="ru-RU" sz="2400" kern="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Заголовок 1"/>
          <p:cNvSpPr txBox="1">
            <a:spLocks/>
          </p:cNvSpPr>
          <p:nvPr/>
        </p:nvSpPr>
        <p:spPr>
          <a:xfrm>
            <a:off x="852488" y="311150"/>
            <a:ext cx="7439025" cy="1200329"/>
          </a:xfrm>
          <a:prstGeom prst="rect">
            <a:avLst/>
          </a:prstGeom>
          <a:solidFill>
            <a:srgbClr val="FFFFFF">
              <a:alpha val="83137"/>
            </a:srgb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Прямоугольный параллелепипед</a:t>
            </a:r>
            <a:endParaRPr lang="ru-RU" sz="3600" b="1" i="1" cap="all" baseline="-25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9450" y="1531938"/>
            <a:ext cx="81153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i="1" dirty="0">
                <a:latin typeface="+mn-lt"/>
                <a:cs typeface="+mn-cs"/>
              </a:rPr>
              <a:t>Прямой параллелепипед, основания которого являются прямоугольниками называется </a:t>
            </a:r>
            <a:r>
              <a:rPr lang="ru-RU" sz="2800" i="1" dirty="0">
                <a:solidFill>
                  <a:srgbClr val="AC00AC"/>
                </a:solidFill>
                <a:latin typeface="+mn-lt"/>
                <a:cs typeface="+mn-cs"/>
              </a:rPr>
              <a:t>прямоугольным</a:t>
            </a:r>
          </a:p>
        </p:txBody>
      </p:sp>
      <p:sp>
        <p:nvSpPr>
          <p:cNvPr id="68" name="Прямоугольник 67"/>
          <p:cNvSpPr>
            <a:spLocks noChangeArrowheads="1"/>
          </p:cNvSpPr>
          <p:nvPr/>
        </p:nvSpPr>
        <p:spPr bwMode="auto">
          <a:xfrm>
            <a:off x="1443038" y="6200775"/>
            <a:ext cx="62579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>
                <a:solidFill>
                  <a:srgbClr val="40458C"/>
                </a:solidFill>
                <a:latin typeface="Cambria" pitchFamily="18" charset="0"/>
              </a:rPr>
              <a:t>все грани – прямоугольники </a:t>
            </a:r>
            <a:endParaRPr lang="ru-RU"/>
          </a:p>
        </p:txBody>
      </p:sp>
      <p:grpSp>
        <p:nvGrpSpPr>
          <p:cNvPr id="12293" name="Группа 44"/>
          <p:cNvGrpSpPr>
            <a:grpSpLocks/>
          </p:cNvGrpSpPr>
          <p:nvPr/>
        </p:nvGrpSpPr>
        <p:grpSpPr bwMode="auto">
          <a:xfrm>
            <a:off x="2355850" y="2768600"/>
            <a:ext cx="4432300" cy="3336925"/>
            <a:chOff x="2355916" y="2768967"/>
            <a:chExt cx="4432168" cy="3335871"/>
          </a:xfrm>
        </p:grpSpPr>
        <p:sp>
          <p:nvSpPr>
            <p:cNvPr id="41" name="Полилиния 40"/>
            <p:cNvSpPr/>
            <p:nvPr/>
          </p:nvSpPr>
          <p:spPr bwMode="auto">
            <a:xfrm>
              <a:off x="3102769" y="3857625"/>
              <a:ext cx="316706" cy="190500"/>
            </a:xfrm>
            <a:custGeom>
              <a:avLst/>
              <a:gdLst>
                <a:gd name="connsiteX0" fmla="*/ 0 w 261937"/>
                <a:gd name="connsiteY0" fmla="*/ 0 h 173831"/>
                <a:gd name="connsiteX1" fmla="*/ 261937 w 261937"/>
                <a:gd name="connsiteY1" fmla="*/ 0 h 173831"/>
                <a:gd name="connsiteX2" fmla="*/ 104775 w 261937"/>
                <a:gd name="connsiteY2" fmla="*/ 173831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1937" h="173831">
                  <a:moveTo>
                    <a:pt x="0" y="0"/>
                  </a:moveTo>
                  <a:lnTo>
                    <a:pt x="261937" y="0"/>
                  </a:lnTo>
                  <a:lnTo>
                    <a:pt x="104775" y="173831"/>
                  </a:lnTo>
                </a:path>
              </a:pathLst>
            </a:custGeom>
            <a:grpFill/>
            <a:ln w="12700" cap="flat" cmpd="sng" algn="ctr">
              <a:solidFill>
                <a:srgbClr val="FF0A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12295" name="Группа 22"/>
            <p:cNvGrpSpPr>
              <a:grpSpLocks/>
            </p:cNvGrpSpPr>
            <p:nvPr/>
          </p:nvGrpSpPr>
          <p:grpSpPr bwMode="auto">
            <a:xfrm>
              <a:off x="2355916" y="2768967"/>
              <a:ext cx="4432168" cy="3335871"/>
              <a:chOff x="2318266" y="3023490"/>
              <a:chExt cx="4432168" cy="3335871"/>
            </a:xfrm>
          </p:grpSpPr>
          <p:sp>
            <p:nvSpPr>
              <p:cNvPr id="24" name="Полилиния 23"/>
              <p:cNvSpPr/>
              <p:nvPr/>
            </p:nvSpPr>
            <p:spPr bwMode="auto">
              <a:xfrm>
                <a:off x="5592476" y="5288486"/>
                <a:ext cx="201555" cy="358070"/>
              </a:xfrm>
              <a:custGeom>
                <a:avLst/>
                <a:gdLst>
                  <a:gd name="connsiteX0" fmla="*/ 0 w 169682"/>
                  <a:gd name="connsiteY0" fmla="*/ 179110 h 367646"/>
                  <a:gd name="connsiteX1" fmla="*/ 169682 w 169682"/>
                  <a:gd name="connsiteY1" fmla="*/ 0 h 367646"/>
                  <a:gd name="connsiteX2" fmla="*/ 169682 w 169682"/>
                  <a:gd name="connsiteY2" fmla="*/ 367646 h 367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9682" h="367646">
                    <a:moveTo>
                      <a:pt x="0" y="179110"/>
                    </a:moveTo>
                    <a:lnTo>
                      <a:pt x="169682" y="0"/>
                    </a:lnTo>
                    <a:lnTo>
                      <a:pt x="169682" y="367646"/>
                    </a:lnTo>
                  </a:path>
                </a:pathLst>
              </a:custGeom>
              <a:grpFill/>
              <a:ln w="12700" cap="flat" cmpd="sng" algn="ctr">
                <a:solidFill>
                  <a:srgbClr val="FF0A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sp>
            <p:nvSpPr>
              <p:cNvPr id="25" name="Прямоугольник 24"/>
              <p:cNvSpPr/>
              <p:nvPr/>
            </p:nvSpPr>
            <p:spPr bwMode="auto">
              <a:xfrm>
                <a:off x="5229397" y="5465263"/>
                <a:ext cx="358219" cy="386499"/>
              </a:xfrm>
              <a:prstGeom prst="rect">
                <a:avLst/>
              </a:prstGeom>
              <a:grpFill/>
              <a:ln w="12700" cap="flat" cmpd="sng" algn="ctr">
                <a:solidFill>
                  <a:srgbClr val="FF0A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cs typeface="+mn-cs"/>
                </a:endParaRPr>
              </a:p>
            </p:txBody>
          </p:sp>
          <p:grpSp>
            <p:nvGrpSpPr>
              <p:cNvPr id="4" name="Группа 53"/>
              <p:cNvGrpSpPr/>
              <p:nvPr/>
            </p:nvGrpSpPr>
            <p:grpSpPr>
              <a:xfrm>
                <a:off x="2861810" y="3617536"/>
                <a:ext cx="3425869" cy="2232248"/>
                <a:chOff x="2861810" y="3617536"/>
                <a:chExt cx="3425869" cy="2232248"/>
              </a:xfrm>
              <a:noFill/>
            </p:grpSpPr>
            <p:sp>
              <p:nvSpPr>
                <p:cNvPr id="38" name="Куб 37"/>
                <p:cNvSpPr/>
                <p:nvPr/>
              </p:nvSpPr>
              <p:spPr bwMode="auto">
                <a:xfrm>
                  <a:off x="2861810" y="3617536"/>
                  <a:ext cx="3420380" cy="2232248"/>
                </a:xfrm>
                <a:prstGeom prst="cube">
                  <a:avLst>
                    <a:gd name="adj" fmla="val 30912"/>
                  </a:avLst>
                </a:prstGeom>
                <a:grp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defRPr/>
                  </a:pPr>
                  <a:endParaRPr lang="ru-RU" sz="3600">
                    <a:latin typeface="Times New Roman" pitchFamily="18" charset="0"/>
                    <a:cs typeface="+mn-cs"/>
                  </a:endParaRPr>
                </a:p>
              </p:txBody>
            </p:sp>
            <p:sp>
              <p:nvSpPr>
                <p:cNvPr id="36" name="Полилиния 35"/>
                <p:cNvSpPr/>
                <p:nvPr/>
              </p:nvSpPr>
              <p:spPr bwMode="auto">
                <a:xfrm>
                  <a:off x="3557589" y="3619893"/>
                  <a:ext cx="2730090" cy="1542657"/>
                </a:xfrm>
                <a:custGeom>
                  <a:avLst/>
                  <a:gdLst>
                    <a:gd name="connsiteX0" fmla="*/ 0 w 2667785"/>
                    <a:gd name="connsiteY0" fmla="*/ 0 h 1583703"/>
                    <a:gd name="connsiteX1" fmla="*/ 0 w 2667785"/>
                    <a:gd name="connsiteY1" fmla="*/ 1583703 h 1583703"/>
                    <a:gd name="connsiteX2" fmla="*/ 2667785 w 2667785"/>
                    <a:gd name="connsiteY2" fmla="*/ 1583703 h 1583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67785" h="1583703">
                      <a:moveTo>
                        <a:pt x="0" y="0"/>
                      </a:moveTo>
                      <a:lnTo>
                        <a:pt x="0" y="1583703"/>
                      </a:lnTo>
                      <a:lnTo>
                        <a:pt x="2667785" y="1583703"/>
                      </a:lnTo>
                    </a:path>
                  </a:pathLst>
                </a:custGeom>
                <a:grpFill/>
                <a:ln w="19050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/>
                <a:lstStyle/>
                <a:p>
                  <a:pPr>
                    <a:defRPr/>
                  </a:pPr>
                  <a:endParaRPr lang="ru-RU" i="1">
                    <a:latin typeface="+mn-lt"/>
                    <a:cs typeface="+mn-cs"/>
                  </a:endParaRPr>
                </a:p>
              </p:txBody>
            </p:sp>
            <p:cxnSp>
              <p:nvCxnSpPr>
                <p:cNvPr id="37" name="Прямая соединительная линия 36"/>
                <p:cNvCxnSpPr>
                  <a:stCxn id="36" idx="1"/>
                </p:cNvCxnSpPr>
                <p:nvPr/>
              </p:nvCxnSpPr>
              <p:spPr bwMode="auto">
                <a:xfrm flipH="1">
                  <a:off x="2871788" y="5162550"/>
                  <a:ext cx="685801" cy="68580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7" name="TextBox 26"/>
              <p:cNvSpPr txBox="1"/>
              <p:nvPr/>
            </p:nvSpPr>
            <p:spPr>
              <a:xfrm>
                <a:off x="2599246" y="5775346"/>
                <a:ext cx="328602" cy="5840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3200" i="1" dirty="0">
                    <a:latin typeface="+mn-lt"/>
                    <a:cs typeface="+mn-cs"/>
                  </a:rPr>
                  <a:t>А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424911" y="5757889"/>
                <a:ext cx="328602" cy="5840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3200" i="1" dirty="0">
                    <a:latin typeface="+mn-lt"/>
                    <a:cs typeface="+mn-cs"/>
                  </a:rPr>
                  <a:t>В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091642" y="5073892"/>
                <a:ext cx="328602" cy="5840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3200" i="1" dirty="0">
                    <a:latin typeface="+mn-lt"/>
                    <a:cs typeface="+mn-cs"/>
                  </a:rPr>
                  <a:t>С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318266" y="3994733"/>
                <a:ext cx="687368" cy="5840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3200" i="1" dirty="0">
                    <a:latin typeface="+mn-lt"/>
                    <a:cs typeface="+mn-cs"/>
                  </a:rPr>
                  <a:t>А</a:t>
                </a:r>
                <a:r>
                  <a:rPr lang="ru-RU" sz="3200" i="1" baseline="-25000" dirty="0">
                    <a:latin typeface="+mn-lt"/>
                    <a:cs typeface="+mn-cs"/>
                  </a:rPr>
                  <a:t>1</a:t>
                </a:r>
                <a:endParaRPr lang="ru-RU" sz="3200" i="1" dirty="0">
                  <a:latin typeface="+mn-lt"/>
                  <a:cs typeface="+mn-cs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461232" y="5045326"/>
                <a:ext cx="328603" cy="58560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3200" i="1" dirty="0">
                    <a:latin typeface="+mn-lt"/>
                    <a:cs typeface="+mn-cs"/>
                  </a:rPr>
                  <a:t>D</a:t>
                </a:r>
                <a:endParaRPr lang="ru-RU" sz="3200" i="1" dirty="0">
                  <a:latin typeface="+mn-lt"/>
                  <a:cs typeface="+mn-cs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016745" y="3023490"/>
                <a:ext cx="688954" cy="5840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3200" i="1" dirty="0">
                    <a:latin typeface="+mn-lt"/>
                    <a:cs typeface="+mn-cs"/>
                  </a:rPr>
                  <a:t>D</a:t>
                </a:r>
                <a:r>
                  <a:rPr lang="ru-RU" sz="3200" i="1" baseline="-25000" dirty="0">
                    <a:latin typeface="+mn-lt"/>
                    <a:cs typeface="+mn-cs"/>
                  </a:rPr>
                  <a:t>1</a:t>
                </a:r>
                <a:endParaRPr lang="ru-RU" sz="3200" i="1" dirty="0">
                  <a:latin typeface="+mn-lt"/>
                  <a:cs typeface="+mn-cs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5563019" y="4078845"/>
                <a:ext cx="687368" cy="5840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3200" i="1" dirty="0">
                    <a:latin typeface="+mn-lt"/>
                    <a:cs typeface="+mn-cs"/>
                  </a:rPr>
                  <a:t>B</a:t>
                </a:r>
                <a:r>
                  <a:rPr lang="ru-RU" sz="3200" i="1" baseline="-25000" dirty="0">
                    <a:latin typeface="+mn-lt"/>
                    <a:cs typeface="+mn-cs"/>
                  </a:rPr>
                  <a:t>1</a:t>
                </a:r>
                <a:endParaRPr lang="ru-RU" sz="3200" i="1" dirty="0">
                  <a:latin typeface="+mn-lt"/>
                  <a:cs typeface="+mn-cs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063067" y="3061578"/>
                <a:ext cx="687367" cy="58401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3200" i="1" dirty="0">
                    <a:latin typeface="+mn-lt"/>
                    <a:cs typeface="+mn-cs"/>
                  </a:rPr>
                  <a:t>C</a:t>
                </a:r>
                <a:r>
                  <a:rPr lang="ru-RU" sz="3200" i="1" baseline="-25000" dirty="0">
                    <a:latin typeface="+mn-lt"/>
                    <a:cs typeface="+mn-cs"/>
                  </a:rPr>
                  <a:t>1</a:t>
                </a:r>
                <a:endParaRPr lang="ru-RU" sz="3200" i="1" dirty="0">
                  <a:latin typeface="+mn-lt"/>
                  <a:cs typeface="+mn-cs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Заголовок 1"/>
          <p:cNvSpPr txBox="1">
            <a:spLocks/>
          </p:cNvSpPr>
          <p:nvPr/>
        </p:nvSpPr>
        <p:spPr>
          <a:xfrm>
            <a:off x="852488" y="311150"/>
            <a:ext cx="7439025" cy="1200329"/>
          </a:xfrm>
          <a:prstGeom prst="rect">
            <a:avLst/>
          </a:prstGeom>
          <a:solidFill>
            <a:srgbClr val="FFFFFF">
              <a:alpha val="83137"/>
            </a:srgb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Прямоугольный параллелепипед</a:t>
            </a:r>
            <a:endParaRPr lang="ru-RU" sz="3600" b="1" i="1" cap="all" baseline="-25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2163" y="1522413"/>
            <a:ext cx="7559675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i="1" dirty="0">
                <a:latin typeface="+mn-lt"/>
                <a:cs typeface="+mn-cs"/>
              </a:rPr>
              <a:t>Длины трех ребер, имеющих  общую вершину, назовем </a:t>
            </a:r>
            <a:r>
              <a:rPr lang="ru-RU" sz="2800" i="1" dirty="0">
                <a:solidFill>
                  <a:srgbClr val="AC00AC"/>
                </a:solidFill>
                <a:latin typeface="+mn-lt"/>
                <a:cs typeface="+mn-cs"/>
              </a:rPr>
              <a:t>измерениями</a:t>
            </a:r>
            <a:r>
              <a:rPr lang="ru-RU" sz="2800" i="1" dirty="0">
                <a:latin typeface="+mn-lt"/>
                <a:cs typeface="+mn-cs"/>
              </a:rPr>
              <a:t> прямоугольного параллелепипеда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1443038" y="6200775"/>
            <a:ext cx="6257925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i="1" dirty="0">
                <a:solidFill>
                  <a:srgbClr val="AC00AC"/>
                </a:solidFill>
                <a:latin typeface="+mn-lt"/>
                <a:cs typeface="+mn-cs"/>
              </a:rPr>
              <a:t>длина, ширина и высота</a:t>
            </a:r>
          </a:p>
        </p:txBody>
      </p:sp>
      <p:grpSp>
        <p:nvGrpSpPr>
          <p:cNvPr id="13317" name="Группа 22"/>
          <p:cNvGrpSpPr>
            <a:grpSpLocks/>
          </p:cNvGrpSpPr>
          <p:nvPr/>
        </p:nvGrpSpPr>
        <p:grpSpPr bwMode="auto">
          <a:xfrm>
            <a:off x="2355850" y="2816225"/>
            <a:ext cx="4432300" cy="3335338"/>
            <a:chOff x="2318266" y="3023490"/>
            <a:chExt cx="4432168" cy="3335871"/>
          </a:xfrm>
        </p:grpSpPr>
        <p:grpSp>
          <p:nvGrpSpPr>
            <p:cNvPr id="3" name="Группа 53"/>
            <p:cNvGrpSpPr/>
            <p:nvPr/>
          </p:nvGrpSpPr>
          <p:grpSpPr>
            <a:xfrm>
              <a:off x="2861810" y="3617536"/>
              <a:ext cx="3425869" cy="2232248"/>
              <a:chOff x="2861810" y="3617536"/>
              <a:chExt cx="3425869" cy="2232248"/>
            </a:xfrm>
            <a:noFill/>
          </p:grpSpPr>
          <p:sp>
            <p:nvSpPr>
              <p:cNvPr id="38" name="Куб 37"/>
              <p:cNvSpPr/>
              <p:nvPr/>
            </p:nvSpPr>
            <p:spPr bwMode="auto">
              <a:xfrm>
                <a:off x="2861810" y="3617536"/>
                <a:ext cx="3420380" cy="2232248"/>
              </a:xfrm>
              <a:prstGeom prst="cube">
                <a:avLst>
                  <a:gd name="adj" fmla="val 30912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36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36" name="Полилиния 35"/>
              <p:cNvSpPr/>
              <p:nvPr/>
            </p:nvSpPr>
            <p:spPr bwMode="auto">
              <a:xfrm>
                <a:off x="3557589" y="3619893"/>
                <a:ext cx="2730090" cy="1542657"/>
              </a:xfrm>
              <a:custGeom>
                <a:avLst/>
                <a:gdLst>
                  <a:gd name="connsiteX0" fmla="*/ 0 w 2667785"/>
                  <a:gd name="connsiteY0" fmla="*/ 0 h 1583703"/>
                  <a:gd name="connsiteX1" fmla="*/ 0 w 2667785"/>
                  <a:gd name="connsiteY1" fmla="*/ 1583703 h 1583703"/>
                  <a:gd name="connsiteX2" fmla="*/ 2667785 w 2667785"/>
                  <a:gd name="connsiteY2" fmla="*/ 1583703 h 1583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67785" h="1583703">
                    <a:moveTo>
                      <a:pt x="0" y="0"/>
                    </a:moveTo>
                    <a:lnTo>
                      <a:pt x="0" y="1583703"/>
                    </a:lnTo>
                    <a:lnTo>
                      <a:pt x="2667785" y="1583703"/>
                    </a:lnTo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 i="1">
                  <a:latin typeface="+mn-lt"/>
                  <a:cs typeface="+mn-cs"/>
                </a:endParaRPr>
              </a:p>
            </p:txBody>
          </p:sp>
          <p:cxnSp>
            <p:nvCxnSpPr>
              <p:cNvPr id="37" name="Прямая соединительная линия 36"/>
              <p:cNvCxnSpPr>
                <a:stCxn id="36" idx="1"/>
              </p:cNvCxnSpPr>
              <p:nvPr/>
            </p:nvCxnSpPr>
            <p:spPr bwMode="auto">
              <a:xfrm flipH="1">
                <a:off x="2871788" y="5162550"/>
                <a:ext cx="685801" cy="68580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7" name="TextBox 26"/>
            <p:cNvSpPr txBox="1"/>
            <p:nvPr/>
          </p:nvSpPr>
          <p:spPr>
            <a:xfrm>
              <a:off x="2599246" y="5775068"/>
              <a:ext cx="328602" cy="5842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i="1" dirty="0">
                  <a:latin typeface="+mn-lt"/>
                  <a:cs typeface="+mn-cs"/>
                </a:rPr>
                <a:t>А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77297" y="5752839"/>
              <a:ext cx="328603" cy="5842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i="1" dirty="0">
                  <a:latin typeface="+mn-lt"/>
                  <a:cs typeface="+mn-cs"/>
                </a:rPr>
                <a:t>В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91642" y="5073281"/>
              <a:ext cx="328602" cy="5842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i="1" dirty="0">
                  <a:latin typeface="+mn-lt"/>
                  <a:cs typeface="+mn-cs"/>
                </a:rPr>
                <a:t>С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18266" y="3995195"/>
              <a:ext cx="687368" cy="5842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i="1" dirty="0">
                  <a:latin typeface="+mn-lt"/>
                  <a:cs typeface="+mn-cs"/>
                </a:rPr>
                <a:t>А</a:t>
              </a:r>
              <a:r>
                <a:rPr lang="ru-RU" sz="3200" i="1" baseline="-25000" dirty="0">
                  <a:latin typeface="+mn-lt"/>
                  <a:cs typeface="+mn-cs"/>
                </a:rPr>
                <a:t>1</a:t>
              </a:r>
              <a:endParaRPr lang="ru-RU" sz="3200" i="1" dirty="0">
                <a:latin typeface="+mn-lt"/>
                <a:cs typeface="+mn-cs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61232" y="5046288"/>
              <a:ext cx="328603" cy="5842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200" i="1" dirty="0">
                  <a:latin typeface="+mn-lt"/>
                  <a:cs typeface="+mn-cs"/>
                </a:rPr>
                <a:t>D</a:t>
              </a:r>
              <a:endParaRPr lang="ru-RU" sz="3200" i="1" dirty="0">
                <a:latin typeface="+mn-lt"/>
                <a:cs typeface="+mn-cs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016745" y="3023490"/>
              <a:ext cx="688954" cy="5842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200" i="1" dirty="0">
                  <a:latin typeface="+mn-lt"/>
                  <a:cs typeface="+mn-cs"/>
                </a:rPr>
                <a:t>D</a:t>
              </a:r>
              <a:r>
                <a:rPr lang="ru-RU" sz="3200" i="1" baseline="-25000" dirty="0">
                  <a:latin typeface="+mn-lt"/>
                  <a:cs typeface="+mn-cs"/>
                </a:rPr>
                <a:t>1</a:t>
              </a:r>
              <a:endParaRPr lang="ru-RU" sz="3200" i="1" dirty="0">
                <a:latin typeface="+mn-lt"/>
                <a:cs typeface="+mn-cs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563019" y="4079347"/>
              <a:ext cx="687368" cy="5842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200" i="1" dirty="0">
                  <a:latin typeface="+mn-lt"/>
                  <a:cs typeface="+mn-cs"/>
                </a:rPr>
                <a:t>B</a:t>
              </a:r>
              <a:r>
                <a:rPr lang="ru-RU" sz="3200" i="1" baseline="-25000" dirty="0">
                  <a:latin typeface="+mn-lt"/>
                  <a:cs typeface="+mn-cs"/>
                </a:rPr>
                <a:t>1</a:t>
              </a:r>
              <a:endParaRPr lang="ru-RU" sz="3200" i="1" dirty="0">
                <a:latin typeface="+mn-lt"/>
                <a:cs typeface="+mn-cs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063067" y="3061596"/>
              <a:ext cx="687367" cy="5842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200" i="1" dirty="0">
                  <a:latin typeface="+mn-lt"/>
                  <a:cs typeface="+mn-cs"/>
                </a:rPr>
                <a:t>C</a:t>
              </a:r>
              <a:r>
                <a:rPr lang="ru-RU" sz="3200" i="1" baseline="-25000" dirty="0">
                  <a:latin typeface="+mn-lt"/>
                  <a:cs typeface="+mn-cs"/>
                </a:rPr>
                <a:t>1</a:t>
              </a:r>
              <a:endParaRPr lang="ru-RU" sz="3200" i="1" dirty="0">
                <a:latin typeface="+mn-lt"/>
                <a:cs typeface="+mn-cs"/>
              </a:endParaRPr>
            </a:p>
          </p:txBody>
        </p:sp>
      </p:grpSp>
      <p:cxnSp>
        <p:nvCxnSpPr>
          <p:cNvPr id="49" name="Прямая соединительная линия 48"/>
          <p:cNvCxnSpPr>
            <a:cxnSpLocks noChangeShapeType="1"/>
          </p:cNvCxnSpPr>
          <p:nvPr/>
        </p:nvCxnSpPr>
        <p:spPr bwMode="auto">
          <a:xfrm flipV="1">
            <a:off x="5629275" y="4100513"/>
            <a:ext cx="0" cy="1533525"/>
          </a:xfrm>
          <a:prstGeom prst="line">
            <a:avLst/>
          </a:prstGeom>
          <a:noFill/>
          <a:ln w="25400" algn="ctr">
            <a:solidFill>
              <a:srgbClr val="FF0AFF"/>
            </a:solidFill>
            <a:round/>
            <a:headEnd/>
            <a:tailEnd/>
          </a:ln>
        </p:spPr>
      </p:cxnSp>
      <p:cxnSp>
        <p:nvCxnSpPr>
          <p:cNvPr id="64" name="Прямая соединительная линия 63"/>
          <p:cNvCxnSpPr>
            <a:cxnSpLocks noChangeShapeType="1"/>
          </p:cNvCxnSpPr>
          <p:nvPr/>
        </p:nvCxnSpPr>
        <p:spPr bwMode="auto">
          <a:xfrm flipV="1">
            <a:off x="5629275" y="4953000"/>
            <a:ext cx="690563" cy="685800"/>
          </a:xfrm>
          <a:prstGeom prst="line">
            <a:avLst/>
          </a:prstGeom>
          <a:noFill/>
          <a:ln w="25400" algn="ctr">
            <a:solidFill>
              <a:srgbClr val="FF0AFF"/>
            </a:solidFill>
            <a:round/>
            <a:headEnd/>
            <a:tailEnd/>
          </a:ln>
        </p:spPr>
      </p:cxnSp>
      <p:cxnSp>
        <p:nvCxnSpPr>
          <p:cNvPr id="70" name="Прямая соединительная линия 69"/>
          <p:cNvCxnSpPr>
            <a:cxnSpLocks noChangeShapeType="1"/>
          </p:cNvCxnSpPr>
          <p:nvPr/>
        </p:nvCxnSpPr>
        <p:spPr bwMode="auto">
          <a:xfrm>
            <a:off x="2903538" y="5643563"/>
            <a:ext cx="2725737" cy="0"/>
          </a:xfrm>
          <a:prstGeom prst="line">
            <a:avLst/>
          </a:prstGeom>
          <a:noFill/>
          <a:ln w="25400" algn="ctr">
            <a:solidFill>
              <a:srgbClr val="FF0AFF"/>
            </a:solidFill>
            <a:round/>
            <a:headEnd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Заголовок 1"/>
          <p:cNvSpPr txBox="1">
            <a:spLocks/>
          </p:cNvSpPr>
          <p:nvPr/>
        </p:nvSpPr>
        <p:spPr>
          <a:xfrm>
            <a:off x="3944938" y="311150"/>
            <a:ext cx="1254125" cy="646113"/>
          </a:xfrm>
          <a:prstGeom prst="rect">
            <a:avLst/>
          </a:prstGeom>
          <a:solidFill>
            <a:srgbClr val="FFFFFF">
              <a:alpha val="83137"/>
            </a:srgb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Куб</a:t>
            </a:r>
            <a:r>
              <a:rPr lang="ru-RU" sz="3600" dirty="0">
                <a:latin typeface="+mn-lt"/>
                <a:cs typeface="+mn-cs"/>
              </a:rPr>
              <a:t> </a:t>
            </a:r>
            <a:endParaRPr lang="ru-RU" sz="3600" i="1" baseline="-25000" dirty="0">
              <a:latin typeface="+mn-lt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9450" y="1531938"/>
            <a:ext cx="8115300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i="1" dirty="0">
                <a:latin typeface="+mn-lt"/>
                <a:cs typeface="+mn-cs"/>
              </a:rPr>
              <a:t>Прямоугольный параллелепипед, все грани которого – равные квадраты называется </a:t>
            </a:r>
            <a:r>
              <a:rPr lang="ru-RU" sz="2800" i="1" dirty="0">
                <a:solidFill>
                  <a:srgbClr val="AC00AC"/>
                </a:solidFill>
                <a:latin typeface="+mn-lt"/>
                <a:cs typeface="+mn-cs"/>
              </a:rPr>
              <a:t>кубом</a:t>
            </a:r>
          </a:p>
        </p:txBody>
      </p:sp>
      <p:sp>
        <p:nvSpPr>
          <p:cNvPr id="68" name="Прямоугольник 67"/>
          <p:cNvSpPr>
            <a:spLocks noChangeArrowheads="1"/>
          </p:cNvSpPr>
          <p:nvPr/>
        </p:nvSpPr>
        <p:spPr bwMode="auto">
          <a:xfrm>
            <a:off x="1443038" y="6040438"/>
            <a:ext cx="6257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>
                <a:solidFill>
                  <a:srgbClr val="40458C"/>
                </a:solidFill>
                <a:latin typeface="Cambria" pitchFamily="18" charset="0"/>
              </a:rPr>
              <a:t>все грани – равные квадраты </a:t>
            </a:r>
            <a:endParaRPr lang="ru-RU"/>
          </a:p>
        </p:txBody>
      </p:sp>
      <p:grpSp>
        <p:nvGrpSpPr>
          <p:cNvPr id="14341" name="Группа 44"/>
          <p:cNvGrpSpPr>
            <a:grpSpLocks/>
          </p:cNvGrpSpPr>
          <p:nvPr/>
        </p:nvGrpSpPr>
        <p:grpSpPr bwMode="auto">
          <a:xfrm>
            <a:off x="3455988" y="2825750"/>
            <a:ext cx="2232025" cy="2236788"/>
            <a:chOff x="3455876" y="3249891"/>
            <a:chExt cx="2232248" cy="2236509"/>
          </a:xfrm>
        </p:grpSpPr>
        <p:sp>
          <p:nvSpPr>
            <p:cNvPr id="35" name="Полилиния 34"/>
            <p:cNvSpPr/>
            <p:nvPr/>
          </p:nvSpPr>
          <p:spPr bwMode="auto">
            <a:xfrm>
              <a:off x="4143332" y="3253066"/>
              <a:ext cx="1528916" cy="1560318"/>
            </a:xfrm>
            <a:custGeom>
              <a:avLst/>
              <a:gdLst>
                <a:gd name="connsiteX0" fmla="*/ 0 w 2667785"/>
                <a:gd name="connsiteY0" fmla="*/ 0 h 1583703"/>
                <a:gd name="connsiteX1" fmla="*/ 0 w 2667785"/>
                <a:gd name="connsiteY1" fmla="*/ 1583703 h 1583703"/>
                <a:gd name="connsiteX2" fmla="*/ 2667785 w 2667785"/>
                <a:gd name="connsiteY2" fmla="*/ 1583703 h 1583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67785" h="1583703">
                  <a:moveTo>
                    <a:pt x="0" y="0"/>
                  </a:moveTo>
                  <a:lnTo>
                    <a:pt x="0" y="1583703"/>
                  </a:lnTo>
                  <a:lnTo>
                    <a:pt x="2667785" y="1583703"/>
                  </a:ln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 i="1">
                <a:latin typeface="+mn-lt"/>
                <a:cs typeface="+mn-cs"/>
              </a:endParaRPr>
            </a:p>
          </p:txBody>
        </p:sp>
        <p:cxnSp>
          <p:nvCxnSpPr>
            <p:cNvPr id="14349" name="Прямая соединительная линия 41"/>
            <p:cNvCxnSpPr>
              <a:cxnSpLocks noChangeShapeType="1"/>
              <a:stCxn id="35" idx="1"/>
            </p:cNvCxnSpPr>
            <p:nvPr/>
          </p:nvCxnSpPr>
          <p:spPr bwMode="auto">
            <a:xfrm flipH="1">
              <a:off x="3462339" y="4812777"/>
              <a:ext cx="681036" cy="673623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sp>
          <p:nvSpPr>
            <p:cNvPr id="14350" name="Куб 25"/>
            <p:cNvSpPr>
              <a:spLocks noChangeArrowheads="1"/>
            </p:cNvSpPr>
            <p:nvPr/>
          </p:nvSpPr>
          <p:spPr bwMode="auto">
            <a:xfrm>
              <a:off x="3455876" y="3249891"/>
              <a:ext cx="2232248" cy="2232248"/>
            </a:xfrm>
            <a:prstGeom prst="cube">
              <a:avLst>
                <a:gd name="adj" fmla="val 30912"/>
              </a:avLst>
            </a:prstGeom>
            <a:solidFill>
              <a:srgbClr val="FF0AFF">
                <a:alpha val="30196"/>
              </a:srgbClr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>
                <a:latin typeface="Times New Roman" pitchFamily="18" charset="0"/>
              </a:endParaRPr>
            </a:p>
          </p:txBody>
        </p:sp>
      </p:grpSp>
      <p:sp>
        <p:nvSpPr>
          <p:cNvPr id="46" name="Прямоугольник 45"/>
          <p:cNvSpPr/>
          <p:nvPr/>
        </p:nvSpPr>
        <p:spPr>
          <a:xfrm>
            <a:off x="3035300" y="5434013"/>
            <a:ext cx="3073400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i="1" dirty="0">
                <a:solidFill>
                  <a:srgbClr val="AC00AC"/>
                </a:solidFill>
                <a:latin typeface="+mn-lt"/>
                <a:cs typeface="+mn-cs"/>
              </a:rPr>
              <a:t>d</a:t>
            </a:r>
            <a:r>
              <a:rPr lang="en-US" sz="3200" i="1" baseline="30000" dirty="0">
                <a:solidFill>
                  <a:srgbClr val="AC00AC"/>
                </a:solidFill>
                <a:latin typeface="+mn-lt"/>
                <a:cs typeface="+mn-cs"/>
              </a:rPr>
              <a:t>2</a:t>
            </a:r>
            <a:r>
              <a:rPr lang="en-US" sz="3200" i="1" dirty="0">
                <a:solidFill>
                  <a:srgbClr val="AC00AC"/>
                </a:solidFill>
                <a:latin typeface="+mn-lt"/>
                <a:cs typeface="+mn-cs"/>
              </a:rPr>
              <a:t> = </a:t>
            </a:r>
            <a:r>
              <a:rPr lang="ru-RU" sz="3200" i="1" dirty="0">
                <a:solidFill>
                  <a:srgbClr val="AC00AC"/>
                </a:solidFill>
                <a:latin typeface="+mn-lt"/>
                <a:cs typeface="+mn-cs"/>
              </a:rPr>
              <a:t>3</a:t>
            </a:r>
            <a:r>
              <a:rPr lang="en-US" sz="3200" i="1" dirty="0">
                <a:solidFill>
                  <a:srgbClr val="AC00AC"/>
                </a:solidFill>
                <a:latin typeface="+mn-lt"/>
                <a:cs typeface="+mn-cs"/>
              </a:rPr>
              <a:t>a</a:t>
            </a:r>
            <a:r>
              <a:rPr lang="en-US" sz="3200" i="1" baseline="30000" dirty="0">
                <a:solidFill>
                  <a:srgbClr val="AC00AC"/>
                </a:solidFill>
                <a:latin typeface="+mn-lt"/>
                <a:cs typeface="+mn-cs"/>
              </a:rPr>
              <a:t>2</a:t>
            </a:r>
            <a:endParaRPr lang="ru-RU" sz="3200" i="1" baseline="30000" dirty="0">
              <a:solidFill>
                <a:srgbClr val="AC00AC"/>
              </a:solidFill>
              <a:latin typeface="+mn-lt"/>
              <a:cs typeface="+mn-cs"/>
            </a:endParaRPr>
          </a:p>
        </p:txBody>
      </p:sp>
      <p:cxnSp>
        <p:nvCxnSpPr>
          <p:cNvPr id="47" name="Прямая соединительная линия 46"/>
          <p:cNvCxnSpPr>
            <a:cxnSpLocks noChangeShapeType="1"/>
          </p:cNvCxnSpPr>
          <p:nvPr/>
        </p:nvCxnSpPr>
        <p:spPr bwMode="auto">
          <a:xfrm>
            <a:off x="4167188" y="2827338"/>
            <a:ext cx="819150" cy="2225675"/>
          </a:xfrm>
          <a:prstGeom prst="line">
            <a:avLst/>
          </a:prstGeom>
          <a:noFill/>
          <a:ln w="31750" algn="ctr">
            <a:solidFill>
              <a:srgbClr val="FF0AFF"/>
            </a:solidFill>
            <a:prstDash val="dash"/>
            <a:round/>
            <a:headEnd/>
            <a:tailEnd/>
          </a:ln>
        </p:spPr>
      </p:cxnSp>
      <p:sp>
        <p:nvSpPr>
          <p:cNvPr id="48" name="TextBox 47"/>
          <p:cNvSpPr txBox="1"/>
          <p:nvPr/>
        </p:nvSpPr>
        <p:spPr>
          <a:xfrm>
            <a:off x="4572000" y="3551238"/>
            <a:ext cx="3286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i="1" dirty="0">
                <a:solidFill>
                  <a:srgbClr val="FF0AFF"/>
                </a:solidFill>
                <a:latin typeface="+mn-lt"/>
                <a:cs typeface="+mn-cs"/>
              </a:rPr>
              <a:t>d</a:t>
            </a:r>
            <a:endParaRPr lang="ru-RU" sz="3200" i="1" dirty="0">
              <a:solidFill>
                <a:srgbClr val="FF0AFF"/>
              </a:solidFill>
              <a:latin typeface="+mn-lt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043363" y="4881563"/>
            <a:ext cx="3286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i="1" dirty="0">
                <a:solidFill>
                  <a:srgbClr val="AC00AC"/>
                </a:solidFill>
                <a:latin typeface="+mn-lt"/>
                <a:cs typeface="+mn-cs"/>
              </a:rPr>
              <a:t>a</a:t>
            </a:r>
            <a:endParaRPr lang="ru-RU" sz="3200" i="1" dirty="0">
              <a:solidFill>
                <a:srgbClr val="AC00AC"/>
              </a:solidFill>
              <a:latin typeface="+mn-lt"/>
              <a:cs typeface="+mn-cs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295900" y="4475163"/>
            <a:ext cx="3286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i="1" dirty="0">
                <a:solidFill>
                  <a:srgbClr val="AC00AC"/>
                </a:solidFill>
                <a:latin typeface="+mn-lt"/>
                <a:cs typeface="+mn-cs"/>
              </a:rPr>
              <a:t>a</a:t>
            </a:r>
            <a:endParaRPr lang="ru-RU" sz="3200" i="1" dirty="0">
              <a:solidFill>
                <a:srgbClr val="AC00AC"/>
              </a:solidFill>
              <a:latin typeface="+mn-lt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948238" y="3844925"/>
            <a:ext cx="3286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i="1" dirty="0">
                <a:solidFill>
                  <a:srgbClr val="AC00AC"/>
                </a:solidFill>
                <a:latin typeface="+mn-lt"/>
                <a:cs typeface="+mn-cs"/>
              </a:rPr>
              <a:t>a</a:t>
            </a:r>
            <a:endParaRPr lang="ru-RU" sz="3200" i="1" dirty="0">
              <a:solidFill>
                <a:srgbClr val="AC00AC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46" grpId="0"/>
      <p:bldP spid="48" grpId="0"/>
      <p:bldP spid="51" grpId="0"/>
      <p:bldP spid="52" grpId="0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karils.ru/photo/album_02/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0"/>
            <a:ext cx="9156700" cy="611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3031" y="6135895"/>
            <a:ext cx="9144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Пример параллелепипеда в архитектуре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2" descr="http://www.guzgan.ro/uploads/posts/2009-10/1255790162_constructii-ciudate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4438" y="1658938"/>
            <a:ext cx="5389562" cy="519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0" descr="http://livingspace.com.ua/wp-content/uploads/2010/07/%D0%9B%D1%8E%D0%B4%D0%B2%D0%B8%D0%B3-%D0%9C%D0%B8%D1%81-Seagram-buildin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052888" cy="540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://storage2.peteava.ro/serve/thumbnail/66476/resiz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71800"/>
            <a:ext cx="5829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http://zhelezyaka.com/images/2009/04/01/World-Expo-2010.jpg"/>
          <p:cNvPicPr>
            <a:picLocks noChangeAspect="1" noChangeArrowheads="1"/>
          </p:cNvPicPr>
          <p:nvPr/>
        </p:nvPicPr>
        <p:blipFill>
          <a:blip r:embed="rId3"/>
          <a:srcRect r="4871"/>
          <a:stretch>
            <a:fillRect/>
          </a:stretch>
        </p:blipFill>
        <p:spPr bwMode="auto">
          <a:xfrm>
            <a:off x="4513263" y="0"/>
            <a:ext cx="4630737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146050"/>
            <a:ext cx="7408863" cy="1754326"/>
          </a:xfrm>
          <a:prstGeom prst="rect">
            <a:avLst/>
          </a:prstGeom>
          <a:solidFill>
            <a:srgbClr val="FFFFFF">
              <a:alpha val="83137"/>
            </a:srgb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Примеры использования формы параллелепипеда в быту</a:t>
            </a:r>
            <a:endParaRPr lang="ru-RU" sz="3600" b="1" i="1" cap="all" baseline="-25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pic>
        <p:nvPicPr>
          <p:cNvPr id="27651" name="Picture 6" descr="http://www.v063.ru/upload/iblock/03f/glglqy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02250" y="1346200"/>
            <a:ext cx="32004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7" descr="Рисунок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57350"/>
            <a:ext cx="4679950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2" descr="http://900igr.net/datai/geometrija/Urok-Prjamougolnyj-parallelepiped/0004-006-Urok-Prjamougolnyj-parallelepip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2900" y="582613"/>
            <a:ext cx="210820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4" descr="http://business.ukrmebel.com/clients/alf@/Big25897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55" t="2808" r="5971" b="1541"/>
          <a:stretch>
            <a:fillRect/>
          </a:stretch>
        </p:blipFill>
        <p:spPr bwMode="auto">
          <a:xfrm>
            <a:off x="5224463" y="141288"/>
            <a:ext cx="3919537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8" descr="http://www.mebelnadom.ru/img/sokol/computerny_stol_kst-101/kt-102l_big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93763"/>
            <a:ext cx="2405063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900igr.net/datai/geometrija/Urok-Prjamougolnyj-parallelepiped/0004-006-Urok-Prjamougolnyj-parallelepip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1700" y="531813"/>
            <a:ext cx="210820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12" descr="http://www.tomik.ru/assets/images/catalog/big/2323-c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4" t="16219" r="3136" b="8585"/>
          <a:stretch>
            <a:fillRect/>
          </a:stretch>
        </p:blipFill>
        <p:spPr bwMode="auto">
          <a:xfrm>
            <a:off x="1824038" y="4013200"/>
            <a:ext cx="5495925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File:Rubik's cube.sv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713" y="355600"/>
            <a:ext cx="3298825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</a:rPr>
              <a:t>Литература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2292" y="3333384"/>
            <a:ext cx="6605954" cy="3524616"/>
          </a:xfrm>
        </p:spPr>
        <p:txBody>
          <a:bodyPr/>
          <a:lstStyle/>
          <a:p>
            <a:r>
              <a:rPr lang="ru-RU" sz="2000" dirty="0">
                <a:solidFill>
                  <a:srgbClr val="000000"/>
                </a:solidFill>
              </a:rPr>
              <a:t>1)Учебник по геометрии ( 7-9 класс </a:t>
            </a:r>
            <a:r>
              <a:rPr lang="ru-RU" sz="2000" dirty="0" err="1">
                <a:solidFill>
                  <a:srgbClr val="000000"/>
                </a:solidFill>
              </a:rPr>
              <a:t>Атанасян</a:t>
            </a:r>
            <a:endParaRPr lang="ru-RU" sz="2000" dirty="0">
              <a:solidFill>
                <a:srgbClr val="000000"/>
              </a:solidFill>
            </a:endParaRPr>
          </a:p>
          <a:p>
            <a:r>
              <a:rPr lang="ru-RU" sz="1600" dirty="0">
                <a:solidFill>
                  <a:srgbClr val="000000"/>
                </a:solidFill>
                <a:hlinkClick r:id="rId2"/>
              </a:rPr>
              <a:t>2) </a:t>
            </a:r>
            <a:r>
              <a:rPr lang="en-US" sz="1600" dirty="0">
                <a:solidFill>
                  <a:srgbClr val="000000"/>
                </a:solidFill>
                <a:hlinkClick r:id="rId2"/>
              </a:rPr>
              <a:t>https://ru.wikipedia.org/wiki/%D0%9F%D0%B0%D1%80%D0%B0%D0%BB%D0%BB%D0%B5%D0%BB%D0%B5%D0%BF%D0%B8%D0%BF%D0%B5%D0%B4</a:t>
            </a:r>
            <a:endParaRPr lang="ru-RU" sz="1600" dirty="0">
              <a:solidFill>
                <a:srgbClr val="000000"/>
              </a:solidFill>
            </a:endParaRPr>
          </a:p>
          <a:p>
            <a:r>
              <a:rPr lang="ru-RU" sz="1600" dirty="0">
                <a:solidFill>
                  <a:srgbClr val="000000"/>
                </a:solidFill>
              </a:rPr>
              <a:t>3) </a:t>
            </a:r>
            <a:r>
              <a:rPr lang="en-US" sz="1600" dirty="0">
                <a:hlinkClick r:id="rId3"/>
              </a:rPr>
              <a:t>https://yandex.ru/images/search?text=%D0%BF%D0%B0%D1%80%D1%80%D0%B0%D0%BB%D0%B5%D0%BF%D0%B8%D0%BF%D0%B5%D0%B4&amp;stype=image&amp;lr=47&amp;source=wiz</a:t>
            </a:r>
            <a:endParaRPr lang="ru-RU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6719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" y="4011613"/>
            <a:ext cx="3875088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11369" y="1159098"/>
            <a:ext cx="3464416" cy="233910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b="1" i="1" u="sng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33CC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Параллелепипед</a:t>
            </a:r>
            <a:r>
              <a:rPr lang="ru-RU" sz="2700" u="sng" dirty="0"/>
              <a:t>-</a:t>
            </a:r>
          </a:p>
          <a:p>
            <a:pPr>
              <a:defRPr/>
            </a:pPr>
            <a:endParaRPr lang="ru-RU" sz="2700" u="sng" dirty="0"/>
          </a:p>
          <a:p>
            <a:pPr>
              <a:defRPr/>
            </a:pPr>
            <a:r>
              <a:rPr lang="ru-RU" sz="2300" i="1" dirty="0"/>
              <a:t>четырехугольная призма, основаниями которой являются параллелограммы. </a:t>
            </a:r>
          </a:p>
        </p:txBody>
      </p:sp>
      <p:pic>
        <p:nvPicPr>
          <p:cNvPr id="4100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2850" y="506413"/>
            <a:ext cx="3273425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Box 4"/>
          <p:cNvSpPr txBox="1">
            <a:spLocks noChangeArrowheads="1"/>
          </p:cNvSpPr>
          <p:nvPr/>
        </p:nvSpPr>
        <p:spPr bwMode="auto">
          <a:xfrm>
            <a:off x="5022850" y="5010150"/>
            <a:ext cx="37988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cs typeface="Shonar Bangla" pitchFamily="34" charset="0"/>
              </a:rPr>
              <a:t>Все шесть граней параллелепипеда- параллелограммы.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Группа 22"/>
          <p:cNvGrpSpPr>
            <a:grpSpLocks/>
          </p:cNvGrpSpPr>
          <p:nvPr/>
        </p:nvGrpSpPr>
        <p:grpSpPr bwMode="auto">
          <a:xfrm>
            <a:off x="2501900" y="2208213"/>
            <a:ext cx="3971925" cy="2428875"/>
            <a:chOff x="3043239" y="2133600"/>
            <a:chExt cx="3971924" cy="2428876"/>
          </a:xfrm>
        </p:grpSpPr>
        <p:sp>
          <p:nvSpPr>
            <p:cNvPr id="5136" name="Параллелограмм 13"/>
            <p:cNvSpPr>
              <a:spLocks noChangeArrowheads="1"/>
            </p:cNvSpPr>
            <p:nvPr/>
          </p:nvSpPr>
          <p:spPr bwMode="auto">
            <a:xfrm flipV="1">
              <a:off x="3662364" y="2138361"/>
              <a:ext cx="3348038" cy="1518183"/>
            </a:xfrm>
            <a:prstGeom prst="parallelogram">
              <a:avLst>
                <a:gd name="adj" fmla="val 60492"/>
              </a:avLst>
            </a:prstGeom>
            <a:solidFill>
              <a:srgbClr val="96A5E2">
                <a:alpha val="50195"/>
              </a:srgbClr>
            </a:solidFill>
            <a:ln w="12700" algn="ctr">
              <a:noFill/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>
                <a:latin typeface="Times New Roman" pitchFamily="18" charset="0"/>
              </a:endParaRPr>
            </a:p>
          </p:txBody>
        </p:sp>
        <p:sp>
          <p:nvSpPr>
            <p:cNvPr id="5137" name="Полилиния 16"/>
            <p:cNvSpPr>
              <a:spLocks/>
            </p:cNvSpPr>
            <p:nvPr/>
          </p:nvSpPr>
          <p:spPr bwMode="auto">
            <a:xfrm>
              <a:off x="3048000" y="2143126"/>
              <a:ext cx="1524000" cy="2419350"/>
            </a:xfrm>
            <a:custGeom>
              <a:avLst/>
              <a:gdLst>
                <a:gd name="T0" fmla="*/ 609600 w 1524000"/>
                <a:gd name="T1" fmla="*/ 0 h 2443162"/>
                <a:gd name="T2" fmla="*/ 1524000 w 1524000"/>
                <a:gd name="T3" fmla="*/ 1455701 h 2443162"/>
                <a:gd name="T4" fmla="*/ 909638 w 1524000"/>
                <a:gd name="T5" fmla="*/ 2326400 h 2443162"/>
                <a:gd name="T6" fmla="*/ 0 w 1524000"/>
                <a:gd name="T7" fmla="*/ 879770 h 2443162"/>
                <a:gd name="T8" fmla="*/ 609600 w 1524000"/>
                <a:gd name="T9" fmla="*/ 0 h 2443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24000"/>
                <a:gd name="T16" fmla="*/ 0 h 2443162"/>
                <a:gd name="T17" fmla="*/ 1524000 w 1524000"/>
                <a:gd name="T18" fmla="*/ 2443162 h 24431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24000" h="2443162">
                  <a:moveTo>
                    <a:pt x="609600" y="0"/>
                  </a:moveTo>
                  <a:lnTo>
                    <a:pt x="1524000" y="1528762"/>
                  </a:lnTo>
                  <a:lnTo>
                    <a:pt x="909638" y="2443162"/>
                  </a:lnTo>
                  <a:lnTo>
                    <a:pt x="0" y="923925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96A5E2">
                <a:alpha val="50195"/>
              </a:srgbClr>
            </a:solidFill>
            <a:ln w="12700" cap="flat" cmpd="sng" algn="ctr">
              <a:noFill/>
              <a:prstDash val="dash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8" name="Параллелограмм 14"/>
            <p:cNvSpPr>
              <a:spLocks noChangeArrowheads="1"/>
            </p:cNvSpPr>
            <p:nvPr/>
          </p:nvSpPr>
          <p:spPr bwMode="auto">
            <a:xfrm>
              <a:off x="3962401" y="3651126"/>
              <a:ext cx="3043237" cy="911350"/>
            </a:xfrm>
            <a:prstGeom prst="parallelogram">
              <a:avLst>
                <a:gd name="adj" fmla="val 67079"/>
              </a:avLst>
            </a:prstGeom>
            <a:solidFill>
              <a:srgbClr val="96A5E2">
                <a:alpha val="50195"/>
              </a:srgbClr>
            </a:solidFill>
            <a:ln w="12700" algn="ctr">
              <a:noFill/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>
                <a:latin typeface="Times New Roman" pitchFamily="18" charset="0"/>
              </a:endParaRPr>
            </a:p>
          </p:txBody>
        </p:sp>
        <p:sp>
          <p:nvSpPr>
            <p:cNvPr id="5139" name="Параллелограмм 10"/>
            <p:cNvSpPr>
              <a:spLocks noChangeArrowheads="1"/>
            </p:cNvSpPr>
            <p:nvPr/>
          </p:nvSpPr>
          <p:spPr bwMode="auto">
            <a:xfrm flipV="1">
              <a:off x="3043239" y="3052762"/>
              <a:ext cx="3348038" cy="1503893"/>
            </a:xfrm>
            <a:prstGeom prst="parallelogram">
              <a:avLst>
                <a:gd name="adj" fmla="val 60500"/>
              </a:avLst>
            </a:prstGeom>
            <a:solidFill>
              <a:srgbClr val="96A5E2">
                <a:alpha val="50195"/>
              </a:srgbClr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>
                <a:latin typeface="Times New Roman" pitchFamily="18" charset="0"/>
              </a:endParaRPr>
            </a:p>
          </p:txBody>
        </p:sp>
        <p:sp>
          <p:nvSpPr>
            <p:cNvPr id="5140" name="Параллелограмм 5"/>
            <p:cNvSpPr>
              <a:spLocks noChangeArrowheads="1"/>
            </p:cNvSpPr>
            <p:nvPr/>
          </p:nvSpPr>
          <p:spPr bwMode="auto">
            <a:xfrm>
              <a:off x="3043239" y="2138363"/>
              <a:ext cx="3047999" cy="914400"/>
            </a:xfrm>
            <a:prstGeom prst="parallelogram">
              <a:avLst>
                <a:gd name="adj" fmla="val 67083"/>
              </a:avLst>
            </a:prstGeom>
            <a:solidFill>
              <a:srgbClr val="657BD4">
                <a:alpha val="50195"/>
              </a:srgbClr>
            </a:solidFill>
            <a:ln w="190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3600">
                <a:latin typeface="Times New Roman" pitchFamily="18" charset="0"/>
              </a:endParaRPr>
            </a:p>
          </p:txBody>
        </p:sp>
        <p:sp>
          <p:nvSpPr>
            <p:cNvPr id="5141" name="Полилиния 15"/>
            <p:cNvSpPr>
              <a:spLocks/>
            </p:cNvSpPr>
            <p:nvPr/>
          </p:nvSpPr>
          <p:spPr bwMode="auto">
            <a:xfrm>
              <a:off x="5486400" y="2138363"/>
              <a:ext cx="1524000" cy="2419350"/>
            </a:xfrm>
            <a:custGeom>
              <a:avLst/>
              <a:gdLst>
                <a:gd name="T0" fmla="*/ 609600 w 1524000"/>
                <a:gd name="T1" fmla="*/ 0 h 2443162"/>
                <a:gd name="T2" fmla="*/ 1524000 w 1524000"/>
                <a:gd name="T3" fmla="*/ 1455701 h 2443162"/>
                <a:gd name="T4" fmla="*/ 909638 w 1524000"/>
                <a:gd name="T5" fmla="*/ 2326400 h 2443162"/>
                <a:gd name="T6" fmla="*/ 0 w 1524000"/>
                <a:gd name="T7" fmla="*/ 879770 h 2443162"/>
                <a:gd name="T8" fmla="*/ 609600 w 1524000"/>
                <a:gd name="T9" fmla="*/ 0 h 24431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24000"/>
                <a:gd name="T16" fmla="*/ 0 h 2443162"/>
                <a:gd name="T17" fmla="*/ 1524000 w 1524000"/>
                <a:gd name="T18" fmla="*/ 2443162 h 24431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24000" h="2443162">
                  <a:moveTo>
                    <a:pt x="609600" y="0"/>
                  </a:moveTo>
                  <a:lnTo>
                    <a:pt x="1524000" y="1528762"/>
                  </a:lnTo>
                  <a:lnTo>
                    <a:pt x="909638" y="2443162"/>
                  </a:lnTo>
                  <a:lnTo>
                    <a:pt x="0" y="923925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2D44A4">
                <a:alpha val="50195"/>
              </a:srgb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2" name="Полилиния 17"/>
            <p:cNvSpPr>
              <a:spLocks/>
            </p:cNvSpPr>
            <p:nvPr/>
          </p:nvSpPr>
          <p:spPr bwMode="auto">
            <a:xfrm>
              <a:off x="3657600" y="2133600"/>
              <a:ext cx="3357563" cy="1528763"/>
            </a:xfrm>
            <a:custGeom>
              <a:avLst/>
              <a:gdLst>
                <a:gd name="T0" fmla="*/ 0 w 3357563"/>
                <a:gd name="T1" fmla="*/ 0 h 1528763"/>
                <a:gd name="T2" fmla="*/ 923925 w 3357563"/>
                <a:gd name="T3" fmla="*/ 1528763 h 1528763"/>
                <a:gd name="T4" fmla="*/ 3357563 w 3357563"/>
                <a:gd name="T5" fmla="*/ 1528763 h 1528763"/>
                <a:gd name="T6" fmla="*/ 0 60000 65536"/>
                <a:gd name="T7" fmla="*/ 0 60000 65536"/>
                <a:gd name="T8" fmla="*/ 0 60000 65536"/>
                <a:gd name="T9" fmla="*/ 0 w 3357563"/>
                <a:gd name="T10" fmla="*/ 0 h 1528763"/>
                <a:gd name="T11" fmla="*/ 3357563 w 3357563"/>
                <a:gd name="T12" fmla="*/ 1528763 h 152876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57563" h="1528763">
                  <a:moveTo>
                    <a:pt x="0" y="0"/>
                  </a:moveTo>
                  <a:lnTo>
                    <a:pt x="923925" y="1528763"/>
                  </a:lnTo>
                  <a:lnTo>
                    <a:pt x="3357563" y="1528763"/>
                  </a:ln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wrap="none"/>
            <a:lstStyle/>
            <a:p>
              <a:endParaRPr lang="ru-RU"/>
            </a:p>
          </p:txBody>
        </p:sp>
        <p:cxnSp>
          <p:nvCxnSpPr>
            <p:cNvPr id="5143" name="Прямая соединительная линия 19"/>
            <p:cNvCxnSpPr>
              <a:cxnSpLocks noChangeShapeType="1"/>
              <a:stCxn id="5142" idx="1"/>
              <a:endCxn id="5137" idx="2"/>
            </p:cNvCxnSpPr>
            <p:nvPr/>
          </p:nvCxnSpPr>
          <p:spPr bwMode="auto">
            <a:xfrm flipH="1">
              <a:off x="3957638" y="3662363"/>
              <a:ext cx="623887" cy="900113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</p:grpSp>
      <p:cxnSp>
        <p:nvCxnSpPr>
          <p:cNvPr id="33" name="Прямая со стрелкой 32"/>
          <p:cNvCxnSpPr>
            <a:cxnSpLocks noChangeShapeType="1"/>
            <a:stCxn id="35" idx="0"/>
          </p:cNvCxnSpPr>
          <p:nvPr/>
        </p:nvCxnSpPr>
        <p:spPr bwMode="auto">
          <a:xfrm flipV="1">
            <a:off x="2298700" y="4638675"/>
            <a:ext cx="2046288" cy="94615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stealth" w="med" len="lg"/>
          </a:ln>
        </p:spPr>
      </p:cxnSp>
      <p:cxnSp>
        <p:nvCxnSpPr>
          <p:cNvPr id="34" name="Прямая со стрелкой 33"/>
          <p:cNvCxnSpPr>
            <a:cxnSpLocks noChangeShapeType="1"/>
            <a:stCxn id="35" idx="0"/>
          </p:cNvCxnSpPr>
          <p:nvPr/>
        </p:nvCxnSpPr>
        <p:spPr bwMode="auto">
          <a:xfrm flipV="1">
            <a:off x="2298700" y="4090988"/>
            <a:ext cx="1481138" cy="1493837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stealth" w="med" len="lg"/>
          </a:ln>
        </p:spPr>
      </p:cxnSp>
      <p:sp>
        <p:nvSpPr>
          <p:cNvPr id="35" name="TextBox 34"/>
          <p:cNvSpPr txBox="1"/>
          <p:nvPr/>
        </p:nvSpPr>
        <p:spPr>
          <a:xfrm>
            <a:off x="1230313" y="5584825"/>
            <a:ext cx="213518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latin typeface="+mn-lt"/>
                <a:cs typeface="+mn-cs"/>
              </a:rPr>
              <a:t>Ребра (12)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10200" y="5580063"/>
            <a:ext cx="358298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latin typeface="+mn-lt"/>
                <a:cs typeface="+mn-cs"/>
              </a:rPr>
              <a:t>Боковые грани (4)</a:t>
            </a:r>
          </a:p>
        </p:txBody>
      </p:sp>
      <p:cxnSp>
        <p:nvCxnSpPr>
          <p:cNvPr id="37" name="Прямая со стрелкой 36"/>
          <p:cNvCxnSpPr>
            <a:cxnSpLocks noChangeShapeType="1"/>
            <a:stCxn id="35" idx="0"/>
            <a:endCxn id="5139" idx="5"/>
          </p:cNvCxnSpPr>
          <p:nvPr/>
        </p:nvCxnSpPr>
        <p:spPr bwMode="auto">
          <a:xfrm flipV="1">
            <a:off x="2298700" y="3879850"/>
            <a:ext cx="658813" cy="1704975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stealth" w="med" len="lg"/>
          </a:ln>
        </p:spPr>
      </p:cxnSp>
      <p:cxnSp>
        <p:nvCxnSpPr>
          <p:cNvPr id="38" name="Прямая со стрелкой 37"/>
          <p:cNvCxnSpPr>
            <a:cxnSpLocks noChangeShapeType="1"/>
            <a:stCxn id="36" idx="0"/>
          </p:cNvCxnSpPr>
          <p:nvPr/>
        </p:nvCxnSpPr>
        <p:spPr bwMode="auto">
          <a:xfrm flipH="1" flipV="1">
            <a:off x="5656263" y="3429000"/>
            <a:ext cx="1546225" cy="2151063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stealth" w="med" len="lg"/>
          </a:ln>
        </p:spPr>
      </p:cxnSp>
      <p:cxnSp>
        <p:nvCxnSpPr>
          <p:cNvPr id="39" name="Прямая со стрелкой 38"/>
          <p:cNvCxnSpPr>
            <a:cxnSpLocks noChangeShapeType="1"/>
            <a:stCxn id="40" idx="2"/>
            <a:endCxn id="5141" idx="0"/>
          </p:cNvCxnSpPr>
          <p:nvPr/>
        </p:nvCxnSpPr>
        <p:spPr bwMode="auto">
          <a:xfrm flipH="1">
            <a:off x="5554663" y="1147763"/>
            <a:ext cx="1506537" cy="1065212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stealth" w="med" len="lg"/>
          </a:ln>
        </p:spPr>
      </p:cxnSp>
      <p:sp>
        <p:nvSpPr>
          <p:cNvPr id="40" name="TextBox 39"/>
          <p:cNvSpPr txBox="1"/>
          <p:nvPr/>
        </p:nvSpPr>
        <p:spPr>
          <a:xfrm>
            <a:off x="5783263" y="623888"/>
            <a:ext cx="25558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latin typeface="+mn-lt"/>
                <a:cs typeface="+mn-cs"/>
              </a:rPr>
              <a:t>Вершины (8)</a:t>
            </a:r>
          </a:p>
        </p:txBody>
      </p:sp>
      <p:cxnSp>
        <p:nvCxnSpPr>
          <p:cNvPr id="41" name="Прямая со стрелкой 40"/>
          <p:cNvCxnSpPr>
            <a:cxnSpLocks noChangeShapeType="1"/>
            <a:stCxn id="40" idx="2"/>
            <a:endCxn id="5141" idx="1"/>
          </p:cNvCxnSpPr>
          <p:nvPr/>
        </p:nvCxnSpPr>
        <p:spPr bwMode="auto">
          <a:xfrm flipH="1">
            <a:off x="6469063" y="1147763"/>
            <a:ext cx="592137" cy="2535237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stealth" w="med" len="lg"/>
          </a:ln>
        </p:spPr>
      </p:cxnSp>
      <p:cxnSp>
        <p:nvCxnSpPr>
          <p:cNvPr id="42" name="Прямая со стрелкой 41"/>
          <p:cNvCxnSpPr>
            <a:cxnSpLocks noChangeShapeType="1"/>
            <a:stCxn id="43" idx="2"/>
          </p:cNvCxnSpPr>
          <p:nvPr/>
        </p:nvCxnSpPr>
        <p:spPr bwMode="auto">
          <a:xfrm>
            <a:off x="2582863" y="1131888"/>
            <a:ext cx="1677987" cy="146050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stealth" w="med" len="lg"/>
          </a:ln>
        </p:spPr>
      </p:cxnSp>
      <p:sp>
        <p:nvSpPr>
          <p:cNvPr id="43" name="TextBox 42"/>
          <p:cNvSpPr txBox="1"/>
          <p:nvPr/>
        </p:nvSpPr>
        <p:spPr>
          <a:xfrm>
            <a:off x="1216025" y="608013"/>
            <a:ext cx="27336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latin typeface="+mn-lt"/>
                <a:cs typeface="+mn-cs"/>
              </a:rPr>
              <a:t>Основания (2)</a:t>
            </a:r>
          </a:p>
        </p:txBody>
      </p:sp>
      <p:cxnSp>
        <p:nvCxnSpPr>
          <p:cNvPr id="72" name="Прямая со стрелкой 71"/>
          <p:cNvCxnSpPr>
            <a:cxnSpLocks noChangeShapeType="1"/>
            <a:stCxn id="36" idx="0"/>
          </p:cNvCxnSpPr>
          <p:nvPr/>
        </p:nvCxnSpPr>
        <p:spPr bwMode="auto">
          <a:xfrm flipH="1" flipV="1">
            <a:off x="4949825" y="4308475"/>
            <a:ext cx="2252663" cy="1271588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stealth" w="med" len="lg"/>
          </a:ln>
        </p:spPr>
      </p:cxnSp>
      <p:cxnSp>
        <p:nvCxnSpPr>
          <p:cNvPr id="85" name="Прямая со стрелкой 84"/>
          <p:cNvCxnSpPr>
            <a:cxnSpLocks noChangeShapeType="1"/>
            <a:stCxn id="43" idx="2"/>
          </p:cNvCxnSpPr>
          <p:nvPr/>
        </p:nvCxnSpPr>
        <p:spPr bwMode="auto">
          <a:xfrm>
            <a:off x="2582863" y="1131888"/>
            <a:ext cx="1744662" cy="2921000"/>
          </a:xfrm>
          <a:prstGeom prst="straightConnector1">
            <a:avLst/>
          </a:prstGeom>
          <a:noFill/>
          <a:ln w="19050" algn="ctr">
            <a:solidFill>
              <a:srgbClr val="000000"/>
            </a:solidFill>
            <a:round/>
            <a:headEnd/>
            <a:tailEnd type="stealth" w="med" len="lg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40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олилиния 32"/>
          <p:cNvSpPr/>
          <p:nvPr/>
        </p:nvSpPr>
        <p:spPr bwMode="auto">
          <a:xfrm>
            <a:off x="5213350" y="3332163"/>
            <a:ext cx="1524000" cy="2419350"/>
          </a:xfrm>
          <a:custGeom>
            <a:avLst/>
            <a:gdLst>
              <a:gd name="connsiteX0" fmla="*/ 609600 w 1524000"/>
              <a:gd name="connsiteY0" fmla="*/ 0 h 2443162"/>
              <a:gd name="connsiteX1" fmla="*/ 1524000 w 1524000"/>
              <a:gd name="connsiteY1" fmla="*/ 1528762 h 2443162"/>
              <a:gd name="connsiteX2" fmla="*/ 909638 w 1524000"/>
              <a:gd name="connsiteY2" fmla="*/ 2443162 h 2443162"/>
              <a:gd name="connsiteX3" fmla="*/ 0 w 1524000"/>
              <a:gd name="connsiteY3" fmla="*/ 923925 h 2443162"/>
              <a:gd name="connsiteX4" fmla="*/ 609600 w 1524000"/>
              <a:gd name="connsiteY4" fmla="*/ 0 h 2443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2443162">
                <a:moveTo>
                  <a:pt x="609600" y="0"/>
                </a:moveTo>
                <a:lnTo>
                  <a:pt x="1524000" y="1528762"/>
                </a:lnTo>
                <a:lnTo>
                  <a:pt x="909638" y="2443162"/>
                </a:lnTo>
                <a:lnTo>
                  <a:pt x="0" y="923925"/>
                </a:lnTo>
                <a:lnTo>
                  <a:pt x="609600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i="1">
              <a:latin typeface="+mn-lt"/>
              <a:cs typeface="+mn-cs"/>
            </a:endParaRPr>
          </a:p>
        </p:txBody>
      </p:sp>
      <p:sp>
        <p:nvSpPr>
          <p:cNvPr id="6" name="Параллелограмм 5"/>
          <p:cNvSpPr/>
          <p:nvPr/>
        </p:nvSpPr>
        <p:spPr bwMode="auto">
          <a:xfrm>
            <a:off x="2768600" y="3330575"/>
            <a:ext cx="3048000" cy="914400"/>
          </a:xfrm>
          <a:prstGeom prst="parallelogram">
            <a:avLst>
              <a:gd name="adj" fmla="val 67083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i="1">
              <a:latin typeface="+mn-lt"/>
              <a:cs typeface="+mn-cs"/>
            </a:endParaRPr>
          </a:p>
        </p:txBody>
      </p:sp>
      <p:sp>
        <p:nvSpPr>
          <p:cNvPr id="17" name="Полилиния 16"/>
          <p:cNvSpPr/>
          <p:nvPr/>
        </p:nvSpPr>
        <p:spPr bwMode="auto">
          <a:xfrm>
            <a:off x="2773363" y="3335338"/>
            <a:ext cx="1539875" cy="2411412"/>
          </a:xfrm>
          <a:custGeom>
            <a:avLst/>
            <a:gdLst>
              <a:gd name="connsiteX0" fmla="*/ 609600 w 1524000"/>
              <a:gd name="connsiteY0" fmla="*/ 0 h 2443162"/>
              <a:gd name="connsiteX1" fmla="*/ 1524000 w 1524000"/>
              <a:gd name="connsiteY1" fmla="*/ 1528762 h 2443162"/>
              <a:gd name="connsiteX2" fmla="*/ 909638 w 1524000"/>
              <a:gd name="connsiteY2" fmla="*/ 2443162 h 2443162"/>
              <a:gd name="connsiteX3" fmla="*/ 0 w 1524000"/>
              <a:gd name="connsiteY3" fmla="*/ 923925 h 2443162"/>
              <a:gd name="connsiteX4" fmla="*/ 609600 w 1524000"/>
              <a:gd name="connsiteY4" fmla="*/ 0 h 2443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2443162">
                <a:moveTo>
                  <a:pt x="609600" y="0"/>
                </a:moveTo>
                <a:lnTo>
                  <a:pt x="1524000" y="1528762"/>
                </a:lnTo>
                <a:lnTo>
                  <a:pt x="909638" y="2443162"/>
                </a:lnTo>
                <a:lnTo>
                  <a:pt x="0" y="923925"/>
                </a:lnTo>
                <a:lnTo>
                  <a:pt x="609600" y="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127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i="1">
              <a:latin typeface="+mn-lt"/>
              <a:cs typeface="+mn-cs"/>
            </a:endParaRPr>
          </a:p>
        </p:txBody>
      </p:sp>
      <p:sp>
        <p:nvSpPr>
          <p:cNvPr id="15" name="Параллелограмм 14"/>
          <p:cNvSpPr/>
          <p:nvPr/>
        </p:nvSpPr>
        <p:spPr bwMode="auto">
          <a:xfrm>
            <a:off x="3687763" y="4843463"/>
            <a:ext cx="3043237" cy="911225"/>
          </a:xfrm>
          <a:prstGeom prst="parallelogram">
            <a:avLst>
              <a:gd name="adj" fmla="val 67083"/>
            </a:avLst>
          </a:prstGeom>
          <a:noFill/>
          <a:ln w="127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i="1">
              <a:latin typeface="+mn-lt"/>
              <a:cs typeface="+mn-cs"/>
            </a:endParaRPr>
          </a:p>
        </p:txBody>
      </p:sp>
      <p:sp>
        <p:nvSpPr>
          <p:cNvPr id="11" name="Параллелограмм 10"/>
          <p:cNvSpPr/>
          <p:nvPr/>
        </p:nvSpPr>
        <p:spPr bwMode="auto">
          <a:xfrm flipV="1">
            <a:off x="2768600" y="4244975"/>
            <a:ext cx="3348038" cy="1504950"/>
          </a:xfrm>
          <a:prstGeom prst="parallelogram">
            <a:avLst>
              <a:gd name="adj" fmla="val 60496"/>
            </a:avLst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ru-RU" sz="3600" i="1">
              <a:latin typeface="+mn-lt"/>
              <a:cs typeface="+mn-cs"/>
            </a:endParaRPr>
          </a:p>
        </p:txBody>
      </p:sp>
      <p:sp>
        <p:nvSpPr>
          <p:cNvPr id="16" name="Полилиния 15"/>
          <p:cNvSpPr/>
          <p:nvPr/>
        </p:nvSpPr>
        <p:spPr bwMode="auto">
          <a:xfrm>
            <a:off x="5211763" y="3330575"/>
            <a:ext cx="1524000" cy="2413000"/>
          </a:xfrm>
          <a:custGeom>
            <a:avLst/>
            <a:gdLst>
              <a:gd name="connsiteX0" fmla="*/ 609600 w 1524000"/>
              <a:gd name="connsiteY0" fmla="*/ 0 h 2443162"/>
              <a:gd name="connsiteX1" fmla="*/ 1524000 w 1524000"/>
              <a:gd name="connsiteY1" fmla="*/ 1528762 h 2443162"/>
              <a:gd name="connsiteX2" fmla="*/ 909638 w 1524000"/>
              <a:gd name="connsiteY2" fmla="*/ 2443162 h 2443162"/>
              <a:gd name="connsiteX3" fmla="*/ 0 w 1524000"/>
              <a:gd name="connsiteY3" fmla="*/ 923925 h 2443162"/>
              <a:gd name="connsiteX4" fmla="*/ 609600 w 1524000"/>
              <a:gd name="connsiteY4" fmla="*/ 0 h 2443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4000" h="2443162">
                <a:moveTo>
                  <a:pt x="609600" y="0"/>
                </a:moveTo>
                <a:lnTo>
                  <a:pt x="1524000" y="1528762"/>
                </a:lnTo>
                <a:lnTo>
                  <a:pt x="909638" y="2443162"/>
                </a:lnTo>
                <a:lnTo>
                  <a:pt x="0" y="923925"/>
                </a:lnTo>
                <a:lnTo>
                  <a:pt x="609600" y="0"/>
                </a:lnTo>
                <a:close/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i="1">
              <a:latin typeface="+mn-lt"/>
              <a:cs typeface="+mn-cs"/>
            </a:endParaRPr>
          </a:p>
        </p:txBody>
      </p:sp>
      <p:sp>
        <p:nvSpPr>
          <p:cNvPr id="18" name="Полилиния 17"/>
          <p:cNvSpPr/>
          <p:nvPr/>
        </p:nvSpPr>
        <p:spPr bwMode="auto">
          <a:xfrm>
            <a:off x="3382963" y="3325813"/>
            <a:ext cx="3357562" cy="1528762"/>
          </a:xfrm>
          <a:custGeom>
            <a:avLst/>
            <a:gdLst>
              <a:gd name="connsiteX0" fmla="*/ 0 w 3357563"/>
              <a:gd name="connsiteY0" fmla="*/ 0 h 1528763"/>
              <a:gd name="connsiteX1" fmla="*/ 923925 w 3357563"/>
              <a:gd name="connsiteY1" fmla="*/ 1528763 h 1528763"/>
              <a:gd name="connsiteX2" fmla="*/ 3357563 w 3357563"/>
              <a:gd name="connsiteY2" fmla="*/ 1528763 h 152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57563" h="1528763">
                <a:moveTo>
                  <a:pt x="0" y="0"/>
                </a:moveTo>
                <a:lnTo>
                  <a:pt x="923925" y="1528763"/>
                </a:lnTo>
                <a:lnTo>
                  <a:pt x="3357563" y="1528763"/>
                </a:ln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ru-RU" i="1">
              <a:latin typeface="+mn-lt"/>
              <a:cs typeface="+mn-cs"/>
            </a:endParaRPr>
          </a:p>
        </p:txBody>
      </p:sp>
      <p:cxnSp>
        <p:nvCxnSpPr>
          <p:cNvPr id="6153" name="Прямая соединительная линия 19"/>
          <p:cNvCxnSpPr>
            <a:cxnSpLocks noChangeShapeType="1"/>
            <a:stCxn id="18" idx="1"/>
          </p:cNvCxnSpPr>
          <p:nvPr/>
        </p:nvCxnSpPr>
        <p:spPr bwMode="auto">
          <a:xfrm flipH="1">
            <a:off x="3678238" y="4854575"/>
            <a:ext cx="628650" cy="893763"/>
          </a:xfrm>
          <a:prstGeom prst="line">
            <a:avLst/>
          </a:prstGeom>
          <a:noFill/>
          <a:ln w="19050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14" name="Параллелограмм 13"/>
          <p:cNvSpPr/>
          <p:nvPr/>
        </p:nvSpPr>
        <p:spPr bwMode="auto">
          <a:xfrm flipV="1">
            <a:off x="3387725" y="3330575"/>
            <a:ext cx="3348038" cy="1519238"/>
          </a:xfrm>
          <a:prstGeom prst="parallelogram">
            <a:avLst>
              <a:gd name="adj" fmla="val 60496"/>
            </a:avLst>
          </a:prstGeom>
          <a:noFill/>
          <a:ln w="127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600" i="1">
              <a:latin typeface="+mn-lt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09950" y="5653088"/>
            <a:ext cx="3286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i="1" dirty="0">
                <a:latin typeface="+mn-lt"/>
                <a:cs typeface="+mn-cs"/>
              </a:rPr>
              <a:t>А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999163" y="5635625"/>
            <a:ext cx="3286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i="1" dirty="0">
                <a:latin typeface="+mn-lt"/>
                <a:cs typeface="+mn-cs"/>
              </a:rPr>
              <a:t>В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19875" y="4752975"/>
            <a:ext cx="3286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i="1" dirty="0">
                <a:latin typeface="+mn-lt"/>
                <a:cs typeface="+mn-cs"/>
              </a:rPr>
              <a:t>С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95513" y="3833813"/>
            <a:ext cx="688975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i="1" dirty="0">
                <a:latin typeface="+mn-lt"/>
                <a:cs typeface="+mn-cs"/>
              </a:rPr>
              <a:t>А</a:t>
            </a:r>
            <a:r>
              <a:rPr lang="ru-RU" sz="3200" i="1" baseline="-25000" dirty="0">
                <a:latin typeface="+mn-lt"/>
                <a:cs typeface="+mn-cs"/>
              </a:rPr>
              <a:t>1</a:t>
            </a:r>
            <a:endParaRPr lang="ru-RU" sz="3200" i="1" dirty="0">
              <a:latin typeface="+mn-lt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97350" y="4791075"/>
            <a:ext cx="32861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i="1" dirty="0">
                <a:latin typeface="+mn-lt"/>
                <a:cs typeface="+mn-cs"/>
              </a:rPr>
              <a:t>D</a:t>
            </a:r>
            <a:endParaRPr lang="ru-RU" sz="3200" i="1" dirty="0">
              <a:latin typeface="+mn-lt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86075" y="2751138"/>
            <a:ext cx="687388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i="1" dirty="0">
                <a:latin typeface="+mn-lt"/>
                <a:cs typeface="+mn-cs"/>
              </a:rPr>
              <a:t>D</a:t>
            </a:r>
            <a:r>
              <a:rPr lang="ru-RU" sz="3200" i="1" baseline="-25000" dirty="0">
                <a:latin typeface="+mn-lt"/>
                <a:cs typeface="+mn-cs"/>
              </a:rPr>
              <a:t>1</a:t>
            </a:r>
            <a:endParaRPr lang="ru-RU" sz="3200" i="1" dirty="0">
              <a:latin typeface="+mn-lt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41925" y="3956050"/>
            <a:ext cx="6889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i="1" dirty="0">
                <a:latin typeface="+mn-lt"/>
                <a:cs typeface="+mn-cs"/>
              </a:rPr>
              <a:t>B</a:t>
            </a:r>
            <a:r>
              <a:rPr lang="ru-RU" sz="3200" i="1" baseline="-25000" dirty="0">
                <a:latin typeface="+mn-lt"/>
                <a:cs typeface="+mn-cs"/>
              </a:rPr>
              <a:t>1</a:t>
            </a:r>
            <a:endParaRPr lang="ru-RU" sz="3200" i="1" dirty="0"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29275" y="2789238"/>
            <a:ext cx="6873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i="1" dirty="0">
                <a:latin typeface="+mn-lt"/>
                <a:cs typeface="+mn-cs"/>
              </a:rPr>
              <a:t>C</a:t>
            </a:r>
            <a:r>
              <a:rPr lang="ru-RU" sz="3200" i="1" baseline="-25000" dirty="0">
                <a:latin typeface="+mn-lt"/>
                <a:cs typeface="+mn-cs"/>
              </a:rPr>
              <a:t>1</a:t>
            </a:r>
            <a:endParaRPr lang="ru-RU" sz="3200" i="1" dirty="0">
              <a:latin typeface="+mn-lt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2300" y="1484313"/>
            <a:ext cx="8210550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i="1" dirty="0">
                <a:latin typeface="+mn-lt"/>
                <a:cs typeface="+mn-cs"/>
              </a:rPr>
              <a:t>Противоположные грани параллелепипеда параллельны и равны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Заголовок 1"/>
          <p:cNvSpPr txBox="1">
            <a:spLocks/>
          </p:cNvSpPr>
          <p:nvPr/>
        </p:nvSpPr>
        <p:spPr>
          <a:xfrm>
            <a:off x="1192213" y="217488"/>
            <a:ext cx="6759575" cy="1200329"/>
          </a:xfrm>
          <a:prstGeom prst="rect">
            <a:avLst/>
          </a:prstGeom>
          <a:solidFill>
            <a:srgbClr val="FFFFFF">
              <a:alpha val="83137"/>
            </a:srgb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Свойства параллелепипеда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+mn-cs"/>
              </a:rPr>
              <a:t>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(1)</a:t>
            </a:r>
            <a:endParaRPr lang="ru-RU" sz="3600" b="1" cap="all" baseline="-25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22300" y="1484313"/>
            <a:ext cx="8050213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3000" i="1" dirty="0">
                <a:latin typeface="+mn-lt"/>
                <a:cs typeface="+mn-cs"/>
              </a:rPr>
              <a:t>Диагонали параллелепипеда пересекаются в одной точке и делятся этой точкой пополам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888" y="2728913"/>
            <a:ext cx="3724275" cy="1920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3" name="TextBox 2"/>
          <p:cNvSpPr txBox="1">
            <a:spLocks noChangeArrowheads="1"/>
          </p:cNvSpPr>
          <p:nvPr/>
        </p:nvSpPr>
        <p:spPr bwMode="auto">
          <a:xfrm>
            <a:off x="219075" y="5176838"/>
            <a:ext cx="8453438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Доказательство: </a:t>
            </a:r>
            <a:r>
              <a:rPr lang="ru-RU" i="1"/>
              <a:t>если две прямые в пространстве параллельны третьей прямой, то они параллельны.</a:t>
            </a:r>
            <a:endParaRPr lang="ru-RU" b="1" i="1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189" y="152407"/>
            <a:ext cx="655534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Свойства параллелепипеда (2)</a:t>
            </a:r>
            <a:endParaRPr lang="ru-RU" sz="3600" b="1" cap="all" baseline="-25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682625" y="1747838"/>
            <a:ext cx="8048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Квадрат диагонали прямоугольного параллелепипеда равен сумме квадратов трех его измерений.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50" y="2673350"/>
            <a:ext cx="3076575" cy="4010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121239" y="3084489"/>
            <a:ext cx="4314424" cy="658898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2275" y="3189288"/>
            <a:ext cx="4752975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416677" y="255438"/>
            <a:ext cx="655534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Свойства параллелепипеда (</a:t>
            </a:r>
            <a:r>
              <a:rPr lang="en-US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ru-RU" sz="3600" b="1" cap="all" baseline="-25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9220" name="TextBox 2"/>
          <p:cNvSpPr txBox="1">
            <a:spLocks noChangeArrowheads="1"/>
          </p:cNvSpPr>
          <p:nvPr/>
        </p:nvSpPr>
        <p:spPr bwMode="auto">
          <a:xfrm>
            <a:off x="644525" y="1957388"/>
            <a:ext cx="81518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Объем прямоугольного  параллелепипеда  равен произведению трех его измерений.</a:t>
            </a:r>
          </a:p>
        </p:txBody>
      </p:sp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773113" y="2994025"/>
            <a:ext cx="319405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/>
              <a:t>V=abc</a:t>
            </a:r>
            <a:endParaRPr lang="ru-RU" sz="4400" b="1"/>
          </a:p>
          <a:p>
            <a:endParaRPr lang="en-US"/>
          </a:p>
          <a:p>
            <a:r>
              <a:rPr lang="en-US" b="1"/>
              <a:t>V</a:t>
            </a:r>
            <a:r>
              <a:rPr lang="en-US"/>
              <a:t> </a:t>
            </a:r>
            <a:r>
              <a:rPr lang="ru-RU"/>
              <a:t>-</a:t>
            </a:r>
            <a:r>
              <a:rPr lang="en-US"/>
              <a:t> </a:t>
            </a:r>
            <a:r>
              <a:rPr lang="ru-RU"/>
              <a:t>объем</a:t>
            </a:r>
          </a:p>
          <a:p>
            <a:r>
              <a:rPr lang="en-US" b="1"/>
              <a:t>a</a:t>
            </a:r>
            <a:r>
              <a:rPr lang="en-US"/>
              <a:t> </a:t>
            </a:r>
            <a:r>
              <a:rPr lang="ru-RU"/>
              <a:t>- ширина</a:t>
            </a:r>
            <a:r>
              <a:rPr lang="en-US"/>
              <a:t> </a:t>
            </a:r>
          </a:p>
          <a:p>
            <a:r>
              <a:rPr lang="en-US" b="1"/>
              <a:t>b</a:t>
            </a:r>
            <a:r>
              <a:rPr lang="en-US"/>
              <a:t> </a:t>
            </a:r>
            <a:r>
              <a:rPr lang="ru-RU"/>
              <a:t>- длина</a:t>
            </a:r>
            <a:endParaRPr lang="en-US"/>
          </a:p>
          <a:p>
            <a:r>
              <a:rPr lang="en-US" b="1"/>
              <a:t>c</a:t>
            </a:r>
            <a:r>
              <a:rPr lang="en-US"/>
              <a:t> </a:t>
            </a:r>
            <a:r>
              <a:rPr lang="ru-RU"/>
              <a:t>- высота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6677" y="255438"/>
            <a:ext cx="655534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Свойства параллелепипеда (4)</a:t>
            </a:r>
            <a:endParaRPr lang="ru-RU" sz="3600" b="1" cap="all" baseline="-25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952500" y="1825625"/>
            <a:ext cx="76898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Объем прямоугольного параллелепипеда равен произведению площади основания на высоту.</a:t>
            </a:r>
          </a:p>
        </p:txBody>
      </p:sp>
      <p:pic>
        <p:nvPicPr>
          <p:cNvPr id="1024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" y="3030538"/>
            <a:ext cx="244633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3798888" y="3155950"/>
            <a:ext cx="3516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/>
              <a:t>V=Sh</a:t>
            </a:r>
            <a:endParaRPr lang="ru-RU" sz="3600" b="1"/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3606800" y="4340225"/>
            <a:ext cx="30638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V </a:t>
            </a:r>
            <a:r>
              <a:rPr lang="en-US"/>
              <a:t>– </a:t>
            </a:r>
            <a:r>
              <a:rPr lang="ru-RU"/>
              <a:t>объем</a:t>
            </a:r>
          </a:p>
          <a:p>
            <a:r>
              <a:rPr lang="en-US" b="1"/>
              <a:t>S</a:t>
            </a:r>
            <a:r>
              <a:rPr lang="ru-RU" b="1"/>
              <a:t> </a:t>
            </a:r>
            <a:r>
              <a:rPr lang="ru-RU"/>
              <a:t>– площадь основания</a:t>
            </a:r>
          </a:p>
          <a:p>
            <a:r>
              <a:rPr lang="en-US" b="1"/>
              <a:t>h</a:t>
            </a:r>
            <a:r>
              <a:rPr lang="ru-RU" b="1"/>
              <a:t> </a:t>
            </a:r>
            <a:r>
              <a:rPr lang="ru-RU"/>
              <a:t>– высота  </a:t>
            </a:r>
            <a:endParaRPr lang="ru-RU" b="1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Заголовок 1"/>
          <p:cNvSpPr txBox="1">
            <a:spLocks/>
          </p:cNvSpPr>
          <p:nvPr/>
        </p:nvSpPr>
        <p:spPr>
          <a:xfrm>
            <a:off x="1658938" y="236538"/>
            <a:ext cx="5826125" cy="1200329"/>
          </a:xfrm>
          <a:prstGeom prst="rect">
            <a:avLst/>
          </a:prstGeom>
          <a:solidFill>
            <a:srgbClr val="FFFFFF">
              <a:alpha val="83137"/>
            </a:srgb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Прямой параллелепипед</a:t>
            </a:r>
            <a:endParaRPr lang="ru-RU" sz="3600" b="1" i="1" cap="all" baseline="-250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2638" y="1512888"/>
            <a:ext cx="7315200" cy="1385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i="1" dirty="0">
                <a:latin typeface="+mn-lt"/>
                <a:cs typeface="+mn-cs"/>
              </a:rPr>
              <a:t>Если боковые ребра параллелепипеда перпендикулярны плоскости основания, то такой параллелепипед называется </a:t>
            </a:r>
            <a:r>
              <a:rPr lang="ru-RU" sz="2800" i="1" dirty="0">
                <a:solidFill>
                  <a:srgbClr val="AC00AC"/>
                </a:solidFill>
                <a:latin typeface="+mn-lt"/>
                <a:cs typeface="+mn-cs"/>
              </a:rPr>
              <a:t>прямым</a:t>
            </a:r>
          </a:p>
        </p:txBody>
      </p:sp>
      <p:grpSp>
        <p:nvGrpSpPr>
          <p:cNvPr id="11268" name="Группа 66"/>
          <p:cNvGrpSpPr>
            <a:grpSpLocks/>
          </p:cNvGrpSpPr>
          <p:nvPr/>
        </p:nvGrpSpPr>
        <p:grpSpPr bwMode="auto">
          <a:xfrm>
            <a:off x="2355850" y="2768600"/>
            <a:ext cx="4432300" cy="3336925"/>
            <a:chOff x="2318266" y="3023490"/>
            <a:chExt cx="4432168" cy="3335871"/>
          </a:xfrm>
        </p:grpSpPr>
        <p:sp>
          <p:nvSpPr>
            <p:cNvPr id="65" name="Полилиния 64"/>
            <p:cNvSpPr/>
            <p:nvPr/>
          </p:nvSpPr>
          <p:spPr bwMode="auto">
            <a:xfrm>
              <a:off x="5605913" y="5362304"/>
              <a:ext cx="173831" cy="303302"/>
            </a:xfrm>
            <a:custGeom>
              <a:avLst/>
              <a:gdLst>
                <a:gd name="connsiteX0" fmla="*/ 0 w 169682"/>
                <a:gd name="connsiteY0" fmla="*/ 179110 h 367646"/>
                <a:gd name="connsiteX1" fmla="*/ 169682 w 169682"/>
                <a:gd name="connsiteY1" fmla="*/ 0 h 367646"/>
                <a:gd name="connsiteX2" fmla="*/ 169682 w 169682"/>
                <a:gd name="connsiteY2" fmla="*/ 367646 h 367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9682" h="367646">
                  <a:moveTo>
                    <a:pt x="0" y="179110"/>
                  </a:moveTo>
                  <a:lnTo>
                    <a:pt x="169682" y="0"/>
                  </a:lnTo>
                  <a:lnTo>
                    <a:pt x="169682" y="367646"/>
                  </a:lnTo>
                </a:path>
              </a:pathLst>
            </a:custGeom>
            <a:grpFill/>
            <a:ln w="12700" cap="flat" cmpd="sng" algn="ctr">
              <a:solidFill>
                <a:srgbClr val="FF0A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 bwMode="auto">
            <a:xfrm>
              <a:off x="5291587" y="5514704"/>
              <a:ext cx="311943" cy="337058"/>
            </a:xfrm>
            <a:prstGeom prst="rect">
              <a:avLst/>
            </a:prstGeom>
            <a:grpFill/>
            <a:ln w="12700" cap="flat" cmpd="sng" algn="ctr">
              <a:solidFill>
                <a:srgbClr val="FF0A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cs typeface="+mn-cs"/>
              </a:endParaRPr>
            </a:p>
          </p:txBody>
        </p:sp>
        <p:grpSp>
          <p:nvGrpSpPr>
            <p:cNvPr id="3" name="Группа 53"/>
            <p:cNvGrpSpPr/>
            <p:nvPr/>
          </p:nvGrpSpPr>
          <p:grpSpPr>
            <a:xfrm>
              <a:off x="2861810" y="3617536"/>
              <a:ext cx="3425869" cy="2232248"/>
              <a:chOff x="2861810" y="3617536"/>
              <a:chExt cx="3425869" cy="2232248"/>
            </a:xfrm>
            <a:noFill/>
          </p:grpSpPr>
          <p:sp>
            <p:nvSpPr>
              <p:cNvPr id="43" name="Куб 42"/>
              <p:cNvSpPr/>
              <p:nvPr/>
            </p:nvSpPr>
            <p:spPr bwMode="auto">
              <a:xfrm>
                <a:off x="2861810" y="3617536"/>
                <a:ext cx="3420380" cy="2232248"/>
              </a:xfrm>
              <a:prstGeom prst="cube">
                <a:avLst>
                  <a:gd name="adj" fmla="val 3049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36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50" name="Полилиния 49"/>
              <p:cNvSpPr/>
              <p:nvPr/>
            </p:nvSpPr>
            <p:spPr bwMode="auto">
              <a:xfrm>
                <a:off x="3557589" y="3619893"/>
                <a:ext cx="2730090" cy="1542657"/>
              </a:xfrm>
              <a:custGeom>
                <a:avLst/>
                <a:gdLst>
                  <a:gd name="connsiteX0" fmla="*/ 0 w 2667785"/>
                  <a:gd name="connsiteY0" fmla="*/ 0 h 1583703"/>
                  <a:gd name="connsiteX1" fmla="*/ 0 w 2667785"/>
                  <a:gd name="connsiteY1" fmla="*/ 1583703 h 1583703"/>
                  <a:gd name="connsiteX2" fmla="*/ 2667785 w 2667785"/>
                  <a:gd name="connsiteY2" fmla="*/ 1583703 h 1583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67785" h="1583703">
                    <a:moveTo>
                      <a:pt x="0" y="0"/>
                    </a:moveTo>
                    <a:lnTo>
                      <a:pt x="0" y="1583703"/>
                    </a:lnTo>
                    <a:lnTo>
                      <a:pt x="2667785" y="1583703"/>
                    </a:lnTo>
                  </a:path>
                </a:pathLst>
              </a:custGeom>
              <a:grp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 i="1">
                  <a:latin typeface="+mn-lt"/>
                  <a:cs typeface="+mn-cs"/>
                </a:endParaRPr>
              </a:p>
            </p:txBody>
          </p:sp>
          <p:cxnSp>
            <p:nvCxnSpPr>
              <p:cNvPr id="52" name="Прямая соединительная линия 51"/>
              <p:cNvCxnSpPr>
                <a:stCxn id="50" idx="1"/>
              </p:cNvCxnSpPr>
              <p:nvPr/>
            </p:nvCxnSpPr>
            <p:spPr bwMode="auto">
              <a:xfrm flipH="1">
                <a:off x="2871788" y="5162550"/>
                <a:ext cx="685801" cy="68580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55" name="TextBox 54"/>
            <p:cNvSpPr txBox="1"/>
            <p:nvPr/>
          </p:nvSpPr>
          <p:spPr>
            <a:xfrm>
              <a:off x="2599246" y="5775346"/>
              <a:ext cx="328602" cy="5840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i="1" dirty="0">
                  <a:latin typeface="+mn-lt"/>
                  <a:cs typeface="+mn-cs"/>
                </a:rPr>
                <a:t>А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424911" y="5757889"/>
              <a:ext cx="328602" cy="5840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i="1" dirty="0">
                  <a:latin typeface="+mn-lt"/>
                  <a:cs typeface="+mn-cs"/>
                </a:rPr>
                <a:t>В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091642" y="5073892"/>
              <a:ext cx="328602" cy="5840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i="1" dirty="0">
                  <a:latin typeface="+mn-lt"/>
                  <a:cs typeface="+mn-cs"/>
                </a:rPr>
                <a:t>С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318266" y="3994733"/>
              <a:ext cx="687368" cy="5840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i="1" dirty="0">
                  <a:latin typeface="+mn-lt"/>
                  <a:cs typeface="+mn-cs"/>
                </a:rPr>
                <a:t>А</a:t>
              </a:r>
              <a:r>
                <a:rPr lang="ru-RU" sz="3200" i="1" baseline="-25000" dirty="0">
                  <a:latin typeface="+mn-lt"/>
                  <a:cs typeface="+mn-cs"/>
                </a:rPr>
                <a:t>1</a:t>
              </a:r>
              <a:endParaRPr lang="ru-RU" sz="3200" i="1" dirty="0">
                <a:latin typeface="+mn-lt"/>
                <a:cs typeface="+mn-cs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461232" y="5045326"/>
              <a:ext cx="328603" cy="5856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200" i="1" dirty="0">
                  <a:latin typeface="+mn-lt"/>
                  <a:cs typeface="+mn-cs"/>
                </a:rPr>
                <a:t>D</a:t>
              </a:r>
              <a:endParaRPr lang="ru-RU" sz="3200" i="1" dirty="0">
                <a:latin typeface="+mn-lt"/>
                <a:cs typeface="+mn-cs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016745" y="3023490"/>
              <a:ext cx="688954" cy="5840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200" i="1" dirty="0">
                  <a:latin typeface="+mn-lt"/>
                  <a:cs typeface="+mn-cs"/>
                </a:rPr>
                <a:t>D</a:t>
              </a:r>
              <a:r>
                <a:rPr lang="ru-RU" sz="3200" i="1" baseline="-25000" dirty="0">
                  <a:latin typeface="+mn-lt"/>
                  <a:cs typeface="+mn-cs"/>
                </a:rPr>
                <a:t>1</a:t>
              </a:r>
              <a:endParaRPr lang="ru-RU" sz="3200" i="1" dirty="0">
                <a:latin typeface="+mn-lt"/>
                <a:cs typeface="+mn-cs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563019" y="4078845"/>
              <a:ext cx="687368" cy="5840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200" i="1" dirty="0">
                  <a:latin typeface="+mn-lt"/>
                  <a:cs typeface="+mn-cs"/>
                </a:rPr>
                <a:t>B</a:t>
              </a:r>
              <a:r>
                <a:rPr lang="ru-RU" sz="3200" i="1" baseline="-25000" dirty="0">
                  <a:latin typeface="+mn-lt"/>
                  <a:cs typeface="+mn-cs"/>
                </a:rPr>
                <a:t>1</a:t>
              </a:r>
              <a:endParaRPr lang="ru-RU" sz="3200" i="1" dirty="0">
                <a:latin typeface="+mn-lt"/>
                <a:cs typeface="+mn-cs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063067" y="3061578"/>
              <a:ext cx="687367" cy="5840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3200" i="1" dirty="0">
                  <a:latin typeface="+mn-lt"/>
                  <a:cs typeface="+mn-cs"/>
                </a:rPr>
                <a:t>C</a:t>
              </a:r>
              <a:r>
                <a:rPr lang="ru-RU" sz="3200" i="1" baseline="-25000" dirty="0">
                  <a:latin typeface="+mn-lt"/>
                  <a:cs typeface="+mn-cs"/>
                </a:rPr>
                <a:t>1</a:t>
              </a:r>
              <a:endParaRPr lang="ru-RU" sz="3200" i="1" dirty="0">
                <a:latin typeface="+mn-lt"/>
                <a:cs typeface="+mn-cs"/>
              </a:endParaRPr>
            </a:p>
          </p:txBody>
        </p:sp>
      </p:grpSp>
      <p:sp>
        <p:nvSpPr>
          <p:cNvPr id="68" name="Прямоугольник 67"/>
          <p:cNvSpPr>
            <a:spLocks noChangeArrowheads="1"/>
          </p:cNvSpPr>
          <p:nvPr/>
        </p:nvSpPr>
        <p:spPr bwMode="auto">
          <a:xfrm>
            <a:off x="1443038" y="6200775"/>
            <a:ext cx="62579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>
                <a:solidFill>
                  <a:srgbClr val="40458C"/>
                </a:solidFill>
                <a:latin typeface="Cambria" pitchFamily="18" charset="0"/>
              </a:rPr>
              <a:t>боковые грани – прямоугольники 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</p:bldLst>
  </p:timing>
</p:sld>
</file>

<file path=ppt/theme/theme1.xml><?xml version="1.0" encoding="utf-8"?>
<a:theme xmlns:a="http://schemas.openxmlformats.org/drawingml/2006/main" name="Эскиз">
  <a:themeElements>
    <a:clrScheme name="Эскиз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Designs\Эскиз.pot</Template>
  <TotalTime>1227</TotalTime>
  <Words>453</Words>
  <Application>Microsoft Office PowerPoint</Application>
  <PresentationFormat>Экран (4:3)</PresentationFormat>
  <Paragraphs>91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Calibri</vt:lpstr>
      <vt:lpstr>Cambria</vt:lpstr>
      <vt:lpstr>Tahoma</vt:lpstr>
      <vt:lpstr>Times New Roman</vt:lpstr>
      <vt:lpstr>Wingdings</vt:lpstr>
      <vt:lpstr>Эскиз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</vt:lpstr>
    </vt:vector>
  </TitlesOfParts>
  <Company>FIO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ZHuravlevaLB</dc:creator>
  <cp:lastModifiedBy>Карина</cp:lastModifiedBy>
  <cp:revision>89</cp:revision>
  <dcterms:created xsi:type="dcterms:W3CDTF">2004-06-19T07:33:10Z</dcterms:created>
  <dcterms:modified xsi:type="dcterms:W3CDTF">2020-04-10T19:14:45Z</dcterms:modified>
</cp:coreProperties>
</file>