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9" r:id="rId4"/>
    <p:sldId id="260" r:id="rId5"/>
    <p:sldId id="261" r:id="rId6"/>
    <p:sldId id="267" r:id="rId7"/>
    <p:sldId id="268" r:id="rId8"/>
    <p:sldId id="269" r:id="rId9"/>
    <p:sldId id="264" r:id="rId10"/>
    <p:sldId id="265" r:id="rId11"/>
    <p:sldId id="266" r:id="rId12"/>
    <p:sldId id="263" r:id="rId13"/>
    <p:sldId id="275" r:id="rId14"/>
    <p:sldId id="276" r:id="rId15"/>
    <p:sldId id="270" r:id="rId16"/>
    <p:sldId id="277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424608-18C1-4268-B84C-60C6E13B86DA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144737-EBF9-406B-A0D3-BAC7A8A9A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smtClean="0"/>
              <a:t>Тема 12. Семейное право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F1518B-FEB8-40A7-AF1D-CA5CE1E4C769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2195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smtClean="0"/>
              <a:t>Тема 12. Семейное право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F1518B-FEB8-40A7-AF1D-CA5CE1E4C769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88759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Семейное право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583" y="143058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Условия заключения брака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84583" y="2493642"/>
            <a:ext cx="5767251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заключения брака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обстоятельства, наличие которых необходимо, чтобы брак имел правовую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силу. </a:t>
            </a: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заключения брака необходимо наличие следующих условий: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взаимное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добровольное согласие вступающих в брак лиц;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достижение вступающими в брак лицами брачного возраста;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обстоятельств, препятствующих заключению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брака.</a:t>
            </a:r>
            <a:endParaRPr lang="ru-RU" sz="2000" b="0" i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663" y="1690688"/>
            <a:ext cx="2430270" cy="453247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49717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287" y="28833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Порядок заключения брака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71671" y="4944321"/>
            <a:ext cx="671631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заключения брака: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производится в личном присутствии лиц, вступающих в брак;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 истечении месяца со дня подачи ими заявления в органы записи актов гражданского состояния.</a:t>
            </a:r>
            <a:endParaRPr lang="ru-RU" sz="20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ttp://wedding-fleurdorange.ru/i/galleries/organization_registration/large/0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6651" y="1878645"/>
            <a:ext cx="2986497" cy="2657628"/>
          </a:xfrm>
          <a:prstGeom prst="rect">
            <a:avLst/>
          </a:prstGeom>
          <a:noFill/>
        </p:spPr>
      </p:pic>
      <p:pic>
        <p:nvPicPr>
          <p:cNvPr id="6" name="Picture 4" descr="http://img0.liveinternet.ru/images/attach/c/3/74/875/74875066_3571750_25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3147" y="1878645"/>
            <a:ext cx="3020786" cy="2649812"/>
          </a:xfrm>
          <a:prstGeom prst="rect">
            <a:avLst/>
          </a:prstGeom>
          <a:noFill/>
        </p:spPr>
      </p:pic>
      <p:pic>
        <p:nvPicPr>
          <p:cNvPr id="7" name="Picture 6" descr="http://voshodka.ru/uploads/posts/2011-11/1321333696_raz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64692"/>
            <a:ext cx="3146651" cy="26498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3933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11294"/>
            <a:ext cx="7776864" cy="1057466"/>
          </a:xfrm>
        </p:spPr>
        <p:txBody>
          <a:bodyPr>
            <a:normAutofit/>
          </a:bodyPr>
          <a:lstStyle/>
          <a:p>
            <a:pPr lvl="0"/>
            <a:r>
              <a:rPr lang="ru-RU" sz="4400" dirty="0" smtClean="0">
                <a:cs typeface="Arial" pitchFamily="34" charset="0"/>
              </a:rPr>
              <a:t>Брак</a:t>
            </a:r>
            <a:r>
              <a:rPr lang="en-US" sz="4400" dirty="0" smtClean="0">
                <a:cs typeface="Arial" pitchFamily="34" charset="0"/>
              </a:rPr>
              <a:t> </a:t>
            </a:r>
            <a:r>
              <a:rPr lang="ru-RU" sz="4400" dirty="0" smtClean="0">
                <a:cs typeface="Arial" pitchFamily="34" charset="0"/>
              </a:rPr>
              <a:t>и брачный договор</a:t>
            </a:r>
            <a:endParaRPr lang="ru-RU" sz="4800" dirty="0"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18" y="2395429"/>
            <a:ext cx="2700300" cy="234826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284984"/>
            <a:ext cx="1674186" cy="304329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884764" y="1577282"/>
            <a:ext cx="4258865" cy="447484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None/>
            </a:pPr>
            <a:endParaRPr lang="ru-RU" sz="2000" dirty="0"/>
          </a:p>
          <a:p>
            <a:pPr marL="360363" indent="360363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союз мужчины и женщины, заключённый в органах записи актов гражданского состояния, основанный на чувстве взаимной любви и взаимной помощи.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indent="360363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Брачный договор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соглашение мужчины и женщины о том, какие имущественные права будет иметь каждый из них  в браке или в случае расторжения брака</a:t>
            </a:r>
          </a:p>
          <a:p>
            <a:pPr marL="457200" indent="-457200"/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457200" indent="-457200"/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350187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23528" y="260648"/>
            <a:ext cx="8424936" cy="6264695"/>
            <a:chOff x="627312" y="90831"/>
            <a:chExt cx="11233248" cy="6264695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2835557" y="90831"/>
              <a:ext cx="7008779" cy="1440160"/>
            </a:xfrm>
            <a:prstGeom prst="rect">
              <a:avLst/>
            </a:prstGeom>
            <a:solidFill>
              <a:schemeClr val="bg1">
                <a:alpha val="33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  <a:cs typeface="Arial" pitchFamily="34" charset="0"/>
                </a:rPr>
                <a:t>Личные права </a:t>
              </a:r>
              <a:r>
                <a:rPr lang="ru-RU" sz="3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  <a:cs typeface="Arial" pitchFamily="34" charset="0"/>
                </a:rPr>
                <a:t>супругов</a:t>
              </a:r>
              <a:endParaRPr lang="ru-RU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627312" y="2132855"/>
              <a:ext cx="4172544" cy="1558375"/>
            </a:xfrm>
            <a:prstGeom prst="rect">
              <a:avLst/>
            </a:prstGeom>
            <a:solidFill>
              <a:schemeClr val="bg1">
                <a:alpha val="33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Право свободного выбора рода занятий, профессии, места пребывания и жительства</a:t>
              </a: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7176120" y="1988840"/>
              <a:ext cx="4684440" cy="2134439"/>
            </a:xfrm>
            <a:prstGeom prst="rect">
              <a:avLst/>
            </a:prstGeom>
            <a:solidFill>
              <a:schemeClr val="bg1">
                <a:alpha val="33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Равенство супругов в вопросах жизни семьи </a:t>
              </a:r>
              <a:endPara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ru-RU" sz="20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(материнства</a:t>
              </a:r>
              <a:r>
                <a:rPr lang="ru-RU" sz="20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, отцовства, воспитания, образования детей и др.)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011355" y="3933055"/>
              <a:ext cx="3788501" cy="1774399"/>
            </a:xfrm>
            <a:prstGeom prst="rect">
              <a:avLst/>
            </a:prstGeom>
            <a:solidFill>
              <a:schemeClr val="bg1">
                <a:alpha val="33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Право выбора фамилии при заключении и расторжении брака</a:t>
              </a: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7176120" y="4581127"/>
              <a:ext cx="4588429" cy="1774399"/>
            </a:xfrm>
            <a:prstGeom prst="rect">
              <a:avLst/>
            </a:prstGeom>
            <a:solidFill>
              <a:schemeClr val="bg1">
                <a:alpha val="33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Право давать согласие на усыновление ребенка другим супругом</a:t>
              </a:r>
            </a:p>
          </p:txBody>
        </p:sp>
        <p:cxnSp>
          <p:nvCxnSpPr>
            <p:cNvPr id="13" name="Прямая соединительная линия 12"/>
            <p:cNvCxnSpPr/>
            <p:nvPr/>
          </p:nvCxnSpPr>
          <p:spPr>
            <a:xfrm rot="5400000">
              <a:off x="4619836" y="3320988"/>
              <a:ext cx="3960440" cy="0"/>
            </a:xfrm>
            <a:prstGeom prst="line">
              <a:avLst/>
            </a:prstGeom>
            <a:ln w="254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10800000">
              <a:off x="4799856" y="4653136"/>
              <a:ext cx="18002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10800000">
              <a:off x="4799856" y="2780928"/>
              <a:ext cx="18002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6600056" y="3212976"/>
              <a:ext cx="57606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>
              <a:off x="6600056" y="5301208"/>
              <a:ext cx="57606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p14="http://schemas.microsoft.com/office/powerpoint/2010/main" val="328839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77808"/>
            <a:ext cx="7144015" cy="1522999"/>
          </a:xfrm>
        </p:spPr>
        <p:txBody>
          <a:bodyPr>
            <a:noAutofit/>
          </a:bodyPr>
          <a:lstStyle/>
          <a:p>
            <a:pPr algn="ctr"/>
            <a:r>
              <a:rPr lang="ru-RU" sz="30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0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rPr>
              <a:t>Имущественные права супругов</a:t>
            </a:r>
            <a:r>
              <a:rPr lang="ru-RU" sz="3200" b="1" dirty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>
                <a:latin typeface="Arial" pitchFamily="34" charset="0"/>
                <a:cs typeface="Arial" pitchFamily="34" charset="0"/>
              </a:rPr>
            </a:b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3"/>
          <p:cNvGrpSpPr/>
          <p:nvPr/>
        </p:nvGrpSpPr>
        <p:grpSpPr>
          <a:xfrm>
            <a:off x="251520" y="1484784"/>
            <a:ext cx="8640960" cy="5256584"/>
            <a:chOff x="1788583" y="875901"/>
            <a:chExt cx="8640960" cy="5439789"/>
          </a:xfrm>
        </p:grpSpPr>
        <p:grpSp>
          <p:nvGrpSpPr>
            <p:cNvPr id="4" name="Group 2"/>
            <p:cNvGrpSpPr/>
            <p:nvPr/>
          </p:nvGrpSpPr>
          <p:grpSpPr>
            <a:xfrm>
              <a:off x="1788583" y="875901"/>
              <a:ext cx="8640960" cy="5439789"/>
              <a:chOff x="1775520" y="875901"/>
              <a:chExt cx="8640960" cy="5439789"/>
            </a:xfrm>
          </p:grpSpPr>
          <p:sp>
            <p:nvSpPr>
              <p:cNvPr id="6" name="Скругленный прямоугольник 5"/>
              <p:cNvSpPr/>
              <p:nvPr/>
            </p:nvSpPr>
            <p:spPr>
              <a:xfrm>
                <a:off x="3935760" y="2643282"/>
                <a:ext cx="2160240" cy="3672408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4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Денежные выплаты, не имеющие специального целевого назначения</a:t>
                </a:r>
              </a:p>
            </p:txBody>
          </p:sp>
          <p:sp>
            <p:nvSpPr>
              <p:cNvPr id="7" name="Скругленный прямоугольник 6"/>
              <p:cNvSpPr/>
              <p:nvPr/>
            </p:nvSpPr>
            <p:spPr>
              <a:xfrm>
                <a:off x="6096000" y="2643282"/>
                <a:ext cx="2160240" cy="3672408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4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Пенсии, пособия</a:t>
                </a:r>
              </a:p>
            </p:txBody>
          </p:sp>
          <p:sp>
            <p:nvSpPr>
              <p:cNvPr id="8" name="Скругленный прямоугольник 7"/>
              <p:cNvSpPr/>
              <p:nvPr/>
            </p:nvSpPr>
            <p:spPr>
              <a:xfrm>
                <a:off x="1775520" y="2643282"/>
                <a:ext cx="2160240" cy="3672408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4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Доходы каждого из супругов от трудовой деятельности, </a:t>
                </a:r>
                <a:r>
                  <a:rPr lang="ru-RU" sz="1400" b="1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предпринима</a:t>
                </a:r>
                <a:r>
                  <a:rPr lang="ru-RU" sz="14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-</a:t>
                </a:r>
                <a:r>
                  <a:rPr lang="ru-RU" sz="1400" b="1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тельской</a:t>
                </a:r>
                <a:r>
                  <a:rPr lang="ru-RU" sz="14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деятельности и результатов интеллектуальной  деятельности</a:t>
                </a:r>
              </a:p>
            </p:txBody>
          </p:sp>
          <p:sp>
            <p:nvSpPr>
              <p:cNvPr id="9" name="Скругленный прямоугольник 8"/>
              <p:cNvSpPr/>
              <p:nvPr/>
            </p:nvSpPr>
            <p:spPr>
              <a:xfrm>
                <a:off x="8256240" y="2643282"/>
                <a:ext cx="2160240" cy="3672408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4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Приобретенные за счет общих доходов супругов и движимые и недвижимые вещи, ценные бумаги, паи, вклады, доли в капитале, внесенные в кредитные организации или иные коммерческие организации, а также другое имущество</a:t>
                </a:r>
              </a:p>
            </p:txBody>
          </p:sp>
          <p:sp>
            <p:nvSpPr>
              <p:cNvPr id="10" name="Скругленный прямоугольник 9"/>
              <p:cNvSpPr/>
              <p:nvPr/>
            </p:nvSpPr>
            <p:spPr>
              <a:xfrm>
                <a:off x="3611724" y="875901"/>
                <a:ext cx="5112568" cy="1224136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Совместная собственность супругов </a:t>
                </a:r>
                <a:r>
                  <a:rPr lang="ru-RU" sz="20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– имущество. Нажитое супругами во время брака</a:t>
                </a:r>
                <a:r>
                  <a:rPr lang="en-US" sz="2000" baseline="30000" dirty="0">
                    <a:solidFill>
                      <a:schemeClr val="tx1"/>
                    </a:solidFill>
                  </a:rPr>
                  <a:t> </a:t>
                </a:r>
                <a:endParaRPr lang="ru-RU" sz="20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5" name="Прямая соединительная линия 14"/>
              <p:cNvCxnSpPr/>
              <p:nvPr/>
            </p:nvCxnSpPr>
            <p:spPr>
              <a:xfrm>
                <a:off x="2639616" y="2427258"/>
                <a:ext cx="6624736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/>
              <p:nvPr/>
            </p:nvCxnSpPr>
            <p:spPr>
              <a:xfrm rot="5400000">
                <a:off x="6023992" y="2257116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 rot="5400000">
                <a:off x="2531604" y="2522207"/>
                <a:ext cx="216024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единительная линия 25"/>
              <p:cNvCxnSpPr/>
              <p:nvPr/>
            </p:nvCxnSpPr>
            <p:spPr>
              <a:xfrm rot="5400000">
                <a:off x="4835860" y="2509144"/>
                <a:ext cx="216024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Прямая соединительная линия 26"/>
              <p:cNvCxnSpPr/>
              <p:nvPr/>
            </p:nvCxnSpPr>
            <p:spPr>
              <a:xfrm rot="5400000">
                <a:off x="7140116" y="2509144"/>
                <a:ext cx="216024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8" name="Прямая соединительная линия 27"/>
            <p:cNvCxnSpPr/>
            <p:nvPr/>
          </p:nvCxnSpPr>
          <p:spPr>
            <a:xfrm rot="5400000">
              <a:off x="9156340" y="2522207"/>
              <a:ext cx="21602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88323" y="361826"/>
            <a:ext cx="1376772" cy="1843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4365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363272" cy="58479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Матвей и Арина решили заключить брачный договор. Матвей настаивал на включение в договор пункта, запрещающего жене поступать на работу без разрешения мужа. Нотариус отказался удостоверять брачный договор именно из-за этого пункта. </a:t>
            </a:r>
            <a:r>
              <a:rPr lang="ru-RU" sz="3200" i="1" dirty="0" smtClean="0"/>
              <a:t>Правомерны ли действия нотариуса? Ответ поясните. Назовите любые два аспекта отношений между супругами, которые могут быть определены в брачном договоре.</a:t>
            </a:r>
            <a:endParaRPr lang="ru-RU" sz="3200" i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626469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dirty="0" smtClean="0"/>
              <a:t>Граждане РФ Василий и Маргарита накануне регистрации брака решили заключить брачный договор. По обоюдному согласию они включили в него пункты о разделении домашних бытовых обязанностей; о способах участия в доходах друг друга; о порядке несения каждым супругом семейных расходов; а также пункт о необходимости для супруги обязательно согласовывать с супругом все вопросы, связанные с её передвижением по территории России. Нотариус, к которому они обратились за удостоверением брачного договора, указал на необходимость исключить два пункта.</a:t>
            </a:r>
          </a:p>
          <a:p>
            <a:pPr>
              <a:buNone/>
            </a:pPr>
            <a:r>
              <a:rPr lang="ru-RU" sz="2800" i="1" dirty="0" smtClean="0"/>
              <a:t>О каких пунктах из перечисленных выше идёт речь? Свой ответ объясните. Какое условие необходимо, чтобы составленный в письменной форме и удостоверенный у нотариуса брачный договор вступил в силу?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Порядок расторжения брака: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651510" y="4663525"/>
            <a:ext cx="4038600" cy="860975"/>
          </a:xfrm>
          <a:solidFill>
            <a:srgbClr val="008040">
              <a:alpha val="5600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rgbClr val="000000"/>
                </a:solidFill>
                <a:latin typeface="+mn-lt"/>
              </a:rPr>
              <a:t>СУД</a:t>
            </a:r>
            <a:endParaRPr lang="ru-RU" sz="32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632587" y="3060150"/>
            <a:ext cx="4041648" cy="860975"/>
          </a:xfrm>
          <a:prstGeom prst="rect">
            <a:avLst/>
          </a:prstGeom>
          <a:solidFill>
            <a:srgbClr val="FFFF00">
              <a:alpha val="6200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rgbClr val="000000"/>
                </a:solidFill>
                <a:latin typeface="+mn-lt"/>
              </a:rPr>
              <a:t>ЗАГС</a:t>
            </a:r>
            <a:endParaRPr lang="ru-RU" sz="32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4" name="Изображение 3" descr="RAZVOD-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4625" y="1732887"/>
            <a:ext cx="3665813" cy="4887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63154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азвание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Расторжение брака в органах </a:t>
            </a:r>
            <a:r>
              <a:rPr lang="ru-RU" dirty="0" err="1" smtClean="0">
                <a:solidFill>
                  <a:srgbClr val="000000"/>
                </a:solidFill>
              </a:rPr>
              <a:t>ЗАГСа</a:t>
            </a:r>
            <a:r>
              <a:rPr lang="ru-RU" dirty="0">
                <a:solidFill>
                  <a:srgbClr val="000000"/>
                </a:solidFill>
              </a:rPr>
              <a:t>: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96897" y="1746846"/>
            <a:ext cx="8389903" cy="3915767"/>
          </a:xfrm>
        </p:spPr>
        <p:txBody>
          <a:bodyPr/>
          <a:lstStyle/>
          <a:p>
            <a:pPr marL="0" indent="0" algn="just">
              <a:buClr>
                <a:srgbClr val="3366FF"/>
              </a:buClr>
              <a:buNone/>
            </a:pPr>
            <a:r>
              <a:rPr lang="ru-RU" sz="3200" dirty="0" smtClean="0">
                <a:solidFill>
                  <a:srgbClr val="000000"/>
                </a:solidFill>
                <a:latin typeface="+mn-lt"/>
              </a:rPr>
              <a:t>1) взаимное согласие </a:t>
            </a:r>
            <a:r>
              <a:rPr lang="ru-RU" sz="3200" dirty="0">
                <a:solidFill>
                  <a:srgbClr val="000000"/>
                </a:solidFill>
                <a:latin typeface="+mn-lt"/>
              </a:rPr>
              <a:t>на расторжение брака супругов, не имеющих общих несовершеннолетних </a:t>
            </a:r>
            <a:r>
              <a:rPr lang="ru-RU" sz="3200" dirty="0" smtClean="0">
                <a:solidFill>
                  <a:srgbClr val="000000"/>
                </a:solidFill>
                <a:latin typeface="+mn-lt"/>
              </a:rPr>
              <a:t>детей</a:t>
            </a:r>
          </a:p>
          <a:p>
            <a:pPr marL="0" indent="0" algn="just">
              <a:buClr>
                <a:srgbClr val="3366FF"/>
              </a:buClr>
              <a:buNone/>
            </a:pPr>
            <a:endParaRPr lang="ru-RU" sz="3200" dirty="0" smtClean="0">
              <a:solidFill>
                <a:srgbClr val="000000"/>
              </a:solidFill>
              <a:latin typeface="+mn-lt"/>
            </a:endParaRPr>
          </a:p>
          <a:p>
            <a:pPr algn="just">
              <a:buClr>
                <a:srgbClr val="3366FF"/>
              </a:buClr>
            </a:pPr>
            <a:endParaRPr lang="ru-RU" sz="3200" dirty="0" smtClean="0">
              <a:solidFill>
                <a:srgbClr val="000000"/>
              </a:solidFill>
              <a:latin typeface="+mn-lt"/>
            </a:endParaRPr>
          </a:p>
          <a:p>
            <a:pPr marL="0" indent="0" algn="just">
              <a:buClr>
                <a:srgbClr val="3366FF"/>
              </a:buClr>
              <a:buNone/>
            </a:pPr>
            <a:endParaRPr lang="ru-RU" sz="3200" dirty="0">
              <a:solidFill>
                <a:srgbClr val="000000"/>
              </a:solidFill>
              <a:latin typeface="+mn-lt"/>
            </a:endParaRPr>
          </a:p>
          <a:p>
            <a:endParaRPr lang="ru-RU" dirty="0"/>
          </a:p>
        </p:txBody>
      </p:sp>
      <p:pic>
        <p:nvPicPr>
          <p:cNvPr id="4" name="Изображение 3" descr="razvod600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5095" b="36940"/>
          <a:stretch/>
        </p:blipFill>
        <p:spPr>
          <a:xfrm>
            <a:off x="457200" y="3825897"/>
            <a:ext cx="8229600" cy="2040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79592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Изображение 4" descr="shutterstock_86606719.jpg"/>
          <p:cNvPicPr>
            <a:picLocks noChangeAspect="1"/>
          </p:cNvPicPr>
          <p:nvPr/>
        </p:nvPicPr>
        <p:blipFill rotWithShape="1">
          <a:blip r:embed="rId2" cstate="print">
            <a:alphaModFix amt="18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333" r="21206"/>
          <a:stretch/>
        </p:blipFill>
        <p:spPr>
          <a:xfrm>
            <a:off x="222250" y="188159"/>
            <a:ext cx="8731249" cy="6679093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2250" y="317500"/>
            <a:ext cx="8731250" cy="58086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000000"/>
                </a:solidFill>
                <a:latin typeface="+mn-lt"/>
              </a:rPr>
              <a:t>2) Ра</a:t>
            </a:r>
            <a:r>
              <a:rPr lang="ru-RU" sz="32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сторжение </a:t>
            </a:r>
            <a:r>
              <a:rPr lang="ru-RU" sz="3200" b="1" dirty="0">
                <a:solidFill>
                  <a:srgbClr val="000000"/>
                </a:solidFill>
                <a:latin typeface="Times New Roman"/>
                <a:cs typeface="Times New Roman"/>
              </a:rPr>
              <a:t>брака по заявлению одного из супругов независимо от наличия несовершеннолетних детей</a:t>
            </a:r>
            <a:r>
              <a:rPr lang="ru-RU" sz="32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:</a:t>
            </a:r>
            <a:endParaRPr lang="ru-RU" sz="3200" b="1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457200" indent="-457200" algn="just">
              <a:buClr>
                <a:srgbClr val="3366FF"/>
              </a:buClr>
              <a:buFont typeface="Arial"/>
              <a:buChar char="•"/>
            </a:pPr>
            <a:r>
              <a:rPr lang="ru-RU" sz="3000" dirty="0">
                <a:solidFill>
                  <a:srgbClr val="000000"/>
                </a:solidFill>
                <a:latin typeface="+mn-lt"/>
              </a:rPr>
              <a:t>если супруг признан судом безвестно </a:t>
            </a:r>
            <a:r>
              <a:rPr lang="ru-RU" sz="3000" dirty="0" smtClean="0">
                <a:solidFill>
                  <a:srgbClr val="000000"/>
                </a:solidFill>
                <a:latin typeface="+mn-lt"/>
              </a:rPr>
              <a:t>отсутствующем</a:t>
            </a:r>
          </a:p>
          <a:p>
            <a:pPr marL="0" indent="0" algn="just">
              <a:buClr>
                <a:srgbClr val="3366FF"/>
              </a:buClr>
              <a:buNone/>
            </a:pPr>
            <a:endParaRPr lang="ru-RU" sz="3000" dirty="0">
              <a:solidFill>
                <a:srgbClr val="000000"/>
              </a:solidFill>
              <a:latin typeface="+mn-lt"/>
            </a:endParaRPr>
          </a:p>
          <a:p>
            <a:pPr marL="457200" indent="-457200" algn="just">
              <a:buClr>
                <a:srgbClr val="3366FF"/>
              </a:buClr>
              <a:buFont typeface="Arial"/>
              <a:buChar char="•"/>
            </a:pPr>
            <a:r>
              <a:rPr lang="ru-RU" sz="3000" dirty="0">
                <a:solidFill>
                  <a:srgbClr val="000000"/>
                </a:solidFill>
                <a:latin typeface="+mn-lt"/>
              </a:rPr>
              <a:t>если супруг признан судом </a:t>
            </a:r>
            <a:r>
              <a:rPr lang="ru-RU" sz="3000" dirty="0" smtClean="0">
                <a:solidFill>
                  <a:srgbClr val="000000"/>
                </a:solidFill>
                <a:latin typeface="+mn-lt"/>
              </a:rPr>
              <a:t>недееспособным</a:t>
            </a:r>
          </a:p>
          <a:p>
            <a:pPr marL="0" indent="0" algn="just">
              <a:buClr>
                <a:srgbClr val="3366FF"/>
              </a:buClr>
              <a:buNone/>
            </a:pPr>
            <a:endParaRPr lang="ru-RU" sz="3000" dirty="0">
              <a:solidFill>
                <a:srgbClr val="000000"/>
              </a:solidFill>
              <a:latin typeface="+mn-lt"/>
            </a:endParaRPr>
          </a:p>
          <a:p>
            <a:pPr marL="457200" indent="-457200" algn="just">
              <a:buClr>
                <a:srgbClr val="3366FF"/>
              </a:buClr>
              <a:buFont typeface="Arial"/>
              <a:buChar char="•"/>
            </a:pPr>
            <a:r>
              <a:rPr lang="ru-RU" sz="3000" dirty="0">
                <a:solidFill>
                  <a:srgbClr val="000000"/>
                </a:solidFill>
                <a:latin typeface="+mn-lt"/>
              </a:rPr>
              <a:t>если супруг осужден за совершение преступления к лишению свободы на срок более 3 лет </a:t>
            </a:r>
          </a:p>
          <a:p>
            <a:pPr marL="0" indent="0" algn="just">
              <a:buNone/>
            </a:pPr>
            <a:endParaRPr lang="ru-RU" sz="3200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ru-RU" sz="32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indent="0" algn="ctr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156761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емья, Вектор и 1 Векто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143116"/>
            <a:ext cx="5715000" cy="4519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39028"/>
          </a:xfrm>
        </p:spPr>
        <p:txBody>
          <a:bodyPr>
            <a:noAutofit/>
          </a:bodyPr>
          <a:lstStyle/>
          <a:p>
            <a:pPr algn="ctr"/>
            <a:r>
              <a:rPr lang="ru-RU" sz="3000" dirty="0" smtClean="0">
                <a:solidFill>
                  <a:schemeClr val="tx1"/>
                </a:solidFill>
                <a:latin typeface="+mn-lt"/>
              </a:rPr>
              <a:t>Семья – это малая группа, члены которой связаны брачными узами или родственными отношениями, общим бытом, взаимной моральной и правовой ответственностью</a:t>
            </a:r>
            <a:endParaRPr lang="ru-RU" sz="3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44" y="2500306"/>
            <a:ext cx="1571636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Любовь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58" y="5357826"/>
            <a:ext cx="1571636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Поддержка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44" y="3857628"/>
            <a:ext cx="1928826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Взаимовыручка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58016" y="5357826"/>
            <a:ext cx="2143140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Забота друг о друге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000892" y="3786190"/>
            <a:ext cx="2000264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Ответственность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00"/>
                </a:solidFill>
              </a:rPr>
              <a:t>Расторжение брака в суде</a:t>
            </a: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4" name="Изображение 3" descr="развод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420" y="2367668"/>
            <a:ext cx="4688563" cy="35164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88131" y="1835399"/>
            <a:ext cx="4451571" cy="4832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ru-RU" sz="2800" dirty="0">
                <a:latin typeface="Times New Roman"/>
                <a:cs typeface="Times New Roman"/>
              </a:rPr>
              <a:t>н</a:t>
            </a:r>
            <a:r>
              <a:rPr lang="ru-RU" sz="2800" dirty="0" smtClean="0">
                <a:latin typeface="Times New Roman"/>
                <a:cs typeface="Times New Roman"/>
              </a:rPr>
              <a:t>аличие у супругов общих н/л детей</a:t>
            </a:r>
          </a:p>
          <a:p>
            <a:endParaRPr lang="ru-RU" sz="2800" dirty="0" smtClean="0">
              <a:latin typeface="Times New Roman"/>
              <a:cs typeface="Times New Roman"/>
            </a:endParaRPr>
          </a:p>
          <a:p>
            <a:pPr marL="457200" indent="-457200">
              <a:buFont typeface="Arial"/>
              <a:buChar char="•"/>
            </a:pPr>
            <a:r>
              <a:rPr lang="ru-RU" sz="2800" dirty="0">
                <a:latin typeface="Times New Roman"/>
                <a:cs typeface="Times New Roman"/>
              </a:rPr>
              <a:t>о</a:t>
            </a:r>
            <a:r>
              <a:rPr lang="ru-RU" sz="2800" dirty="0" smtClean="0">
                <a:latin typeface="Times New Roman"/>
                <a:cs typeface="Times New Roman"/>
              </a:rPr>
              <a:t>тсутствие согласия  одного из супругов на расторжение брака</a:t>
            </a:r>
          </a:p>
          <a:p>
            <a:endParaRPr lang="ru-RU" sz="2800" dirty="0" smtClean="0">
              <a:latin typeface="Times New Roman"/>
              <a:cs typeface="Times New Roman"/>
            </a:endParaRPr>
          </a:p>
          <a:p>
            <a:pPr marL="457200" indent="-457200">
              <a:buFont typeface="Arial"/>
              <a:buChar char="•"/>
            </a:pPr>
            <a:r>
              <a:rPr lang="ru-RU" sz="2800" dirty="0">
                <a:latin typeface="Times New Roman"/>
                <a:cs typeface="Times New Roman"/>
              </a:rPr>
              <a:t>е</a:t>
            </a:r>
            <a:r>
              <a:rPr lang="ru-RU" sz="2800" dirty="0" smtClean="0">
                <a:latin typeface="Times New Roman"/>
                <a:cs typeface="Times New Roman"/>
              </a:rPr>
              <a:t>сли один из супругов уклонятся от расторжения  браке  в ЗАГСе</a:t>
            </a:r>
            <a:endParaRPr lang="ru-RU" sz="2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434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Нуклеарная семья: плюсы и минусы :: SYL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428604"/>
            <a:ext cx="3181350" cy="3619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4" name="Picture 2" descr="Картинка &quot;Семья&quot;, картинки, прикольные картинки, фотоприколы, демотиваторы Joke4you.net - Развлекательный портал, картинки, цит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857232"/>
            <a:ext cx="4000528" cy="2841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071570"/>
          </a:xfrm>
        </p:spPr>
        <p:txBody>
          <a:bodyPr/>
          <a:lstStyle/>
          <a:p>
            <a:pPr algn="ctr"/>
            <a:r>
              <a:rPr lang="ru-RU" dirty="0" smtClean="0"/>
              <a:t>Виды семей:</a:t>
            </a:r>
            <a:endParaRPr lang="ru-RU" dirty="0"/>
          </a:p>
        </p:txBody>
      </p:sp>
      <p:pic>
        <p:nvPicPr>
          <p:cNvPr id="28678" name="Picture 6" descr="Неполная семья: как воспитать ребенка полноценным? . - Матер…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3286124"/>
            <a:ext cx="3786214" cy="2886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42844" y="3143248"/>
            <a:ext cx="2357454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Расширенная (</a:t>
            </a:r>
            <a:r>
              <a:rPr lang="ru-RU" sz="2000" dirty="0" err="1" smtClean="0">
                <a:solidFill>
                  <a:schemeClr val="tx1"/>
                </a:solidFill>
              </a:rPr>
              <a:t>многопоколенная</a:t>
            </a:r>
            <a:r>
              <a:rPr lang="ru-RU" sz="2000" dirty="0" smtClean="0">
                <a:solidFill>
                  <a:schemeClr val="tx1"/>
                </a:solidFill>
              </a:rPr>
              <a:t>)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286512" y="3571876"/>
            <a:ext cx="2357454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solidFill>
                  <a:schemeClr val="tx1"/>
                </a:solidFill>
              </a:rPr>
              <a:t>Нуклеарная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857620" y="5500702"/>
            <a:ext cx="2357454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Полные и неполные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Картинки статусы против алкоголя и алкогольной зависимости. . Не будьте равнодушны к беде других!! . - YesHeisYesHei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4094683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4" name="Picture 4" descr="Равенство полов в Украине: Места на кухне и в политике должно хватать всем - KP.U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428604"/>
            <a:ext cx="4000528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285720" y="2357430"/>
            <a:ext cx="2643206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Традиционная (патриархальная)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15074" y="2714620"/>
            <a:ext cx="2643206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Партнерская (эгалитарная)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30726" name="Picture 6" descr="Антибабский сайт :: Просмотр темы - эмблема АБФ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3357562"/>
            <a:ext cx="4572032" cy="305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1142976" y="5500702"/>
            <a:ext cx="2643206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Переходный тип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+mn-lt"/>
              </a:rPr>
              <a:t>Функции семьи:</a:t>
            </a:r>
            <a:endParaRPr lang="ru-RU" sz="44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71612"/>
            <a:ext cx="8858312" cy="475298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Воспитательная функция</a:t>
            </a:r>
          </a:p>
          <a:p>
            <a:r>
              <a:rPr lang="ru-RU" sz="3600" dirty="0" smtClean="0"/>
              <a:t>Репродуктивная функция</a:t>
            </a:r>
          </a:p>
          <a:p>
            <a:r>
              <a:rPr lang="ru-RU" sz="3600" dirty="0" smtClean="0"/>
              <a:t>Рекреационная функция</a:t>
            </a:r>
          </a:p>
          <a:p>
            <a:r>
              <a:rPr lang="ru-RU" sz="3600" dirty="0" smtClean="0"/>
              <a:t>Хозяйственно-экономическая функция</a:t>
            </a:r>
          </a:p>
          <a:p>
            <a:r>
              <a:rPr lang="ru-RU" sz="3600" dirty="0" smtClean="0"/>
              <a:t>Эмоционально-психологическая </a:t>
            </a:r>
            <a:r>
              <a:rPr lang="ru-RU" sz="3600" dirty="0" smtClean="0"/>
              <a:t>функция</a:t>
            </a: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920750"/>
          </a:xfrm>
        </p:spPr>
        <p:txBody>
          <a:bodyPr/>
          <a:lstStyle/>
          <a:p>
            <a:r>
              <a:rPr lang="ru-RU" sz="4400" dirty="0" smtClean="0">
                <a:solidFill>
                  <a:srgbClr val="000000"/>
                </a:solidFill>
              </a:rPr>
              <a:t>Семейные правоотношения:</a:t>
            </a:r>
            <a:endParaRPr lang="ru-RU" sz="4400" dirty="0">
              <a:solidFill>
                <a:srgbClr val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7931" y="1171176"/>
            <a:ext cx="8741953" cy="1583567"/>
          </a:xfrm>
          <a:prstGeom prst="rect">
            <a:avLst/>
          </a:prstGeom>
          <a:solidFill>
            <a:srgbClr val="3366FF">
              <a:alpha val="50000"/>
            </a:srgbClr>
          </a:solidFill>
          <a:ln>
            <a:solidFill>
              <a:srgbClr val="3366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3366FF"/>
              </a:buClr>
            </a:pPr>
            <a:r>
              <a:rPr lang="ru-RU" sz="3200" dirty="0">
                <a:solidFill>
                  <a:srgbClr val="000000"/>
                </a:solidFill>
              </a:rPr>
              <a:t>условия и порядок вступления в брак, его прекращение и признания его </a:t>
            </a:r>
            <a:r>
              <a:rPr lang="ru-RU" sz="3200" dirty="0" smtClean="0">
                <a:solidFill>
                  <a:srgbClr val="000000"/>
                </a:solidFill>
              </a:rPr>
              <a:t>недействительным</a:t>
            </a:r>
            <a:endParaRPr lang="ru-RU" sz="3200" dirty="0">
              <a:solidFill>
                <a:srgbClr val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931" y="3088594"/>
            <a:ext cx="8741953" cy="1583567"/>
          </a:xfrm>
          <a:prstGeom prst="rect">
            <a:avLst/>
          </a:prstGeom>
          <a:solidFill>
            <a:srgbClr val="000090">
              <a:alpha val="49000"/>
            </a:srgbClr>
          </a:solidFill>
          <a:ln>
            <a:solidFill>
              <a:srgbClr val="0000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000000"/>
                </a:solidFill>
              </a:rPr>
              <a:t>личные неимущественные и имущественные отношения между членами семьи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97931" y="5055498"/>
            <a:ext cx="8741953" cy="1583567"/>
          </a:xfrm>
          <a:prstGeom prst="rect">
            <a:avLst/>
          </a:prstGeom>
          <a:solidFill>
            <a:srgbClr val="660066">
              <a:alpha val="47000"/>
            </a:srgbClr>
          </a:solidFill>
          <a:ln>
            <a:solidFill>
              <a:srgbClr val="66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формы и порядок устройства в семью детей, оставшихся без попечения родителей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0251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95375"/>
          </a:xfrm>
        </p:spPr>
        <p:txBody>
          <a:bodyPr/>
          <a:lstStyle/>
          <a:p>
            <a:r>
              <a:rPr lang="ru-RU" sz="4400" dirty="0" smtClean="0">
                <a:solidFill>
                  <a:srgbClr val="000000"/>
                </a:solidFill>
              </a:rPr>
              <a:t>Источники семейного права:</a:t>
            </a:r>
            <a:endParaRPr lang="ru-RU" sz="4400" dirty="0">
              <a:solidFill>
                <a:srgbClr val="0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39017"/>
            <a:ext cx="8229600" cy="4287146"/>
          </a:xfrm>
        </p:spPr>
        <p:txBody>
          <a:bodyPr>
            <a:normAutofit/>
          </a:bodyPr>
          <a:lstStyle/>
          <a:p>
            <a:pPr algn="just">
              <a:buClr>
                <a:srgbClr val="3366FF"/>
              </a:buClr>
            </a:pPr>
            <a:endParaRPr lang="ru-RU" sz="3200" dirty="0" smtClean="0">
              <a:solidFill>
                <a:srgbClr val="000000"/>
              </a:solidFill>
              <a:latin typeface="+mn-lt"/>
            </a:endParaRPr>
          </a:p>
          <a:p>
            <a:pPr algn="just">
              <a:buClr>
                <a:srgbClr val="3366FF"/>
              </a:buClr>
            </a:pPr>
            <a:endParaRPr lang="ru-RU" sz="3200" dirty="0" smtClean="0">
              <a:solidFill>
                <a:srgbClr val="000000"/>
              </a:solidFill>
              <a:latin typeface="+mn-lt"/>
            </a:endParaRPr>
          </a:p>
          <a:p>
            <a:pPr marL="0" indent="0" algn="just">
              <a:buClr>
                <a:srgbClr val="3366FF"/>
              </a:buClr>
              <a:buNone/>
            </a:pPr>
            <a:endParaRPr lang="ru-RU" sz="3200" dirty="0">
              <a:solidFill>
                <a:srgbClr val="000000"/>
              </a:solidFill>
              <a:latin typeface="+mn-lt"/>
            </a:endParaRPr>
          </a:p>
          <a:p>
            <a:pPr marL="0" indent="0" algn="just">
              <a:buClr>
                <a:srgbClr val="3366FF"/>
              </a:buClr>
              <a:buNone/>
            </a:pPr>
            <a:endParaRPr lang="ru-RU" sz="3200" dirty="0" smtClean="0">
              <a:solidFill>
                <a:srgbClr val="000000"/>
              </a:solidFill>
              <a:latin typeface="+mn-lt"/>
            </a:endParaRPr>
          </a:p>
          <a:p>
            <a:pPr marL="0" indent="0" algn="just">
              <a:buClr>
                <a:srgbClr val="3366FF"/>
              </a:buClr>
              <a:buNone/>
            </a:pPr>
            <a:endParaRPr lang="ru-RU" sz="32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7200" y="1698625"/>
            <a:ext cx="8229600" cy="1169365"/>
          </a:xfrm>
          <a:prstGeom prst="rect">
            <a:avLst/>
          </a:prstGeom>
          <a:solidFill>
            <a:srgbClr val="FF0000">
              <a:alpha val="61000"/>
            </a:srgbClr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 smtClean="0">
              <a:solidFill>
                <a:srgbClr val="000000"/>
              </a:solidFill>
            </a:endParaRPr>
          </a:p>
          <a:p>
            <a:pPr algn="ctr"/>
            <a:r>
              <a:rPr lang="ru-RU" sz="3200" dirty="0" smtClean="0">
                <a:solidFill>
                  <a:srgbClr val="000000"/>
                </a:solidFill>
              </a:rPr>
              <a:t>Конституция РФ</a:t>
            </a:r>
            <a:endParaRPr lang="ru-RU" sz="3200" dirty="0">
              <a:solidFill>
                <a:srgbClr val="000000"/>
              </a:solidFill>
            </a:endParaRPr>
          </a:p>
          <a:p>
            <a:pPr algn="ctr"/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3393425"/>
            <a:ext cx="8229600" cy="1204118"/>
          </a:xfrm>
          <a:prstGeom prst="rect">
            <a:avLst/>
          </a:prstGeom>
          <a:solidFill>
            <a:srgbClr val="FF6600">
              <a:alpha val="56000"/>
            </a:srgbClr>
          </a:solidFill>
          <a:ln>
            <a:solidFill>
              <a:srgbClr val="FF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 smtClean="0">
              <a:solidFill>
                <a:srgbClr val="000000"/>
              </a:solidFill>
            </a:endParaRPr>
          </a:p>
          <a:p>
            <a:pPr algn="ctr"/>
            <a:r>
              <a:rPr lang="ru-RU" sz="3200" dirty="0" smtClean="0">
                <a:solidFill>
                  <a:srgbClr val="000000"/>
                </a:solidFill>
              </a:rPr>
              <a:t>Семейный </a:t>
            </a:r>
            <a:r>
              <a:rPr lang="ru-RU" sz="3200" dirty="0">
                <a:solidFill>
                  <a:srgbClr val="000000"/>
                </a:solidFill>
              </a:rPr>
              <a:t>кодекс </a:t>
            </a:r>
            <a:r>
              <a:rPr lang="ru-RU" sz="3200" dirty="0" smtClean="0">
                <a:solidFill>
                  <a:srgbClr val="000000"/>
                </a:solidFill>
              </a:rPr>
              <a:t>РФ</a:t>
            </a:r>
            <a:endParaRPr lang="ru-RU" sz="3200" dirty="0">
              <a:solidFill>
                <a:srgbClr val="000000"/>
              </a:solidFill>
            </a:endParaRPr>
          </a:p>
          <a:p>
            <a:pPr algn="ctr"/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57200" y="5035403"/>
            <a:ext cx="8229600" cy="1554407"/>
          </a:xfrm>
          <a:prstGeom prst="rect">
            <a:avLst/>
          </a:prstGeom>
          <a:solidFill>
            <a:srgbClr val="FFFF00">
              <a:alpha val="53000"/>
            </a:srgbClr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000000"/>
                </a:solidFill>
              </a:rPr>
              <a:t>Федеральные законы и законы субъектов РФ, содержащие нормы семейного </a:t>
            </a:r>
            <a:r>
              <a:rPr lang="ru-RU" sz="3200" dirty="0" smtClean="0">
                <a:solidFill>
                  <a:srgbClr val="000000"/>
                </a:solidFill>
              </a:rPr>
              <a:t>права</a:t>
            </a:r>
            <a:endParaRPr lang="ru-RU" sz="3200" dirty="0">
              <a:solidFill>
                <a:srgbClr val="000000"/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5502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638" y="1068300"/>
            <a:ext cx="85391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000000"/>
                </a:solidFill>
              </a:rPr>
              <a:t>Брак</a:t>
            </a:r>
            <a:r>
              <a:rPr lang="ru-RU" sz="3200" dirty="0" smtClean="0">
                <a:solidFill>
                  <a:srgbClr val="000000"/>
                </a:solidFill>
              </a:rPr>
              <a:t> – это юридически оформленный, свободный, добровольный союз мужчины и женщины, направленный на создание семьи и порождающий для них взаимные права и обязанности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0" y="867252"/>
            <a:ext cx="9144000" cy="4378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0" y="3806940"/>
            <a:ext cx="9144000" cy="4378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Изображение 4" descr="70214130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854" t="9167" r="7812" b="13333"/>
          <a:stretch/>
        </p:blipFill>
        <p:spPr>
          <a:xfrm>
            <a:off x="2460624" y="4152350"/>
            <a:ext cx="4206023" cy="24447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1228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5031052" y="692696"/>
            <a:ext cx="3357372" cy="1976426"/>
            <a:chOff x="2483778" y="118380"/>
            <a:chExt cx="4143401" cy="2232700"/>
          </a:xfrm>
          <a:solidFill>
            <a:schemeClr val="bg1"/>
          </a:solidFill>
        </p:grpSpPr>
        <p:sp>
          <p:nvSpPr>
            <p:cNvPr id="6" name="Овал 5"/>
            <p:cNvSpPr/>
            <p:nvPr/>
          </p:nvSpPr>
          <p:spPr>
            <a:xfrm>
              <a:off x="2483778" y="118380"/>
              <a:ext cx="4143401" cy="2232700"/>
            </a:xfrm>
            <a:prstGeom prst="ellips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7" name="Овал 4"/>
            <p:cNvSpPr/>
            <p:nvPr/>
          </p:nvSpPr>
          <p:spPr>
            <a:xfrm>
              <a:off x="3161789" y="517075"/>
              <a:ext cx="2787380" cy="1435308"/>
            </a:xfrm>
            <a:prstGeom prst="rect">
              <a:avLst/>
            </a:prstGeom>
            <a:grpFill/>
            <a:ln w="25400"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dirty="0">
                  <a:latin typeface="Arial" pitchFamily="34" charset="0"/>
                  <a:cs typeface="Arial" pitchFamily="34" charset="0"/>
                </a:rPr>
                <a:t>Гражданский</a:t>
              </a:r>
            </a:p>
            <a:p>
              <a:pPr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>
                  <a:latin typeface="Arial" pitchFamily="34" charset="0"/>
                  <a:cs typeface="Arial" pitchFamily="34" charset="0"/>
                </a:rPr>
                <a:t>(брак, зарегистрированный в органах </a:t>
              </a:r>
              <a:r>
                <a:rPr lang="ru-RU" sz="2000" dirty="0" err="1">
                  <a:latin typeface="Arial" pitchFamily="34" charset="0"/>
                  <a:cs typeface="Arial" pitchFamily="34" charset="0"/>
                </a:rPr>
                <a:t>ЗАГСа</a:t>
              </a:r>
              <a:r>
                <a:rPr lang="ru-RU" sz="2000" dirty="0">
                  <a:latin typeface="Arial" pitchFamily="34" charset="0"/>
                  <a:cs typeface="Arial" pitchFamily="34" charset="0"/>
                </a:rPr>
                <a:t>)</a:t>
              </a: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07504" y="3068960"/>
            <a:ext cx="3398720" cy="2520280"/>
            <a:chOff x="10" y="4149384"/>
            <a:chExt cx="3892647" cy="2232700"/>
          </a:xfrm>
        </p:grpSpPr>
        <p:sp>
          <p:nvSpPr>
            <p:cNvPr id="9" name="Овал 8"/>
            <p:cNvSpPr/>
            <p:nvPr/>
          </p:nvSpPr>
          <p:spPr>
            <a:xfrm>
              <a:off x="10" y="4149384"/>
              <a:ext cx="3892647" cy="223270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10" name="Овал 4"/>
            <p:cNvSpPr/>
            <p:nvPr/>
          </p:nvSpPr>
          <p:spPr>
            <a:xfrm>
              <a:off x="570076" y="4327508"/>
              <a:ext cx="2752517" cy="15787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dirty="0">
                  <a:latin typeface="Arial" pitchFamily="34" charset="0"/>
                  <a:cs typeface="Arial" pitchFamily="34" charset="0"/>
                </a:rPr>
                <a:t>Церковный</a:t>
              </a:r>
            </a:p>
            <a:p>
              <a:pPr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>
                  <a:latin typeface="Arial" pitchFamily="34" charset="0"/>
                  <a:cs typeface="Arial" pitchFamily="34" charset="0"/>
                </a:rPr>
                <a:t>(брак в результате венчания в церкви, без регистрации на законных основаниях)</a:t>
              </a: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4038908" y="3284984"/>
            <a:ext cx="3341404" cy="2196486"/>
            <a:chOff x="5309153" y="4161497"/>
            <a:chExt cx="3834842" cy="2196486"/>
          </a:xfrm>
        </p:grpSpPr>
        <p:sp>
          <p:nvSpPr>
            <p:cNvPr id="12" name="Овал 11"/>
            <p:cNvSpPr/>
            <p:nvPr/>
          </p:nvSpPr>
          <p:spPr>
            <a:xfrm>
              <a:off x="5309153" y="4161497"/>
              <a:ext cx="3834842" cy="2196486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sp>
        <p:sp>
          <p:nvSpPr>
            <p:cNvPr id="13" name="Овал 4"/>
            <p:cNvSpPr/>
            <p:nvPr/>
          </p:nvSpPr>
          <p:spPr>
            <a:xfrm>
              <a:off x="5870753" y="4483165"/>
              <a:ext cx="2711642" cy="1553150"/>
            </a:xfrm>
            <a:prstGeom prst="rect">
              <a:avLst/>
            </a:prstGeom>
            <a:ln w="254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Фактический</a:t>
              </a:r>
            </a:p>
            <a:p>
              <a:pPr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>
                  <a:latin typeface="Arial" pitchFamily="34" charset="0"/>
                  <a:cs typeface="Arial" pitchFamily="34" charset="0"/>
                </a:rPr>
                <a:t>(совместное проживание не оформлено в государственных органах</a:t>
              </a:r>
              <a:r>
                <a:rPr lang="ru-RU" sz="1700" dirty="0">
                  <a:latin typeface="Arial" pitchFamily="34" charset="0"/>
                  <a:cs typeface="Arial" pitchFamily="34" charset="0"/>
                </a:rPr>
                <a:t>)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395536" y="620688"/>
            <a:ext cx="2650604" cy="1656184"/>
            <a:chOff x="3500453" y="2500308"/>
            <a:chExt cx="2232700" cy="2232700"/>
          </a:xfrm>
          <a:solidFill>
            <a:schemeClr val="bg1"/>
          </a:solidFill>
        </p:grpSpPr>
        <p:sp>
          <p:nvSpPr>
            <p:cNvPr id="15" name="Овал 14"/>
            <p:cNvSpPr/>
            <p:nvPr/>
          </p:nvSpPr>
          <p:spPr>
            <a:xfrm>
              <a:off x="3500453" y="2500308"/>
              <a:ext cx="2232700" cy="2232700"/>
            </a:xfrm>
            <a:prstGeom prst="ellips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Овал 4"/>
            <p:cNvSpPr/>
            <p:nvPr/>
          </p:nvSpPr>
          <p:spPr>
            <a:xfrm>
              <a:off x="3932588" y="2906253"/>
              <a:ext cx="1368429" cy="1319323"/>
            </a:xfrm>
            <a:prstGeom prst="rect">
              <a:avLst/>
            </a:prstGeom>
            <a:grpFill/>
            <a:ln w="25400"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7940" tIns="27940" rIns="27940" bIns="27940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  <a:cs typeface="Arial" pitchFamily="34" charset="0"/>
                </a:rPr>
                <a:t>Браки</a:t>
              </a:r>
            </a:p>
          </p:txBody>
        </p:sp>
      </p:grpSp>
      <p:cxnSp>
        <p:nvCxnSpPr>
          <p:cNvPr id="24" name="Прямая со стрелкой 23"/>
          <p:cNvCxnSpPr/>
          <p:nvPr/>
        </p:nvCxnSpPr>
        <p:spPr>
          <a:xfrm>
            <a:off x="3073143" y="1351752"/>
            <a:ext cx="1930905" cy="27704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2961079" y="1840241"/>
            <a:ext cx="1772939" cy="152312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>
            <a:off x="2024747" y="2304586"/>
            <a:ext cx="74017" cy="98725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63445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</TotalTime>
  <Words>630</Words>
  <Application>Microsoft Office PowerPoint</Application>
  <PresentationFormat>Экран (4:3)</PresentationFormat>
  <Paragraphs>99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Семейное право</vt:lpstr>
      <vt:lpstr>Семья – это малая группа, члены которой связаны брачными узами или родственными отношениями, общим бытом, взаимной моральной и правовой ответственностью</vt:lpstr>
      <vt:lpstr>Виды семей:</vt:lpstr>
      <vt:lpstr>Слайд 4</vt:lpstr>
      <vt:lpstr>Функции семьи:</vt:lpstr>
      <vt:lpstr>Семейные правоотношения:</vt:lpstr>
      <vt:lpstr>Источники семейного права:</vt:lpstr>
      <vt:lpstr>Слайд 8</vt:lpstr>
      <vt:lpstr>Слайд 9</vt:lpstr>
      <vt:lpstr>Условия заключения брака</vt:lpstr>
      <vt:lpstr>Порядок заключения брака</vt:lpstr>
      <vt:lpstr>Брак и брачный договор</vt:lpstr>
      <vt:lpstr>Слайд 13</vt:lpstr>
      <vt:lpstr> Имущественные права супругов </vt:lpstr>
      <vt:lpstr>Слайд 15</vt:lpstr>
      <vt:lpstr>Слайд 16</vt:lpstr>
      <vt:lpstr>Порядок расторжения брака:</vt:lpstr>
      <vt:lpstr>Расторжение брака в органах ЗАГСа:</vt:lpstr>
      <vt:lpstr>Слайд 19</vt:lpstr>
      <vt:lpstr>Расторжение брака в суде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Семья как малая группа</dc:title>
  <dc:creator>User</dc:creator>
  <cp:lastModifiedBy>Пользователь Windows</cp:lastModifiedBy>
  <cp:revision>8</cp:revision>
  <dcterms:created xsi:type="dcterms:W3CDTF">2015-04-25T02:58:54Z</dcterms:created>
  <dcterms:modified xsi:type="dcterms:W3CDTF">2020-04-11T02:48:18Z</dcterms:modified>
</cp:coreProperties>
</file>