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7" r:id="rId2"/>
    <p:sldId id="259" r:id="rId3"/>
    <p:sldId id="262" r:id="rId4"/>
    <p:sldId id="287" r:id="rId5"/>
    <p:sldId id="288" r:id="rId6"/>
    <p:sldId id="289" r:id="rId7"/>
    <p:sldId id="290" r:id="rId8"/>
    <p:sldId id="291" r:id="rId9"/>
    <p:sldId id="286" r:id="rId10"/>
    <p:sldId id="266" r:id="rId11"/>
    <p:sldId id="274" r:id="rId12"/>
    <p:sldId id="280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0AEBF-A563-472A-866D-5115EBCF1CC5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4A849-81A2-4067-9187-3545F4332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17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35EA6-1503-4FDB-B467-060C96D076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rgbClr val="0D2DB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Алгебра. 7 класс: учебник для общеобразовательных учреждений/ Ю.М. Колягин, М.В. Ткачёв и др.</a:t>
            </a:r>
          </a:p>
          <a:p>
            <a:pPr algn="ctr">
              <a:defRPr/>
            </a:pPr>
            <a:r>
              <a:rPr lang="ru-RU" sz="1200" dirty="0" smtClean="0">
                <a:solidFill>
                  <a:srgbClr val="0D2DB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М.: Просвещение, 2013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35EA6-1503-4FDB-B467-060C96D076A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ADD6428-F43E-4A63-A66B-9BEA8A9950C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A16B8C4-2B13-4F72-99DB-1B3F9FD80D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wmf"/><Relationship Id="rId12" Type="http://schemas.openxmlformats.org/officeDocument/2006/relationships/image" Target="../media/image27.png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38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3.png"/><Relationship Id="rId18" Type="http://schemas.openxmlformats.org/officeDocument/2006/relationships/oleObject" Target="../embeddings/oleObject6.bin"/><Relationship Id="rId3" Type="http://schemas.openxmlformats.org/officeDocument/2006/relationships/audio" Target="../media/audio2.wav"/><Relationship Id="rId7" Type="http://schemas.openxmlformats.org/officeDocument/2006/relationships/image" Target="../media/image6.wmf"/><Relationship Id="rId12" Type="http://schemas.openxmlformats.org/officeDocument/2006/relationships/image" Target="../media/image12.png"/><Relationship Id="rId17" Type="http://schemas.openxmlformats.org/officeDocument/2006/relationships/image" Target="../media/image10.wmf"/><Relationship Id="rId2" Type="http://schemas.openxmlformats.org/officeDocument/2006/relationships/audio" Target="../media/audio1.wav"/><Relationship Id="rId16" Type="http://schemas.openxmlformats.org/officeDocument/2006/relationships/oleObject" Target="../embeddings/oleObject5.bin"/><Relationship Id="rId20" Type="http://schemas.openxmlformats.org/officeDocument/2006/relationships/image" Target="../media/image14.gi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wmf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3.bin"/><Relationship Id="rId19" Type="http://schemas.openxmlformats.org/officeDocument/2006/relationships/image" Target="../media/image11.wmf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7.wmf"/><Relationship Id="rId1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14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3.wmf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8.wmf"/><Relationship Id="rId24" Type="http://schemas.openxmlformats.org/officeDocument/2006/relationships/slide" Target="slide8.xml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23" Type="http://schemas.openxmlformats.org/officeDocument/2006/relationships/image" Target="../media/image24.wmf"/><Relationship Id="rId10" Type="http://schemas.openxmlformats.org/officeDocument/2006/relationships/oleObject" Target="../embeddings/oleObject10.bin"/><Relationship Id="rId19" Type="http://schemas.openxmlformats.org/officeDocument/2006/relationships/image" Target="../media/image22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971600" y="2000250"/>
            <a:ext cx="705678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Алгебраические дроби, сокращение дробей. </a:t>
            </a:r>
          </a:p>
          <a:p>
            <a:pPr algn="ctr" eaLnBrk="1" hangingPunct="1"/>
            <a:endParaRPr lang="ru-RU" sz="4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127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836712"/>
            <a:ext cx="7560958" cy="707886"/>
          </a:xfr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Сократите </a:t>
            </a:r>
            <a:r>
              <a:rPr lang="ru-RU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дроби  </a:t>
            </a:r>
            <a:r>
              <a:rPr lang="ru-RU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(письменно)</a:t>
            </a:r>
            <a:endParaRPr lang="ru-RU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556792"/>
            <a:ext cx="4320480" cy="4525963"/>
          </a:xfrm>
        </p:spPr>
        <p:txBody>
          <a:bodyPr>
            <a:normAutofit/>
          </a:bodyPr>
          <a:lstStyle/>
          <a:p>
            <a:pPr marL="68580" indent="0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 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marL="68580" indent="0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  	</a:t>
            </a:r>
          </a:p>
          <a:p>
            <a:pPr marL="0" indent="0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 		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г)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50578"/>
              </p:ext>
            </p:extLst>
          </p:nvPr>
        </p:nvGraphicFramePr>
        <p:xfrm>
          <a:off x="1475656" y="5013175"/>
          <a:ext cx="1338442" cy="936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Формула" r:id="rId4" imgW="596900" imgH="419100" progId="Equation.3">
                  <p:embed/>
                </p:oleObj>
              </mc:Choice>
              <mc:Fallback>
                <p:oleObj name="Формула" r:id="rId4" imgW="596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013175"/>
                        <a:ext cx="1338442" cy="93610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043243"/>
              </p:ext>
            </p:extLst>
          </p:nvPr>
        </p:nvGraphicFramePr>
        <p:xfrm>
          <a:off x="1475656" y="1628800"/>
          <a:ext cx="1368152" cy="985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Формула" r:id="rId6" imgW="583947" imgH="418918" progId="Equation.3">
                  <p:embed/>
                </p:oleObj>
              </mc:Choice>
              <mc:Fallback>
                <p:oleObj name="Формула" r:id="rId6" imgW="583947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628800"/>
                        <a:ext cx="1368152" cy="9858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15481"/>
              </p:ext>
            </p:extLst>
          </p:nvPr>
        </p:nvGraphicFramePr>
        <p:xfrm>
          <a:off x="1475656" y="2668918"/>
          <a:ext cx="1314720" cy="948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Формула" r:id="rId8" imgW="583947" imgH="418918" progId="Equation.3">
                  <p:embed/>
                </p:oleObj>
              </mc:Choice>
              <mc:Fallback>
                <p:oleObj name="Формула" r:id="rId8" imgW="583947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68918"/>
                        <a:ext cx="1314720" cy="94849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114800" y="29742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144725"/>
              </p:ext>
            </p:extLst>
          </p:nvPr>
        </p:nvGraphicFramePr>
        <p:xfrm>
          <a:off x="1547664" y="3923243"/>
          <a:ext cx="1008112" cy="939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" name="Формула" r:id="rId10" imgW="418918" imgH="393529" progId="Equation.3">
                  <p:embed/>
                </p:oleObj>
              </mc:Choice>
              <mc:Fallback>
                <p:oleObj name="Формула" r:id="rId10" imgW="418918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923243"/>
                        <a:ext cx="1008112" cy="939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3166"/>
            <a:ext cx="295232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214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Работа с учебником, закрепление: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задание под буквами а, б № 41.6, 41.8, 41.12, 41.14, 41.16, 41.17, 41.18, 41.20, 41.21, 41.23, 41.25, 41.27, 41.28, 41.29, 41.31, 41.33, 41.37, 41.38, 41.40.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2592288" cy="214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29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8006" y="528205"/>
            <a:ext cx="8229600" cy="720080"/>
          </a:xfrm>
        </p:spPr>
        <p:txBody>
          <a:bodyPr>
            <a:norm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http://festival.1september.ru/articles/509389/Image2086.gif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27190"/>
            <a:ext cx="1512167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festival.1september.ru/articles/509389/Image2088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593" y="1303526"/>
            <a:ext cx="151216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festival.1september.ru/articles/509389/Image2090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76972"/>
            <a:ext cx="1550537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festival.1september.ru/articles/509389/Image2092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593" y="3068960"/>
            <a:ext cx="1296144" cy="1008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festival.1september.ru/articles/509389/Image2094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081" y="5013176"/>
            <a:ext cx="1368152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festival.1september.ru/articles/509389/Image2096.gif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593" y="5013176"/>
            <a:ext cx="1296144" cy="9361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29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348881"/>
            <a:ext cx="4757668" cy="3568252"/>
          </a:xfrm>
        </p:spPr>
      </p:pic>
    </p:spTree>
    <p:extLst>
      <p:ext uri="{BB962C8B-B14F-4D97-AF65-F5344CB8AC3E}">
        <p14:creationId xmlns:p14="http://schemas.microsoft.com/office/powerpoint/2010/main" val="157256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Теория: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772816"/>
                <a:ext cx="7848872" cy="3888432"/>
              </a:xfrm>
            </p:spPr>
            <p:txBody>
              <a:bodyPr>
                <a:noAutofit/>
              </a:bodyPr>
              <a:lstStyle/>
              <a:p>
                <a:pPr fontAlgn="b"/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Алгебраической дробью называют отношение двух  многочленов</a:t>
                </a:r>
                <a:r>
                  <a:rPr lang="ru-RU" sz="28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Р</a:t>
                </a:r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 и 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Q,</a:t>
                </a: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 </a:t>
                </a:r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т.е. </a:t>
                </a: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P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Q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,  </a:t>
                </a: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где </a:t>
                </a:r>
                <a:r>
                  <a:rPr lang="ru-RU" sz="2800" dirty="0" smtClean="0">
                    <a:ln>
                      <a:solidFill>
                        <a:srgbClr val="FF0000"/>
                      </a:solidFill>
                    </a:ln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</a:t>
                </a:r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числитель, </a:t>
                </a:r>
                <a:r>
                  <a:rPr lang="ru-RU" sz="2800" dirty="0" smtClean="0">
                    <a:ln>
                      <a:solidFill>
                        <a:srgbClr val="FF0000"/>
                      </a:solidFill>
                    </a:ln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ru-RU" sz="28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знаменатель </a:t>
                </a:r>
                <a:b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800" b="1" dirty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алгебраической дроби.</a:t>
                </a:r>
                <a:endParaRPr lang="ru-RU" sz="2800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Например</a:t>
                </a:r>
                <a:r>
                  <a:rPr lang="en-US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en-US" sz="2800" baseline="300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t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,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b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,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dirty="0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18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baseline="300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+12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ab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−2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800" baseline="300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800" baseline="300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ru-RU" sz="2800" dirty="0" smtClean="0">
                            <a:solidFill>
                              <a:srgbClr val="0070C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dirty="0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dirty="0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  <m:t>7у −4 </m:t>
                        </m:r>
                      </m:num>
                      <m:den>
                        <m:r>
                          <a:rPr lang="ru-RU" sz="2800" b="0" i="1" dirty="0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  <m:t>у</m:t>
                        </m:r>
                      </m:den>
                    </m:f>
                  </m:oMath>
                </a14:m>
                <a:endParaRPr lang="ru-RU" sz="2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772816"/>
                <a:ext cx="7848872" cy="3888432"/>
              </a:xfrm>
              <a:blipFill rotWithShape="1">
                <a:blip r:embed="rId2"/>
                <a:stretch>
                  <a:fillRect t="-14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8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571500"/>
            <a:ext cx="8229600" cy="1143000"/>
          </a:xfrm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>
                <a:normAutofit/>
              </a:bodyPr>
              <a:lstStyle/>
              <a:p>
                <a:pPr fontAlgn="b"/>
                <a:endParaRPr lang="ru-RU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fontAlgn="b"/>
                <a:r>
                  <a:rPr lang="ru-RU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Сократить дробь – это значит, разделить одновременно числитель и знаменатель дроби на их общий множитель, одно и то же отличное от нуля число.</a:t>
                </a: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Обрати внимание!</a:t>
                </a:r>
                <a:endParaRPr lang="ru-RU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fontAlgn="b"/>
                <a:r>
                  <a:rPr lang="ru-RU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Сначала надо разложить на множители числитель и знаменатель дроби.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5а+5в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3а+3в</m:t>
                        </m:r>
                      </m:den>
                    </m:f>
                  </m:oMath>
                </a14:m>
                <a:r>
                  <a:rPr lang="ru-RU" sz="4000" dirty="0" smtClean="0">
                    <a:solidFill>
                      <a:srgbClr val="0000CC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5(а+в)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3(а+в)</m:t>
                        </m:r>
                      </m:den>
                    </m:f>
                  </m:oMath>
                </a14:m>
                <a:r>
                  <a:rPr lang="ru-RU" sz="4000" dirty="0" smtClean="0">
                    <a:solidFill>
                      <a:srgbClr val="0000CC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solidFill>
                              <a:srgbClr val="0000CC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4000" b="0" i="1" dirty="0" smtClean="0">
                            <a:solidFill>
                              <a:srgbClr val="0000CC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r="-12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7" descr="01_1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237626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78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 rot="5400000">
            <a:off x="-2808000" y="3456000"/>
            <a:ext cx="6120000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95250"/>
            <a:bevelB w="571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60000" y="6588000"/>
            <a:ext cx="8475225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дзаголовок 2"/>
          <p:cNvSpPr txBox="1">
            <a:spLocks/>
          </p:cNvSpPr>
          <p:nvPr/>
        </p:nvSpPr>
        <p:spPr>
          <a:xfrm>
            <a:off x="823420" y="146623"/>
            <a:ext cx="5656579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Arial Unicode MS" pitchFamily="34" charset="-128"/>
                <a:cs typeface="Arial Unicode MS" pitchFamily="34" charset="-128"/>
              </a:rPr>
              <a:t>Найдите ошибку.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719140"/>
              </p:ext>
            </p:extLst>
          </p:nvPr>
        </p:nvGraphicFramePr>
        <p:xfrm>
          <a:off x="684000" y="2518383"/>
          <a:ext cx="146050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Формула" r:id="rId6" imgW="583920" imgH="393480" progId="Equation.3">
                  <p:embed/>
                </p:oleObj>
              </mc:Choice>
              <mc:Fallback>
                <p:oleObj name="Формула" r:id="rId6" imgW="583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000" y="2518383"/>
                        <a:ext cx="146050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702967"/>
              </p:ext>
            </p:extLst>
          </p:nvPr>
        </p:nvGraphicFramePr>
        <p:xfrm>
          <a:off x="2154675" y="2504539"/>
          <a:ext cx="111125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Формула" r:id="rId8" imgW="444240" imgH="393480" progId="Equation.3">
                  <p:embed/>
                </p:oleObj>
              </mc:Choice>
              <mc:Fallback>
                <p:oleObj name="Формула" r:id="rId8" imgW="444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4675" y="2504539"/>
                        <a:ext cx="111125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288000" y="1259999"/>
            <a:ext cx="8723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b="1" dirty="0" smtClean="0"/>
              <a:t>Найдите значение выражения: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1222195" y="2494892"/>
            <a:ext cx="362857" cy="43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494352" y="3076571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94427" y="218963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7325" y="32745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80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45985"/>
              </p:ext>
            </p:extLst>
          </p:nvPr>
        </p:nvGraphicFramePr>
        <p:xfrm>
          <a:off x="3356242" y="2473337"/>
          <a:ext cx="1682750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8" name="Формула" r:id="rId10" imgW="672840" imgH="393480" progId="Equation.3">
                  <p:embed/>
                </p:oleObj>
              </mc:Choice>
              <mc:Fallback>
                <p:oleObj name="Формула" r:id="rId10" imgW="672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6242" y="2473337"/>
                        <a:ext cx="1682750" cy="9826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" name="MS900069208[1].wav">
            <a:hlinkClick r:id="" action="ppaction://media"/>
          </p:cNvPr>
          <p:cNvPicPr>
            <a:picLocks noRot="1" noChangeAspect="1"/>
          </p:cNvPicPr>
          <p:nvPr>
            <a:wavAudioFile r:embed="rId2" name="MS900069208[1].wav"/>
          </p:nvPr>
        </p:nvPicPr>
        <p:blipFill>
          <a:blip r:embed="rId12" cstate="print"/>
          <a:stretch>
            <a:fillRect/>
          </a:stretch>
        </p:blipFill>
        <p:spPr>
          <a:xfrm>
            <a:off x="8498115" y="605972"/>
            <a:ext cx="304800" cy="304800"/>
          </a:xfrm>
          <a:prstGeom prst="rect">
            <a:avLst/>
          </a:prstGeom>
        </p:spPr>
      </p:pic>
      <p:pic>
        <p:nvPicPr>
          <p:cNvPr id="49" name="MS900116615[1].wav">
            <a:hlinkClick r:id="" action="ppaction://media"/>
          </p:cNvPr>
          <p:cNvPicPr>
            <a:picLocks noRot="1" noChangeAspect="1"/>
          </p:cNvPicPr>
          <p:nvPr>
            <a:wavAudioFile r:embed="rId3" name="MS900116615[1].wav"/>
          </p:nvPr>
        </p:nvPicPr>
        <p:blipFill>
          <a:blip r:embed="rId13" cstate="print"/>
          <a:stretch>
            <a:fillRect/>
          </a:stretch>
        </p:blipFill>
        <p:spPr>
          <a:xfrm>
            <a:off x="8481486" y="612000"/>
            <a:ext cx="304800" cy="304800"/>
          </a:xfrm>
          <a:prstGeom prst="rect">
            <a:avLst/>
          </a:prstGeom>
        </p:spPr>
      </p:pic>
      <p:graphicFrame>
        <p:nvGraphicFramePr>
          <p:cNvPr id="3380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385417"/>
              </p:ext>
            </p:extLst>
          </p:nvPr>
        </p:nvGraphicFramePr>
        <p:xfrm>
          <a:off x="578123" y="4203468"/>
          <a:ext cx="165100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9" name="Формула" r:id="rId14" imgW="660240" imgH="393480" progId="Equation.3">
                  <p:embed/>
                </p:oleObj>
              </mc:Choice>
              <mc:Fallback>
                <p:oleObj name="Формула" r:id="rId14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123" y="4203468"/>
                        <a:ext cx="165100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Прямая соединительная линия 50"/>
          <p:cNvCxnSpPr/>
          <p:nvPr/>
        </p:nvCxnSpPr>
        <p:spPr>
          <a:xfrm rot="5400000">
            <a:off x="1006194" y="4184001"/>
            <a:ext cx="362857" cy="43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1438195" y="4779746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89521" y="390009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4706" y="489756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80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323310"/>
              </p:ext>
            </p:extLst>
          </p:nvPr>
        </p:nvGraphicFramePr>
        <p:xfrm>
          <a:off x="2267744" y="4222268"/>
          <a:ext cx="1619250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Формула" r:id="rId16" imgW="647640" imgH="393480" progId="Equation.3">
                  <p:embed/>
                </p:oleObj>
              </mc:Choice>
              <mc:Fallback>
                <p:oleObj name="Формула" r:id="rId16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222268"/>
                        <a:ext cx="1619250" cy="982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168041"/>
              </p:ext>
            </p:extLst>
          </p:nvPr>
        </p:nvGraphicFramePr>
        <p:xfrm>
          <a:off x="3923928" y="4222268"/>
          <a:ext cx="1651000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name="Формула" r:id="rId18" imgW="660240" imgH="393480" progId="Equation.3">
                  <p:embed/>
                </p:oleObj>
              </mc:Choice>
              <mc:Fallback>
                <p:oleObj name="Формула" r:id="rId18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222268"/>
                        <a:ext cx="1651000" cy="9826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810" name="Picture 18" descr="http://online-24.ucoz.ru/no_vop10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480000" y="2268000"/>
            <a:ext cx="1219200" cy="1219201"/>
          </a:xfrm>
          <a:prstGeom prst="rect">
            <a:avLst/>
          </a:prstGeom>
          <a:noFill/>
        </p:spPr>
      </p:pic>
      <p:pic>
        <p:nvPicPr>
          <p:cNvPr id="32" name="Picture 18" descr="http://online-24.ucoz.ru/no_vop10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480000" y="4104000"/>
            <a:ext cx="1219200" cy="1219201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267744" y="2529463"/>
            <a:ext cx="885113" cy="847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267744" y="2529463"/>
            <a:ext cx="885113" cy="8474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55776" y="4365610"/>
            <a:ext cx="1080120" cy="7195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627784" y="4365610"/>
            <a:ext cx="1008112" cy="7935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36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vol="10000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38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257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8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1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30" grpId="0"/>
      <p:bldP spid="30" grpId="1"/>
      <p:bldP spid="31" grpId="0"/>
      <p:bldP spid="31" grpId="1"/>
      <p:bldP spid="53" grpId="0"/>
      <p:bldP spid="53" grpId="1"/>
      <p:bldP spid="54" grpId="0"/>
      <p:bldP spid="5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08000" y="3456000"/>
            <a:ext cx="6120000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95250"/>
            <a:bevelB w="571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16200000" flipH="1">
            <a:off x="360000" y="6588000"/>
            <a:ext cx="8475225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дзаголовок 2"/>
          <p:cNvSpPr txBox="1">
            <a:spLocks/>
          </p:cNvSpPr>
          <p:nvPr/>
        </p:nvSpPr>
        <p:spPr>
          <a:xfrm>
            <a:off x="1004552" y="360000"/>
            <a:ext cx="7429552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№1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742723" y="1089252"/>
          <a:ext cx="1893887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Формула" r:id="rId4" imgW="583920" imgH="393480" progId="Equation.3">
                  <p:embed/>
                </p:oleObj>
              </mc:Choice>
              <mc:Fallback>
                <p:oleObj name="Формула" r:id="rId4" imgW="583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723" y="1089252"/>
                        <a:ext cx="1893887" cy="1273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2619148" y="1090839"/>
          <a:ext cx="1071562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Формула" r:id="rId6" imgW="330120" imgH="393480" progId="Equation.3">
                  <p:embed/>
                </p:oleObj>
              </mc:Choice>
              <mc:Fallback>
                <p:oleObj name="Формула" r:id="rId6" imgW="33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148" y="1090839"/>
                        <a:ext cx="1071562" cy="1273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 rot="5400000">
            <a:off x="1471599" y="1273209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544171" y="1882811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04226" y="7949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1856227" y="1890066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25997" y="21810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5343298" y="1171802"/>
          <a:ext cx="214153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Формула" r:id="rId8" imgW="660240" imgH="419040" progId="Equation.3">
                  <p:embed/>
                </p:oleObj>
              </mc:Choice>
              <mc:Fallback>
                <p:oleObj name="Формула" r:id="rId8" imgW="6602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298" y="1171802"/>
                        <a:ext cx="2141537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3"/>
          <p:cNvGraphicFramePr>
            <a:graphicFrameLocks noChangeAspect="1"/>
          </p:cNvGraphicFramePr>
          <p:nvPr/>
        </p:nvGraphicFramePr>
        <p:xfrm>
          <a:off x="7529285" y="1173389"/>
          <a:ext cx="700088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5" name="Формула" r:id="rId10" imgW="215640" imgH="419040" progId="Equation.3">
                  <p:embed/>
                </p:oleObj>
              </mc:Choice>
              <mc:Fallback>
                <p:oleObj name="Формула" r:id="rId10" imgW="215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9285" y="1173389"/>
                        <a:ext cx="700088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Прямая соединительная линия 29"/>
          <p:cNvCxnSpPr/>
          <p:nvPr/>
        </p:nvCxnSpPr>
        <p:spPr>
          <a:xfrm rot="3060000">
            <a:off x="6632114" y="1276124"/>
            <a:ext cx="36000" cy="25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192571" y="2151324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7320000">
            <a:off x="6718057" y="2093257"/>
            <a:ext cx="252000" cy="3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79311" y="185451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6707828" y="1374810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1246628" y="1222408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83368" y="104897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одзаголовок 2"/>
          <p:cNvSpPr txBox="1">
            <a:spLocks/>
          </p:cNvSpPr>
          <p:nvPr/>
        </p:nvSpPr>
        <p:spPr>
          <a:xfrm>
            <a:off x="939238" y="2355714"/>
            <a:ext cx="7429552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№</a:t>
            </a:r>
            <a:r>
              <a:rPr lang="ru-RU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2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39" name="Object 3"/>
          <p:cNvGraphicFramePr>
            <a:graphicFrameLocks noChangeAspect="1"/>
          </p:cNvGraphicFramePr>
          <p:nvPr/>
        </p:nvGraphicFramePr>
        <p:xfrm>
          <a:off x="173038" y="3284765"/>
          <a:ext cx="267493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6" name="Формула" r:id="rId12" imgW="825480" imgH="419040" progId="Equation.3">
                  <p:embed/>
                </p:oleObj>
              </mc:Choice>
              <mc:Fallback>
                <p:oleObj name="Формула" r:id="rId12" imgW="825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3284765"/>
                        <a:ext cx="2674937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Прямая соединительная линия 39"/>
          <p:cNvCxnSpPr/>
          <p:nvPr/>
        </p:nvCxnSpPr>
        <p:spPr>
          <a:xfrm rot="10800000" flipV="1">
            <a:off x="1061491" y="3352801"/>
            <a:ext cx="1260342" cy="3904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 flipV="1">
            <a:off x="1164292" y="4064000"/>
            <a:ext cx="1273657" cy="462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4"/>
          <p:cNvGraphicFramePr>
            <a:graphicFrameLocks noChangeAspect="1"/>
          </p:cNvGraphicFramePr>
          <p:nvPr/>
        </p:nvGraphicFramePr>
        <p:xfrm>
          <a:off x="2679700" y="3284765"/>
          <a:ext cx="493713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Формула" r:id="rId14" imgW="152280" imgH="393480" progId="Equation.3">
                  <p:embed/>
                </p:oleObj>
              </mc:Choice>
              <mc:Fallback>
                <p:oleObj name="Формула" r:id="rId14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3284765"/>
                        <a:ext cx="493713" cy="1273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3"/>
          <p:cNvGraphicFramePr>
            <a:graphicFrameLocks noChangeAspect="1"/>
          </p:cNvGraphicFramePr>
          <p:nvPr/>
        </p:nvGraphicFramePr>
        <p:xfrm>
          <a:off x="3140075" y="3284765"/>
          <a:ext cx="4321175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Формула" r:id="rId16" imgW="1333440" imgH="419040" progId="Equation.3">
                  <p:embed/>
                </p:oleObj>
              </mc:Choice>
              <mc:Fallback>
                <p:oleObj name="Формула" r:id="rId16" imgW="1333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075" y="3284765"/>
                        <a:ext cx="4321175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Прямая соединительная линия 43"/>
          <p:cNvCxnSpPr/>
          <p:nvPr/>
        </p:nvCxnSpPr>
        <p:spPr>
          <a:xfrm rot="10800000" flipV="1">
            <a:off x="4893262" y="3468915"/>
            <a:ext cx="1260342" cy="3904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 flipV="1">
            <a:off x="4255833" y="4122057"/>
            <a:ext cx="1273657" cy="462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7250113" y="3284765"/>
          <a:ext cx="189388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9" name="Формула" r:id="rId18" imgW="583920" imgH="419040" progId="Equation.3">
                  <p:embed/>
                </p:oleObj>
              </mc:Choice>
              <mc:Fallback>
                <p:oleObj name="Формула" r:id="rId18" imgW="583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0113" y="3284765"/>
                        <a:ext cx="1893887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Прямая соединительная линия 46"/>
          <p:cNvCxnSpPr/>
          <p:nvPr/>
        </p:nvCxnSpPr>
        <p:spPr>
          <a:xfrm rot="5400000">
            <a:off x="3858748" y="4125274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4606234" y="3406816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3662806" y="4074477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4337720" y="3370532"/>
            <a:ext cx="362857" cy="39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224229" y="305920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62343" y="447434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" name="Object 3"/>
          <p:cNvGraphicFramePr>
            <a:graphicFrameLocks noChangeAspect="1"/>
          </p:cNvGraphicFramePr>
          <p:nvPr/>
        </p:nvGraphicFramePr>
        <p:xfrm>
          <a:off x="275771" y="5223101"/>
          <a:ext cx="2592388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0" name="Формула" r:id="rId20" imgW="799920" imgH="419040" progId="Equation.3">
                  <p:embed/>
                </p:oleObj>
              </mc:Choice>
              <mc:Fallback>
                <p:oleObj name="Формула" r:id="rId20" imgW="799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771" y="5223101"/>
                        <a:ext cx="2592388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Прямая соединительная линия 53"/>
          <p:cNvCxnSpPr/>
          <p:nvPr/>
        </p:nvCxnSpPr>
        <p:spPr>
          <a:xfrm rot="10800000" flipV="1">
            <a:off x="1123630" y="5290456"/>
            <a:ext cx="1260342" cy="3904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0800000" flipV="1">
            <a:off x="1023231" y="6045198"/>
            <a:ext cx="1273657" cy="462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Object 4"/>
          <p:cNvGraphicFramePr>
            <a:graphicFrameLocks noChangeAspect="1"/>
          </p:cNvGraphicFramePr>
          <p:nvPr/>
        </p:nvGraphicFramePr>
        <p:xfrm>
          <a:off x="2909207" y="5592988"/>
          <a:ext cx="7397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1" name="Формула" r:id="rId22" imgW="228600" imgH="164880" progId="Equation.3">
                  <p:embed/>
                </p:oleObj>
              </mc:Choice>
              <mc:Fallback>
                <p:oleObj name="Формула" r:id="rId22" imgW="2286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207" y="5592988"/>
                        <a:ext cx="7397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Штриховая стрелка вправо 64">
            <a:hlinkClick r:id="rId24" action="ppaction://hlinksldjump"/>
          </p:cNvPr>
          <p:cNvSpPr/>
          <p:nvPr/>
        </p:nvSpPr>
        <p:spPr>
          <a:xfrm>
            <a:off x="3958577" y="5364891"/>
            <a:ext cx="3225995" cy="1050422"/>
          </a:xfrm>
          <a:prstGeom prst="stripedRightArrow">
            <a:avLst/>
          </a:prstGeom>
          <a:gradFill>
            <a:gsLst>
              <a:gs pos="59000">
                <a:srgbClr val="0D2DB3">
                  <a:alpha val="68000"/>
                </a:srgbClr>
              </a:gs>
              <a:gs pos="78000">
                <a:srgbClr val="0D2DB3">
                  <a:alpha val="68000"/>
                </a:srgbClr>
              </a:gs>
              <a:gs pos="97000">
                <a:srgbClr val="0D2DB3"/>
              </a:gs>
              <a:gs pos="65000">
                <a:schemeClr val="bg1">
                  <a:shade val="90000"/>
                  <a:satMod val="375000"/>
                </a:schemeClr>
              </a:gs>
              <a:gs pos="100000">
                <a:schemeClr val="bg2">
                  <a:tint val="88000"/>
                  <a:satMod val="40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8890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88900" dist="25400" dir="2400000" sx="101000" sy="101000" algn="ctr" rotWithShape="0">
                    <a:srgbClr val="000000"/>
                  </a:outerShdw>
                </a:effectLst>
              </a:rPr>
              <a:t>подсказка</a:t>
            </a:r>
            <a:endParaRPr lang="ru-RU" sz="3600" b="1" dirty="0">
              <a:solidFill>
                <a:srgbClr val="FF0000"/>
              </a:solidFill>
              <a:effectLst>
                <a:outerShdw blurRad="88900" dist="25400" dir="2400000" sx="101000" sy="101000" algn="ctr" rotWithShape="0">
                  <a:srgbClr val="000000"/>
                </a:out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01768" y="4982344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0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34" grpId="0"/>
      <p:bldP spid="37" grpId="0"/>
      <p:bldP spid="38" grpId="0"/>
      <p:bldP spid="51" grpId="0"/>
      <p:bldP spid="52" grpId="0"/>
      <p:bldP spid="65" grpId="0" animBg="1"/>
      <p:bldP spid="65" grpId="1" animBg="1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08000" y="3456000"/>
            <a:ext cx="6120000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95250"/>
            <a:bevelB w="571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16200000" flipH="1">
            <a:off x="360000" y="6588000"/>
            <a:ext cx="8475225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4170284" y="4867543"/>
            <a:ext cx="1258058" cy="517257"/>
          </a:xfrm>
          <a:prstGeom prst="actionButtonBackPrevious">
            <a:avLst/>
          </a:prstGeom>
          <a:gradFill flip="none" rotWithShape="1">
            <a:gsLst>
              <a:gs pos="58000">
                <a:srgbClr val="FF33CC">
                  <a:alpha val="60000"/>
                </a:srgbClr>
              </a:gs>
              <a:gs pos="58000">
                <a:srgbClr val="0D2DB3">
                  <a:alpha val="61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330200" dist="50800" dir="5400000" sx="128000" sy="128000" algn="ctr" rotWithShape="0">
              <a:srgbClr val="000000">
                <a:alpha val="7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1164209" y="2072685"/>
            <a:ext cx="7429552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a – b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= – (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b – a)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322400" y="3030972"/>
            <a:ext cx="1745905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en-US" sz="4400" b="1" u="sng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a – b</a:t>
            </a:r>
            <a:endParaRPr kumimoji="0" lang="ru-RU" sz="44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002970" y="3570972"/>
            <a:ext cx="2438401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b – a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446400" y="3030972"/>
            <a:ext cx="1745905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 </a:t>
            </a:r>
            <a:r>
              <a:rPr lang="en-US" sz="4400" b="1" u="sng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a – b  </a:t>
            </a:r>
            <a:endParaRPr kumimoji="0" lang="ru-RU" sz="44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122400" y="3570972"/>
            <a:ext cx="2438401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–(</a:t>
            </a:r>
            <a:r>
              <a:rPr lang="ru-RU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а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–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b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846286" y="3270114"/>
            <a:ext cx="754742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=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192305" y="3452650"/>
            <a:ext cx="1226457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= – 1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08881" y="548680"/>
            <a:ext cx="7429552" cy="1672000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ru-RU" sz="58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Замечание: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>
                <a:solidFill>
                  <a:srgbClr val="0D2DB3"/>
                </a:solidFill>
              </a:rPr>
              <a:t>для выполнении этого номера и аналогичных заданий необходимо помнить следующие равенства!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08000" y="3456000"/>
            <a:ext cx="6120000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95250"/>
            <a:bevelB w="571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16200000" flipH="1">
            <a:off x="360000" y="6588000"/>
            <a:ext cx="8475225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6367" y="576000"/>
            <a:ext cx="8723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800" b="1" dirty="0" smtClean="0">
                <a:solidFill>
                  <a:srgbClr val="FF0000"/>
                </a:solidFill>
              </a:rPr>
              <a:t>№3.  Сократите дробь:</a:t>
            </a: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1495545" y="1274514"/>
            <a:ext cx="1516762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m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– n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1437488" y="1706514"/>
            <a:ext cx="1625766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m</a:t>
            </a:r>
            <a:r>
              <a:rPr lang="en-US" sz="3200" b="1" i="1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+ </a:t>
            </a:r>
            <a:r>
              <a:rPr lang="en-US" sz="3200" b="1" i="1" dirty="0" err="1" smtClean="0">
                <a:solidFill>
                  <a:srgbClr val="0D2DB3"/>
                </a:solidFill>
                <a:latin typeface="Times New Roman" pitchFamily="18" charset="0"/>
              </a:rPr>
              <a:t>mn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3346117" y="1274514"/>
            <a:ext cx="2775119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(m – n)(m + n)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3728229" y="1706514"/>
            <a:ext cx="1762021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m(m + n)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2903431" y="1490514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0800000" flipV="1">
            <a:off x="4661486" y="1320800"/>
            <a:ext cx="1260342" cy="3904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4232229" y="1843314"/>
            <a:ext cx="1273657" cy="462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5945142" y="1476000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6401374" y="1274514"/>
            <a:ext cx="1244251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m – n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6644229" y="1706514"/>
            <a:ext cx="50366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m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972000" y="1476000"/>
            <a:ext cx="526106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а)</a:t>
            </a:r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1512000" y="2878343"/>
            <a:ext cx="2356735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4с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–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12с +9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2196000" y="3312000"/>
            <a:ext cx="1255472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4с</a:t>
            </a:r>
            <a:r>
              <a:rPr lang="en-US" sz="3200" b="1" i="1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-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9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3708000" y="3094343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10800000" flipV="1">
            <a:off x="4032000" y="3420000"/>
            <a:ext cx="1260342" cy="3904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 flipV="1">
            <a:off x="5796000" y="2991089"/>
            <a:ext cx="252000" cy="144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6552000" y="3079829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972000" y="3079829"/>
            <a:ext cx="526106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б)</a:t>
            </a:r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4032000" y="2880000"/>
            <a:ext cx="262283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(2с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–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3)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3996000" y="3312000"/>
            <a:ext cx="2765501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(2с – 3)(2с +3 )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54" name="Rectangle 10"/>
          <p:cNvSpPr>
            <a:spLocks noChangeArrowheads="1"/>
          </p:cNvSpPr>
          <p:nvPr/>
        </p:nvSpPr>
        <p:spPr bwMode="auto">
          <a:xfrm>
            <a:off x="6834171" y="2880000"/>
            <a:ext cx="1906291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2с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–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3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266171" y="3312000"/>
            <a:ext cx="1217000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2с + 3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1533771" y="4525714"/>
            <a:ext cx="2230098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a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–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err="1" smtClean="0">
                <a:solidFill>
                  <a:srgbClr val="0D2DB3"/>
                </a:solidFill>
                <a:latin typeface="Times New Roman" pitchFamily="18" charset="0"/>
              </a:rPr>
              <a:t>ab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+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b</a:t>
            </a:r>
            <a:r>
              <a:rPr lang="en-US" sz="3200" b="1" i="1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2217771" y="4959371"/>
            <a:ext cx="1208985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b</a:t>
            </a:r>
            <a:r>
              <a:rPr lang="en-US" sz="3200" b="1" i="1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-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a</a:t>
            </a:r>
            <a:r>
              <a:rPr lang="en-US" sz="3200" b="1" i="1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6487485" y="4727199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47" name="Rectangle 10"/>
          <p:cNvSpPr>
            <a:spLocks noChangeArrowheads="1"/>
          </p:cNvSpPr>
          <p:nvPr/>
        </p:nvSpPr>
        <p:spPr bwMode="auto">
          <a:xfrm>
            <a:off x="993771" y="4727200"/>
            <a:ext cx="50366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в)</a:t>
            </a: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4053771" y="4527371"/>
            <a:ext cx="254268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(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a – b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)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52" name="Rectangle 10"/>
          <p:cNvSpPr>
            <a:spLocks noChangeArrowheads="1"/>
          </p:cNvSpPr>
          <p:nvPr/>
        </p:nvSpPr>
        <p:spPr bwMode="auto">
          <a:xfrm>
            <a:off x="4017771" y="4959371"/>
            <a:ext cx="2502608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(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b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 – 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)(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b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 +</a:t>
            </a:r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 a</a:t>
            </a:r>
            <a:r>
              <a:rPr lang="ru-RU" sz="3200" b="1" i="1" dirty="0" smtClean="0">
                <a:solidFill>
                  <a:srgbClr val="0D2DB3"/>
                </a:solidFill>
                <a:latin typeface="Times New Roman" pitchFamily="18" charset="0"/>
              </a:rPr>
              <a:t> )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58" name="Штриховая стрелка вправо 57">
            <a:hlinkClick r:id="rId2" action="ppaction://hlinksldjump"/>
          </p:cNvPr>
          <p:cNvSpPr/>
          <p:nvPr/>
        </p:nvSpPr>
        <p:spPr>
          <a:xfrm>
            <a:off x="6956904" y="4680456"/>
            <a:ext cx="1587110" cy="632285"/>
          </a:xfrm>
          <a:prstGeom prst="stripedRightArrow">
            <a:avLst/>
          </a:prstGeom>
          <a:gradFill>
            <a:gsLst>
              <a:gs pos="59000">
                <a:srgbClr val="0D2DB3">
                  <a:alpha val="68000"/>
                </a:srgbClr>
              </a:gs>
              <a:gs pos="78000">
                <a:srgbClr val="0D2DB3">
                  <a:alpha val="68000"/>
                </a:srgbClr>
              </a:gs>
              <a:gs pos="97000">
                <a:srgbClr val="0D2DB3"/>
              </a:gs>
              <a:gs pos="65000">
                <a:schemeClr val="bg1">
                  <a:shade val="90000"/>
                  <a:satMod val="375000"/>
                </a:schemeClr>
              </a:gs>
              <a:gs pos="100000">
                <a:schemeClr val="bg2">
                  <a:tint val="88000"/>
                  <a:satMod val="40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8890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88900" dist="25400" dir="2400000" sx="101000" sy="101000" algn="ctr" rotWithShape="0">
                    <a:srgbClr val="000000"/>
                  </a:outerShdw>
                </a:effectLst>
              </a:rPr>
              <a:t>подсказка</a:t>
            </a:r>
            <a:endParaRPr lang="ru-RU" sz="1600" b="1" dirty="0">
              <a:solidFill>
                <a:srgbClr val="FF0000"/>
              </a:solidFill>
              <a:effectLst>
                <a:outerShdw blurRad="88900" dist="25400" dir="2400000" sx="101000" sy="101000" algn="ctr" rotWithShape="0">
                  <a:srgbClr val="000000"/>
                </a:outerShdw>
              </a:effectLst>
            </a:endParaRPr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1427599" y="5514342"/>
            <a:ext cx="2714205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   (b – a)</a:t>
            </a:r>
            <a:r>
              <a:rPr lang="en-US" sz="3200" b="1" i="1" u="sng" baseline="30000" dirty="0" smtClean="0">
                <a:solidFill>
                  <a:srgbClr val="0D2DB3"/>
                </a:solidFill>
                <a:latin typeface="Times New Roman" pitchFamily="18" charset="0"/>
              </a:rPr>
              <a:t> 2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 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1859599" y="5946342"/>
            <a:ext cx="2502608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(b – a)(b + a )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1044000" y="5724000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>
            <a:off x="4680000" y="5463542"/>
            <a:ext cx="1107996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 </a:t>
            </a:r>
            <a:r>
              <a:rPr lang="en-US" sz="3200" b="1" i="1" u="sng" dirty="0" smtClean="0">
                <a:solidFill>
                  <a:srgbClr val="0D2DB3"/>
                </a:solidFill>
                <a:latin typeface="Times New Roman" pitchFamily="18" charset="0"/>
              </a:rPr>
              <a:t>b – a</a:t>
            </a:r>
            <a:endParaRPr lang="ru-RU" sz="3200" b="1" i="1" u="sng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4716000" y="5895542"/>
            <a:ext cx="1136850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b + a </a:t>
            </a:r>
            <a:endParaRPr lang="ru-RU" sz="3200" b="1" i="1" dirty="0">
              <a:solidFill>
                <a:srgbClr val="0D2DB3"/>
              </a:solidFill>
              <a:latin typeface="Times New Roman" pitchFamily="18" charset="0"/>
            </a:endParaRPr>
          </a:p>
        </p:txBody>
      </p:sp>
      <p:sp>
        <p:nvSpPr>
          <p:cNvPr id="64" name="Rectangle 10"/>
          <p:cNvSpPr>
            <a:spLocks noChangeArrowheads="1"/>
          </p:cNvSpPr>
          <p:nvPr/>
        </p:nvSpPr>
        <p:spPr bwMode="auto">
          <a:xfrm>
            <a:off x="4165199" y="5714170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 rot="10800000" flipV="1">
            <a:off x="1830115" y="6074228"/>
            <a:ext cx="1273657" cy="462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7320000">
            <a:off x="3510400" y="5692800"/>
            <a:ext cx="252000" cy="36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10"/>
          <p:cNvSpPr>
            <a:spLocks noChangeArrowheads="1"/>
          </p:cNvSpPr>
          <p:nvPr/>
        </p:nvSpPr>
        <p:spPr bwMode="auto">
          <a:xfrm>
            <a:off x="3628170" y="4712684"/>
            <a:ext cx="418704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rgbClr val="0D2DB3"/>
                </a:solidFill>
                <a:latin typeface="Times New Roman" pitchFamily="18" charset="0"/>
              </a:rPr>
              <a:t>=</a:t>
            </a:r>
            <a:endParaRPr lang="ru-RU" sz="3200" b="1" i="1" dirty="0" smtClean="0">
              <a:solidFill>
                <a:srgbClr val="0D2DB3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52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9" grpId="0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  <p:bldP spid="43" grpId="0"/>
      <p:bldP spid="46" grpId="0"/>
      <p:bldP spid="49" grpId="0"/>
      <p:bldP spid="50" grpId="0"/>
      <p:bldP spid="51" grpId="0"/>
      <p:bldP spid="54" grpId="0"/>
      <p:bldP spid="55" grpId="0"/>
      <p:bldP spid="31" grpId="0"/>
      <p:bldP spid="41" grpId="0"/>
      <p:bldP spid="42" grpId="0"/>
      <p:bldP spid="47" grpId="0"/>
      <p:bldP spid="48" grpId="0"/>
      <p:bldP spid="52" grpId="0"/>
      <p:bldP spid="58" grpId="0" animBg="1"/>
      <p:bldP spid="58" grpId="1" animBg="1"/>
      <p:bldP spid="59" grpId="0"/>
      <p:bldP spid="60" grpId="0"/>
      <p:bldP spid="61" grpId="0"/>
      <p:bldP spid="62" grpId="0"/>
      <p:bldP spid="63" grpId="0"/>
      <p:bldP spid="64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08000" y="3456000"/>
            <a:ext cx="6120000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38100" h="95250"/>
            <a:bevelB w="571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16200000" flipH="1">
            <a:off x="360000" y="6588000"/>
            <a:ext cx="8475225" cy="0"/>
          </a:xfrm>
          <a:prstGeom prst="line">
            <a:avLst/>
          </a:prstGeom>
          <a:ln w="44450" cap="rnd" cmpd="tri">
            <a:solidFill>
              <a:schemeClr val="accent1">
                <a:alpha val="68000"/>
              </a:schemeClr>
            </a:solidFill>
            <a:prstDash val="solid"/>
            <a:round/>
          </a:ln>
          <a:effectLst>
            <a:outerShdw blurRad="139700" dir="5400000" sx="102000" sy="102000" algn="ctr" rotWithShape="0">
              <a:srgbClr val="000000">
                <a:alpha val="85000"/>
              </a:srgbClr>
            </a:outerShdw>
          </a:effectLst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3894513" y="4824000"/>
            <a:ext cx="1258058" cy="517257"/>
          </a:xfrm>
          <a:prstGeom prst="actionButtonBackPrevious">
            <a:avLst/>
          </a:prstGeom>
          <a:gradFill flip="none" rotWithShape="1">
            <a:gsLst>
              <a:gs pos="58000">
                <a:srgbClr val="FF33CC">
                  <a:alpha val="60000"/>
                </a:srgbClr>
              </a:gs>
              <a:gs pos="58000">
                <a:srgbClr val="0D2DB3">
                  <a:alpha val="61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330200" dist="50800" dir="5400000" sx="128000" sy="128000" algn="ctr" rotWithShape="0">
              <a:srgbClr val="000000">
                <a:alpha val="7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946494" y="2232342"/>
            <a:ext cx="7429552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(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a – b)</a:t>
            </a:r>
            <a:r>
              <a:rPr lang="en-US" sz="4400" b="1" baseline="30000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2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=(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b – a)</a:t>
            </a:r>
            <a:r>
              <a:rPr lang="en-US" sz="4400" b="1" baseline="3000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2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195736" y="3247741"/>
            <a:ext cx="2235200" cy="1074058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ru-RU" sz="5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en-US" sz="5700" b="1" u="sng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(a  – b)</a:t>
            </a:r>
            <a:endParaRPr kumimoji="0" lang="ru-RU" sz="57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222869" y="3749528"/>
            <a:ext cx="2438401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</a:t>
            </a:r>
            <a:r>
              <a:rPr lang="en-US" sz="4400" b="1" noProof="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(b – a)</a:t>
            </a:r>
            <a:r>
              <a:rPr lang="en-US" sz="4400" b="1" baseline="3000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2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4326307" y="3378370"/>
            <a:ext cx="1226457" cy="943429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=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 1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808766" y="668523"/>
            <a:ext cx="7429552" cy="1672000"/>
          </a:xfrm>
          <a:prstGeom prst="rect">
            <a:avLst/>
          </a:prstGeom>
          <a:effectLst>
            <a:outerShdw blurRad="50800" dist="482600" dir="3660000" sx="83000" sy="83000" algn="ctr" rotWithShape="0">
              <a:srgbClr val="000000">
                <a:alpha val="16000"/>
              </a:srgbClr>
            </a:outerShdw>
          </a:effectLst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lang="ru-RU" sz="58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Замечание: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>
                <a:solidFill>
                  <a:srgbClr val="0D2DB3"/>
                </a:solidFill>
              </a:rPr>
              <a:t>для выполнении этого номера и аналогичных заданий необходимо помнить следующие равенства!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D2DB3"/>
              </a:solidFill>
              <a:effectLst>
                <a:outerShdw blurRad="50800" dist="50800" dir="5400000" algn="ctr" rotWithShape="0">
                  <a:srgbClr val="7030A0"/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45" y="2973930"/>
            <a:ext cx="6699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16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55576" y="687371"/>
            <a:ext cx="8532440" cy="7078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Сократите дроби (</a:t>
            </a:r>
            <a:r>
              <a:rPr lang="ru-RU" sz="4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  <a:cs typeface="Arial" pitchFamily="34" charset="0"/>
                <a:sym typeface="Wingdings" pitchFamily="2" charset="2"/>
              </a:rPr>
              <a:t>письменно</a:t>
            </a:r>
            <a:r>
              <a:rPr lang="ru-RU" sz="40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  <a:cs typeface="Arial" pitchFamily="34" charset="0"/>
                <a:sym typeface="Wingdings" pitchFamily="2" charset="2"/>
              </a:rPr>
              <a:t>)</a:t>
            </a:r>
            <a:r>
              <a:rPr lang="ru-RU" sz="4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685311"/>
              </p:ext>
            </p:extLst>
          </p:nvPr>
        </p:nvGraphicFramePr>
        <p:xfrm>
          <a:off x="1259632" y="1268761"/>
          <a:ext cx="3875693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Формула" r:id="rId4" imgW="1422360" imgH="2222280" progId="Equation.3">
                  <p:embed/>
                </p:oleObj>
              </mc:Choice>
              <mc:Fallback>
                <p:oleObj name="Формула" r:id="rId4" imgW="1422360" imgH="222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268761"/>
                        <a:ext cx="3875693" cy="4968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84984"/>
            <a:ext cx="295232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78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346</Words>
  <Application>Microsoft Office PowerPoint</Application>
  <PresentationFormat>Экран (4:3)</PresentationFormat>
  <Paragraphs>92</Paragraphs>
  <Slides>13</Slides>
  <Notes>3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Остин</vt:lpstr>
      <vt:lpstr>Формула</vt:lpstr>
      <vt:lpstr>Презентация PowerPoint</vt:lpstr>
      <vt:lpstr>Теория: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Сократите дроби  (письменно)</vt:lpstr>
      <vt:lpstr>Работа с учебником, закрепление:</vt:lpstr>
      <vt:lpstr>Самостоятельная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Алексей</cp:lastModifiedBy>
  <cp:revision>37</cp:revision>
  <dcterms:created xsi:type="dcterms:W3CDTF">2015-01-06T17:35:06Z</dcterms:created>
  <dcterms:modified xsi:type="dcterms:W3CDTF">2020-04-11T10:50:13Z</dcterms:modified>
</cp:coreProperties>
</file>