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6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BDBED569-4797-4DF1-A0F4-6AAB3CD982D8}" styleName="Светлый стиль 3 - акцент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763" autoAdjust="0"/>
    <p:restoredTop sz="94660"/>
  </p:normalViewPr>
  <p:slideViewPr>
    <p:cSldViewPr>
      <p:cViewPr>
        <p:scale>
          <a:sx n="74" d="100"/>
          <a:sy n="74" d="100"/>
        </p:scale>
        <p:origin x="-1212" y="1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viewProps" Target="viewProps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0FFD1E-8F42-4368-94CA-12F5F437D04C}" type="datetimeFigureOut">
              <a:rPr lang="ru-RU" smtClean="0"/>
              <a:t>11.04.2020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9F55F1-5B2E-434B-B921-5157897342F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68092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9F55F1-5B2E-434B-B921-5157897342F3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4364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3E9231-68C0-477E-9171-A4A29B000AE0}" type="datetimeFigureOut">
              <a:rPr lang="ru-RU" smtClean="0"/>
              <a:t>11.04.2020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754F7-773D-46FF-8E73-5ED2F8FE52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33043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3E9231-68C0-477E-9171-A4A29B000AE0}" type="datetimeFigureOut">
              <a:rPr lang="ru-RU" smtClean="0"/>
              <a:t>11.04.2020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754F7-773D-46FF-8E73-5ED2F8FE52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68847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3E9231-68C0-477E-9171-A4A29B000AE0}" type="datetimeFigureOut">
              <a:rPr lang="ru-RU" smtClean="0"/>
              <a:t>11.04.2020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754F7-773D-46FF-8E73-5ED2F8FE52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1312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3E9231-68C0-477E-9171-A4A29B000AE0}" type="datetimeFigureOut">
              <a:rPr lang="ru-RU" smtClean="0"/>
              <a:t>11.04.2020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754F7-773D-46FF-8E73-5ED2F8FE52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47833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3E9231-68C0-477E-9171-A4A29B000AE0}" type="datetimeFigureOut">
              <a:rPr lang="ru-RU" smtClean="0"/>
              <a:t>11.04.2020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754F7-773D-46FF-8E73-5ED2F8FE52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05359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3E9231-68C0-477E-9171-A4A29B000AE0}" type="datetimeFigureOut">
              <a:rPr lang="ru-RU" smtClean="0"/>
              <a:t>11.04.2020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754F7-773D-46FF-8E73-5ED2F8FE52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62216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3E9231-68C0-477E-9171-A4A29B000AE0}" type="datetimeFigureOut">
              <a:rPr lang="ru-RU" smtClean="0"/>
              <a:t>11.04.2020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754F7-773D-46FF-8E73-5ED2F8FE52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84473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3E9231-68C0-477E-9171-A4A29B000AE0}" type="datetimeFigureOut">
              <a:rPr lang="ru-RU" smtClean="0"/>
              <a:t>11.04.2020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754F7-773D-46FF-8E73-5ED2F8FE52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31837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3E9231-68C0-477E-9171-A4A29B000AE0}" type="datetimeFigureOut">
              <a:rPr lang="ru-RU" smtClean="0"/>
              <a:t>11.04.2020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754F7-773D-46FF-8E73-5ED2F8FE52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79379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3E9231-68C0-477E-9171-A4A29B000AE0}" type="datetimeFigureOut">
              <a:rPr lang="ru-RU" smtClean="0"/>
              <a:t>11.04.2020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754F7-773D-46FF-8E73-5ED2F8FE52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45798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3E9231-68C0-477E-9171-A4A29B000AE0}" type="datetimeFigureOut">
              <a:rPr lang="ru-RU" smtClean="0"/>
              <a:t>11.04.2020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754F7-773D-46FF-8E73-5ED2F8FE52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42833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3E9231-68C0-477E-9171-A4A29B000AE0}" type="datetimeFigureOut">
              <a:rPr lang="ru-RU" smtClean="0"/>
              <a:t>11.04.2020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5754F7-773D-46FF-8E73-5ED2F8FE52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90145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9.xml"/><Relationship Id="rId13" Type="http://schemas.openxmlformats.org/officeDocument/2006/relationships/slide" Target="slide14.xml"/><Relationship Id="rId18" Type="http://schemas.openxmlformats.org/officeDocument/2006/relationships/slide" Target="slide19.xml"/><Relationship Id="rId26" Type="http://schemas.openxmlformats.org/officeDocument/2006/relationships/slide" Target="slide27.xml"/><Relationship Id="rId39" Type="http://schemas.openxmlformats.org/officeDocument/2006/relationships/slide" Target="slide40.xml"/><Relationship Id="rId3" Type="http://schemas.openxmlformats.org/officeDocument/2006/relationships/slide" Target="slide4.xml"/><Relationship Id="rId21" Type="http://schemas.openxmlformats.org/officeDocument/2006/relationships/slide" Target="slide22.xml"/><Relationship Id="rId34" Type="http://schemas.openxmlformats.org/officeDocument/2006/relationships/slide" Target="slide35.xml"/><Relationship Id="rId42" Type="http://schemas.openxmlformats.org/officeDocument/2006/relationships/slide" Target="slide43.xml"/><Relationship Id="rId7" Type="http://schemas.openxmlformats.org/officeDocument/2006/relationships/slide" Target="slide8.xml"/><Relationship Id="rId12" Type="http://schemas.openxmlformats.org/officeDocument/2006/relationships/slide" Target="slide13.xml"/><Relationship Id="rId17" Type="http://schemas.openxmlformats.org/officeDocument/2006/relationships/slide" Target="slide18.xml"/><Relationship Id="rId25" Type="http://schemas.openxmlformats.org/officeDocument/2006/relationships/slide" Target="slide26.xml"/><Relationship Id="rId33" Type="http://schemas.openxmlformats.org/officeDocument/2006/relationships/slide" Target="slide34.xml"/><Relationship Id="rId38" Type="http://schemas.openxmlformats.org/officeDocument/2006/relationships/slide" Target="slide39.xml"/><Relationship Id="rId2" Type="http://schemas.openxmlformats.org/officeDocument/2006/relationships/slide" Target="slide3.xml"/><Relationship Id="rId16" Type="http://schemas.openxmlformats.org/officeDocument/2006/relationships/slide" Target="slide17.xml"/><Relationship Id="rId20" Type="http://schemas.openxmlformats.org/officeDocument/2006/relationships/slide" Target="slide21.xml"/><Relationship Id="rId29" Type="http://schemas.openxmlformats.org/officeDocument/2006/relationships/slide" Target="slide30.xml"/><Relationship Id="rId41" Type="http://schemas.openxmlformats.org/officeDocument/2006/relationships/slide" Target="slide42.xml"/><Relationship Id="rId1" Type="http://schemas.openxmlformats.org/officeDocument/2006/relationships/slideLayout" Target="../slideLayouts/slideLayout2.xml"/><Relationship Id="rId6" Type="http://schemas.openxmlformats.org/officeDocument/2006/relationships/slide" Target="slide7.xml"/><Relationship Id="rId11" Type="http://schemas.openxmlformats.org/officeDocument/2006/relationships/slide" Target="slide12.xml"/><Relationship Id="rId24" Type="http://schemas.openxmlformats.org/officeDocument/2006/relationships/slide" Target="slide25.xml"/><Relationship Id="rId32" Type="http://schemas.openxmlformats.org/officeDocument/2006/relationships/slide" Target="slide33.xml"/><Relationship Id="rId37" Type="http://schemas.openxmlformats.org/officeDocument/2006/relationships/slide" Target="slide38.xml"/><Relationship Id="rId40" Type="http://schemas.openxmlformats.org/officeDocument/2006/relationships/slide" Target="slide41.xml"/><Relationship Id="rId5" Type="http://schemas.openxmlformats.org/officeDocument/2006/relationships/slide" Target="slide6.xml"/><Relationship Id="rId15" Type="http://schemas.openxmlformats.org/officeDocument/2006/relationships/slide" Target="slide16.xml"/><Relationship Id="rId23" Type="http://schemas.openxmlformats.org/officeDocument/2006/relationships/slide" Target="slide24.xml"/><Relationship Id="rId28" Type="http://schemas.openxmlformats.org/officeDocument/2006/relationships/slide" Target="slide29.xml"/><Relationship Id="rId36" Type="http://schemas.openxmlformats.org/officeDocument/2006/relationships/slide" Target="slide37.xml"/><Relationship Id="rId10" Type="http://schemas.openxmlformats.org/officeDocument/2006/relationships/slide" Target="slide11.xml"/><Relationship Id="rId19" Type="http://schemas.openxmlformats.org/officeDocument/2006/relationships/slide" Target="slide20.xml"/><Relationship Id="rId31" Type="http://schemas.openxmlformats.org/officeDocument/2006/relationships/slide" Target="slide32.xml"/><Relationship Id="rId4" Type="http://schemas.openxmlformats.org/officeDocument/2006/relationships/slide" Target="slide5.xml"/><Relationship Id="rId9" Type="http://schemas.openxmlformats.org/officeDocument/2006/relationships/slide" Target="slide10.xml"/><Relationship Id="rId14" Type="http://schemas.openxmlformats.org/officeDocument/2006/relationships/slide" Target="slide15.xml"/><Relationship Id="rId22" Type="http://schemas.openxmlformats.org/officeDocument/2006/relationships/slide" Target="slide23.xml"/><Relationship Id="rId27" Type="http://schemas.openxmlformats.org/officeDocument/2006/relationships/slide" Target="slide28.xml"/><Relationship Id="rId30" Type="http://schemas.openxmlformats.org/officeDocument/2006/relationships/slide" Target="slide31.xml"/><Relationship Id="rId35" Type="http://schemas.openxmlformats.org/officeDocument/2006/relationships/slide" Target="slide36.xml"/><Relationship Id="rId43" Type="http://schemas.openxmlformats.org/officeDocument/2006/relationships/slide" Target="slide4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Итоговое обобщение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7520880" cy="1752600"/>
          </a:xfrm>
        </p:spPr>
        <p:txBody>
          <a:bodyPr/>
          <a:lstStyle/>
          <a:p>
            <a:pPr algn="r"/>
            <a:r>
              <a:rPr lang="ru-RU" dirty="0" smtClean="0"/>
              <a:t>Урок – </a:t>
            </a:r>
            <a:r>
              <a:rPr lang="ru-RU" dirty="0" smtClean="0"/>
              <a:t>игра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78508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b="1" cap="all" dirty="0">
                <a:ln/>
                <a:solidFill>
                  <a:srgbClr val="4F81BD"/>
                </a:solidFill>
                <a:effectLst>
                  <a:outerShdw blurRad="19685" dist="12700" dir="5400000" algn="tl" rotWithShape="0">
                    <a:srgbClr val="4F81BD">
                      <a:satMod val="130000"/>
                      <a:alpha val="60000"/>
                    </a:srgbClr>
                  </a:outerShdw>
                  <a:reflection blurRad="10000" stA="55000" endPos="48000" dist="500" dir="5400000" sy="-100000" algn="bl" rotWithShape="0"/>
                </a:effectLst>
              </a:rPr>
              <a:t>Общество как сложная динамическая система </a:t>
            </a:r>
            <a:r>
              <a:rPr lang="ru-RU" sz="4000" b="1" cap="all" dirty="0" smtClean="0">
                <a:ln/>
                <a:solidFill>
                  <a:srgbClr val="4F81BD"/>
                </a:solidFill>
                <a:effectLst>
                  <a:outerShdw blurRad="19685" dist="12700" dir="5400000" algn="tl" rotWithShape="0">
                    <a:srgbClr val="4F81BD">
                      <a:satMod val="130000"/>
                      <a:alpha val="60000"/>
                    </a:srgbClr>
                  </a:outerShdw>
                  <a:reflection blurRad="10000" stA="55000" endPos="48000" dist="500" dir="5400000" sy="-100000" algn="bl" rotWithShape="0"/>
                </a:effectLst>
              </a:rPr>
              <a:t>20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5400" dirty="0" smtClean="0"/>
              <a:t>Какая форма социального изменения считается главной в марксистской теории?</a:t>
            </a:r>
            <a:endParaRPr lang="ru-RU" sz="5400" dirty="0"/>
          </a:p>
        </p:txBody>
      </p:sp>
      <p:sp>
        <p:nvSpPr>
          <p:cNvPr id="4" name="TextBox 3"/>
          <p:cNvSpPr txBox="1"/>
          <p:nvPr/>
        </p:nvSpPr>
        <p:spPr>
          <a:xfrm>
            <a:off x="1294300" y="5132606"/>
            <a:ext cx="6840760" cy="1015663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6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Революция</a:t>
            </a:r>
            <a:endParaRPr lang="ru-RU" sz="60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5" name="Управляющая кнопка: домой 4">
            <a:hlinkClick r:id="rId2" action="ppaction://hlinksldjump" highlightClick="1"/>
          </p:cNvPr>
          <p:cNvSpPr/>
          <p:nvPr/>
        </p:nvSpPr>
        <p:spPr>
          <a:xfrm>
            <a:off x="8316416" y="6148269"/>
            <a:ext cx="720080" cy="593099"/>
          </a:xfrm>
          <a:prstGeom prst="actionButtonHome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7313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b="1" cap="all" dirty="0">
                <a:ln/>
                <a:solidFill>
                  <a:srgbClr val="4F81BD"/>
                </a:solidFill>
                <a:effectLst>
                  <a:outerShdw blurRad="19685" dist="12700" dir="5400000" algn="tl" rotWithShape="0">
                    <a:srgbClr val="4F81BD">
                      <a:satMod val="130000"/>
                      <a:alpha val="60000"/>
                    </a:srgbClr>
                  </a:outerShdw>
                  <a:reflection blurRad="10000" stA="55000" endPos="48000" dist="500" dir="5400000" sy="-100000" algn="bl" rotWithShape="0"/>
                </a:effectLst>
              </a:rPr>
              <a:t>Общество как сложная динамическая система </a:t>
            </a:r>
            <a:r>
              <a:rPr lang="ru-RU" sz="4000" b="1" cap="all" dirty="0" smtClean="0">
                <a:ln/>
                <a:solidFill>
                  <a:srgbClr val="4F81BD"/>
                </a:solidFill>
                <a:effectLst>
                  <a:outerShdw blurRad="19685" dist="12700" dir="5400000" algn="tl" rotWithShape="0">
                    <a:srgbClr val="4F81BD">
                      <a:satMod val="130000"/>
                      <a:alpha val="60000"/>
                    </a:srgbClr>
                  </a:outerShdw>
                  <a:reflection blurRad="10000" stA="55000" endPos="48000" dist="500" dir="5400000" sy="-100000" algn="bl" rotWithShape="0"/>
                </a:effectLst>
              </a:rPr>
              <a:t>30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000" dirty="0" smtClean="0"/>
              <a:t>На данной картинке изображено явление…</a:t>
            </a:r>
            <a:endParaRPr lang="ru-RU" sz="40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2852936"/>
            <a:ext cx="5256584" cy="36874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755576" y="4221088"/>
            <a:ext cx="7704856" cy="1938992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6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Социальной стратификации</a:t>
            </a:r>
            <a:endParaRPr lang="ru-RU" sz="60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" name="Управляющая кнопка: домой 5">
            <a:hlinkClick r:id="rId3" action="ppaction://hlinksldjump" highlightClick="1"/>
          </p:cNvPr>
          <p:cNvSpPr/>
          <p:nvPr/>
        </p:nvSpPr>
        <p:spPr>
          <a:xfrm>
            <a:off x="8460432" y="6165304"/>
            <a:ext cx="611560" cy="620688"/>
          </a:xfrm>
          <a:prstGeom prst="actionButtonHome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42670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b="1" cap="all" dirty="0">
                <a:ln/>
                <a:solidFill>
                  <a:srgbClr val="4F81BD"/>
                </a:solidFill>
                <a:effectLst>
                  <a:outerShdw blurRad="19685" dist="12700" dir="5400000" algn="tl" rotWithShape="0">
                    <a:srgbClr val="4F81BD">
                      <a:satMod val="130000"/>
                      <a:alpha val="60000"/>
                    </a:srgbClr>
                  </a:outerShdw>
                  <a:reflection blurRad="10000" stA="55000" endPos="48000" dist="500" dir="5400000" sy="-100000" algn="bl" rotWithShape="0"/>
                </a:effectLst>
              </a:rPr>
              <a:t>Общество как сложная динамическая </a:t>
            </a:r>
            <a:r>
              <a:rPr lang="ru-RU" sz="3600" b="1" cap="all" dirty="0" smtClean="0">
                <a:ln/>
                <a:solidFill>
                  <a:srgbClr val="4F81BD"/>
                </a:solidFill>
                <a:effectLst>
                  <a:outerShdw blurRad="19685" dist="12700" dir="5400000" algn="tl" rotWithShape="0">
                    <a:srgbClr val="4F81BD">
                      <a:satMod val="130000"/>
                      <a:alpha val="60000"/>
                    </a:srgbClr>
                  </a:outerShdw>
                  <a:reflection blurRad="10000" stA="55000" endPos="48000" dist="500" dir="5400000" sy="-100000" algn="bl" rotWithShape="0"/>
                </a:effectLst>
              </a:rPr>
              <a:t>система 40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800" dirty="0" smtClean="0"/>
              <a:t>Человек, переходящий из одной страты в другую – это?</a:t>
            </a:r>
            <a:endParaRPr lang="ru-RU" sz="4800" dirty="0"/>
          </a:p>
        </p:txBody>
      </p:sp>
      <p:sp>
        <p:nvSpPr>
          <p:cNvPr id="4" name="TextBox 3"/>
          <p:cNvSpPr txBox="1"/>
          <p:nvPr/>
        </p:nvSpPr>
        <p:spPr>
          <a:xfrm>
            <a:off x="1115616" y="3933056"/>
            <a:ext cx="7128792" cy="1015663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6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Маргинал</a:t>
            </a:r>
            <a:endParaRPr lang="ru-RU" sz="60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5" name="Управляющая кнопка: домой 4">
            <a:hlinkClick r:id="rId2" action="ppaction://hlinksldjump" highlightClick="1"/>
          </p:cNvPr>
          <p:cNvSpPr/>
          <p:nvPr/>
        </p:nvSpPr>
        <p:spPr>
          <a:xfrm>
            <a:off x="8460432" y="6165304"/>
            <a:ext cx="611560" cy="620688"/>
          </a:xfrm>
          <a:prstGeom prst="actionButtonHome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87601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b="1" cap="all" dirty="0">
                <a:ln/>
                <a:solidFill>
                  <a:srgbClr val="4F81BD"/>
                </a:solidFill>
                <a:effectLst>
                  <a:outerShdw blurRad="19685" dist="12700" dir="5400000" algn="tl" rotWithShape="0">
                    <a:srgbClr val="4F81BD">
                      <a:satMod val="130000"/>
                      <a:alpha val="60000"/>
                    </a:srgbClr>
                  </a:outerShdw>
                  <a:reflection blurRad="10000" stA="55000" endPos="48000" dist="500" dir="5400000" sy="-100000" algn="bl" rotWithShape="0"/>
                </a:effectLst>
              </a:rPr>
              <a:t>Общество как сложная динамическая </a:t>
            </a:r>
            <a:r>
              <a:rPr lang="ru-RU" sz="3600" b="1" cap="all" dirty="0" smtClean="0">
                <a:ln/>
                <a:solidFill>
                  <a:srgbClr val="4F81BD"/>
                </a:solidFill>
                <a:effectLst>
                  <a:outerShdw blurRad="19685" dist="12700" dir="5400000" algn="tl" rotWithShape="0">
                    <a:srgbClr val="4F81BD">
                      <a:satMod val="130000"/>
                      <a:alpha val="60000"/>
                    </a:srgbClr>
                  </a:outerShdw>
                  <a:reflection blurRad="10000" stA="55000" endPos="48000" dist="500" dir="5400000" sy="-100000" algn="bl" rotWithShape="0"/>
                </a:effectLst>
              </a:rPr>
              <a:t>система 50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600" dirty="0" smtClean="0"/>
              <a:t>В постиндустриальном обществе появляется новая страта (слой), так называемое, социальное дно. Как называют людей, входящих в этот </a:t>
            </a:r>
            <a:r>
              <a:rPr lang="ru-RU" sz="3600" dirty="0" err="1" smtClean="0"/>
              <a:t>андеркласс</a:t>
            </a:r>
            <a:r>
              <a:rPr lang="ru-RU" sz="3600" dirty="0" smtClean="0"/>
              <a:t>?</a:t>
            </a:r>
            <a:endParaRPr lang="ru-RU" sz="3600" dirty="0"/>
          </a:p>
        </p:txBody>
      </p:sp>
      <p:sp>
        <p:nvSpPr>
          <p:cNvPr id="4" name="TextBox 3"/>
          <p:cNvSpPr txBox="1"/>
          <p:nvPr/>
        </p:nvSpPr>
        <p:spPr>
          <a:xfrm>
            <a:off x="1403648" y="4941168"/>
            <a:ext cx="6552728" cy="1015663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6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Люмпены</a:t>
            </a:r>
            <a:endParaRPr lang="ru-RU" sz="60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5" name="Управляющая кнопка: домой 4">
            <a:hlinkClick r:id="rId2" action="ppaction://hlinksldjump" highlightClick="1"/>
          </p:cNvPr>
          <p:cNvSpPr/>
          <p:nvPr/>
        </p:nvSpPr>
        <p:spPr>
          <a:xfrm>
            <a:off x="8460432" y="6165304"/>
            <a:ext cx="611560" cy="620688"/>
          </a:xfrm>
          <a:prstGeom prst="actionButtonHome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31058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b="1" cap="all" dirty="0">
                <a:ln/>
                <a:solidFill>
                  <a:srgbClr val="4F81BD"/>
                </a:solidFill>
                <a:effectLst>
                  <a:outerShdw blurRad="19685" dist="12700" dir="5400000" algn="tl" rotWithShape="0">
                    <a:srgbClr val="4F81BD">
                      <a:satMod val="130000"/>
                      <a:alpha val="60000"/>
                    </a:srgbClr>
                  </a:outerShdw>
                  <a:reflection blurRad="10000" stA="55000" endPos="48000" dist="500" dir="5400000" sy="-100000" algn="bl" rotWithShape="0"/>
                </a:effectLst>
              </a:rPr>
              <a:t>Общество как сложная динамическая </a:t>
            </a:r>
            <a:r>
              <a:rPr lang="ru-RU" sz="3600" b="1" cap="all" dirty="0" smtClean="0">
                <a:ln/>
                <a:solidFill>
                  <a:srgbClr val="4F81BD"/>
                </a:solidFill>
                <a:effectLst>
                  <a:outerShdw blurRad="19685" dist="12700" dir="5400000" algn="tl" rotWithShape="0">
                    <a:srgbClr val="4F81BD">
                      <a:satMod val="130000"/>
                      <a:alpha val="60000"/>
                    </a:srgbClr>
                  </a:outerShdw>
                  <a:reflection blurRad="10000" stA="55000" endPos="48000" dist="500" dir="5400000" sy="-100000" algn="bl" rotWithShape="0"/>
                </a:effectLst>
              </a:rPr>
              <a:t>система 60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600" dirty="0" smtClean="0"/>
              <a:t>В современном мире идет процесс становления единого информационного, экономического и культурного пространства. Назовите сторонников и противников данного явления.</a:t>
            </a:r>
            <a:endParaRPr lang="ru-RU" sz="3600" dirty="0"/>
          </a:p>
        </p:txBody>
      </p:sp>
      <p:sp>
        <p:nvSpPr>
          <p:cNvPr id="4" name="TextBox 3"/>
          <p:cNvSpPr txBox="1"/>
          <p:nvPr/>
        </p:nvSpPr>
        <p:spPr>
          <a:xfrm>
            <a:off x="184270" y="4437112"/>
            <a:ext cx="8856984" cy="1938992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6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Глобалисты и антиглобалисты</a:t>
            </a:r>
            <a:endParaRPr lang="ru-RU" sz="60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5" name="Управляющая кнопка: домой 4">
            <a:hlinkClick r:id="rId2" action="ppaction://hlinksldjump" highlightClick="1"/>
          </p:cNvPr>
          <p:cNvSpPr/>
          <p:nvPr/>
        </p:nvSpPr>
        <p:spPr>
          <a:xfrm>
            <a:off x="8460432" y="6165304"/>
            <a:ext cx="611560" cy="620688"/>
          </a:xfrm>
          <a:prstGeom prst="actionButtonHome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12359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r>
              <a:rPr lang="ru-RU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Социальные отношения 10</a:t>
            </a:r>
            <a:endParaRPr lang="ru-RU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000" dirty="0" smtClean="0"/>
              <a:t>Приверженец какой субкультуры показан на данном изображении?</a:t>
            </a:r>
            <a:endParaRPr lang="ru-RU" sz="40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4" y="2907766"/>
            <a:ext cx="3012926" cy="34146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907704" y="5013176"/>
            <a:ext cx="4968552" cy="1015663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60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Косплееры</a:t>
            </a:r>
            <a:endParaRPr lang="ru-RU" sz="60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" name="Управляющая кнопка: домой 5">
            <a:hlinkClick r:id="rId3" action="ppaction://hlinksldjump" highlightClick="1"/>
          </p:cNvPr>
          <p:cNvSpPr/>
          <p:nvPr/>
        </p:nvSpPr>
        <p:spPr>
          <a:xfrm>
            <a:off x="8460432" y="6165304"/>
            <a:ext cx="611560" cy="620688"/>
          </a:xfrm>
          <a:prstGeom prst="actionButtonHome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25428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cap="all" dirty="0">
                <a:ln/>
                <a:solidFill>
                  <a:srgbClr val="4F81BD"/>
                </a:solidFill>
                <a:effectLst>
                  <a:outerShdw blurRad="19685" dist="12700" dir="5400000" algn="tl" rotWithShape="0">
                    <a:srgbClr val="4F81BD">
                      <a:satMod val="130000"/>
                      <a:alpha val="60000"/>
                    </a:srgbClr>
                  </a:outerShdw>
                  <a:reflection blurRad="10000" stA="55000" endPos="48000" dist="500" dir="5400000" sy="-100000" algn="bl" rotWithShape="0"/>
                </a:effectLst>
              </a:rPr>
              <a:t>Социальные </a:t>
            </a:r>
            <a:r>
              <a:rPr lang="ru-RU" b="1" cap="all" dirty="0" smtClean="0">
                <a:ln/>
                <a:solidFill>
                  <a:srgbClr val="4F81BD"/>
                </a:solidFill>
                <a:effectLst>
                  <a:outerShdw blurRad="19685" dist="12700" dir="5400000" algn="tl" rotWithShape="0">
                    <a:srgbClr val="4F81BD">
                      <a:satMod val="130000"/>
                      <a:alpha val="60000"/>
                    </a:srgbClr>
                  </a:outerShdw>
                  <a:reflection blurRad="10000" stA="55000" endPos="48000" dist="500" dir="5400000" sy="-100000" algn="bl" rotWithShape="0"/>
                </a:effectLst>
              </a:rPr>
              <a:t>отношения 20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000" dirty="0" smtClean="0"/>
              <a:t>Исторически сложившаяся общность людей (племя, народность, нация), имеющая социальную целостность и своеобразно-индивидуальный стереотип поведения</a:t>
            </a:r>
            <a:endParaRPr lang="ru-RU" sz="4000" dirty="0"/>
          </a:p>
        </p:txBody>
      </p:sp>
      <p:sp>
        <p:nvSpPr>
          <p:cNvPr id="4" name="TextBox 3"/>
          <p:cNvSpPr txBox="1"/>
          <p:nvPr/>
        </p:nvSpPr>
        <p:spPr>
          <a:xfrm>
            <a:off x="2195736" y="5373216"/>
            <a:ext cx="4824536" cy="1015663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6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Этнос</a:t>
            </a:r>
            <a:endParaRPr lang="ru-RU" sz="60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5" name="Управляющая кнопка: домой 4">
            <a:hlinkClick r:id="rId2" action="ppaction://hlinksldjump" highlightClick="1"/>
          </p:cNvPr>
          <p:cNvSpPr/>
          <p:nvPr/>
        </p:nvSpPr>
        <p:spPr>
          <a:xfrm>
            <a:off x="8460432" y="6165304"/>
            <a:ext cx="611560" cy="620688"/>
          </a:xfrm>
          <a:prstGeom prst="actionButtonHome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45511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cap="all" dirty="0">
                <a:ln/>
                <a:solidFill>
                  <a:srgbClr val="4F81BD"/>
                </a:solidFill>
                <a:effectLst>
                  <a:outerShdw blurRad="19685" dist="12700" dir="5400000" algn="tl" rotWithShape="0">
                    <a:srgbClr val="4F81BD">
                      <a:satMod val="130000"/>
                      <a:alpha val="60000"/>
                    </a:srgbClr>
                  </a:outerShdw>
                  <a:reflection blurRad="10000" stA="55000" endPos="48000" dist="500" dir="5400000" sy="-100000" algn="bl" rotWithShape="0"/>
                </a:effectLst>
              </a:rPr>
              <a:t>Социальные </a:t>
            </a:r>
            <a:r>
              <a:rPr lang="ru-RU" b="1" cap="all" dirty="0" smtClean="0">
                <a:ln/>
                <a:solidFill>
                  <a:srgbClr val="4F81BD"/>
                </a:solidFill>
                <a:effectLst>
                  <a:outerShdw blurRad="19685" dist="12700" dir="5400000" algn="tl" rotWithShape="0">
                    <a:srgbClr val="4F81BD">
                      <a:satMod val="130000"/>
                      <a:alpha val="60000"/>
                    </a:srgbClr>
                  </a:outerShdw>
                  <a:reflection blurRad="10000" stA="55000" endPos="48000" dist="500" dir="5400000" sy="-100000" algn="bl" rotWithShape="0"/>
                </a:effectLst>
              </a:rPr>
              <a:t>отношения 30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600" dirty="0" smtClean="0"/>
              <a:t>Основанная на браке и/или кровном родстве малая группа людей, связанных общностью быта, состоящая из родителей и детей, либо из супругов</a:t>
            </a:r>
            <a:endParaRPr lang="ru-RU" sz="3600" dirty="0"/>
          </a:p>
        </p:txBody>
      </p:sp>
      <p:sp>
        <p:nvSpPr>
          <p:cNvPr id="4" name="TextBox 3"/>
          <p:cNvSpPr txBox="1"/>
          <p:nvPr/>
        </p:nvSpPr>
        <p:spPr>
          <a:xfrm>
            <a:off x="899592" y="4797152"/>
            <a:ext cx="7488832" cy="1015663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60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Нуклеарная</a:t>
            </a:r>
            <a:r>
              <a:rPr lang="ru-RU" sz="6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семья</a:t>
            </a:r>
            <a:endParaRPr lang="ru-RU" sz="60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5" name="Управляющая кнопка: домой 4">
            <a:hlinkClick r:id="rId2" action="ppaction://hlinksldjump" highlightClick="1"/>
          </p:cNvPr>
          <p:cNvSpPr/>
          <p:nvPr/>
        </p:nvSpPr>
        <p:spPr>
          <a:xfrm>
            <a:off x="8460432" y="6165304"/>
            <a:ext cx="611560" cy="620688"/>
          </a:xfrm>
          <a:prstGeom prst="actionButtonHome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28441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cap="all" dirty="0">
                <a:ln/>
                <a:solidFill>
                  <a:srgbClr val="4F81BD"/>
                </a:solidFill>
                <a:effectLst>
                  <a:outerShdw blurRad="19685" dist="12700" dir="5400000" algn="tl" rotWithShape="0">
                    <a:srgbClr val="4F81BD">
                      <a:satMod val="130000"/>
                      <a:alpha val="60000"/>
                    </a:srgbClr>
                  </a:outerShdw>
                  <a:reflection blurRad="10000" stA="55000" endPos="48000" dist="500" dir="5400000" sy="-100000" algn="bl" rotWithShape="0"/>
                </a:effectLst>
              </a:rPr>
              <a:t>Социальные </a:t>
            </a:r>
            <a:r>
              <a:rPr lang="ru-RU" b="1" cap="all" dirty="0" smtClean="0">
                <a:ln/>
                <a:solidFill>
                  <a:srgbClr val="4F81BD"/>
                </a:solidFill>
                <a:effectLst>
                  <a:outerShdw blurRad="19685" dist="12700" dir="5400000" algn="tl" rotWithShape="0">
                    <a:srgbClr val="4F81BD">
                      <a:satMod val="130000"/>
                      <a:alpha val="60000"/>
                    </a:srgbClr>
                  </a:outerShdw>
                  <a:reflection blurRad="10000" stA="55000" endPos="48000" dist="500" dir="5400000" sy="-100000" algn="bl" rotWithShape="0"/>
                </a:effectLst>
              </a:rPr>
              <a:t>отношения 40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600" dirty="0" smtClean="0"/>
              <a:t>Алеся работала продавцом в книжном магазине, получив высшее образование, девушка была назначена старшим менеджером по закупкам. Что в данном случае является социальным лифтом?</a:t>
            </a:r>
            <a:endParaRPr lang="ru-RU" sz="3600" dirty="0"/>
          </a:p>
        </p:txBody>
      </p:sp>
      <p:sp>
        <p:nvSpPr>
          <p:cNvPr id="4" name="TextBox 3"/>
          <p:cNvSpPr txBox="1"/>
          <p:nvPr/>
        </p:nvSpPr>
        <p:spPr>
          <a:xfrm>
            <a:off x="1281692" y="4941168"/>
            <a:ext cx="6624736" cy="1015663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6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Образование</a:t>
            </a:r>
            <a:endParaRPr lang="ru-RU" sz="60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5" name="Управляющая кнопка: домой 4">
            <a:hlinkClick r:id="rId2" action="ppaction://hlinksldjump" highlightClick="1"/>
          </p:cNvPr>
          <p:cNvSpPr/>
          <p:nvPr/>
        </p:nvSpPr>
        <p:spPr>
          <a:xfrm>
            <a:off x="8460432" y="6165304"/>
            <a:ext cx="611560" cy="620688"/>
          </a:xfrm>
          <a:prstGeom prst="actionButtonHome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80702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cap="all" dirty="0">
                <a:ln/>
                <a:solidFill>
                  <a:srgbClr val="4F81BD"/>
                </a:solidFill>
                <a:effectLst>
                  <a:outerShdw blurRad="19685" dist="12700" dir="5400000" algn="tl" rotWithShape="0">
                    <a:srgbClr val="4F81BD">
                      <a:satMod val="130000"/>
                      <a:alpha val="60000"/>
                    </a:srgbClr>
                  </a:outerShdw>
                  <a:reflection blurRad="10000" stA="55000" endPos="48000" dist="500" dir="5400000" sy="-100000" algn="bl" rotWithShape="0"/>
                </a:effectLst>
              </a:rPr>
              <a:t>Социальные </a:t>
            </a:r>
            <a:r>
              <a:rPr lang="ru-RU" b="1" cap="all" dirty="0" smtClean="0">
                <a:ln/>
                <a:solidFill>
                  <a:srgbClr val="4F81BD"/>
                </a:solidFill>
                <a:effectLst>
                  <a:outerShdw blurRad="19685" dist="12700" dir="5400000" algn="tl" rotWithShape="0">
                    <a:srgbClr val="4F81BD">
                      <a:satMod val="130000"/>
                      <a:alpha val="60000"/>
                    </a:srgbClr>
                  </a:outerShdw>
                  <a:reflection blurRad="10000" stA="55000" endPos="48000" dist="500" dir="5400000" sy="-100000" algn="bl" rotWithShape="0"/>
                </a:effectLst>
              </a:rPr>
              <a:t>отношения 50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000" dirty="0" smtClean="0"/>
              <a:t>Официальная религия Российской Федерации</a:t>
            </a:r>
            <a:endParaRPr lang="ru-RU" sz="4000" dirty="0"/>
          </a:p>
        </p:txBody>
      </p:sp>
      <p:sp>
        <p:nvSpPr>
          <p:cNvPr id="4" name="TextBox 3"/>
          <p:cNvSpPr txBox="1"/>
          <p:nvPr/>
        </p:nvSpPr>
        <p:spPr>
          <a:xfrm>
            <a:off x="899592" y="3068960"/>
            <a:ext cx="7488832" cy="3046988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Россия – светское государство. Ни одна религия не может считаться официальной</a:t>
            </a:r>
            <a:endParaRPr lang="ru-RU" sz="48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5" name="Управляющая кнопка: домой 4">
            <a:hlinkClick r:id="rId2" action="ppaction://hlinksldjump" highlightClick="1"/>
          </p:cNvPr>
          <p:cNvSpPr/>
          <p:nvPr/>
        </p:nvSpPr>
        <p:spPr>
          <a:xfrm>
            <a:off x="8460432" y="6165304"/>
            <a:ext cx="611560" cy="620688"/>
          </a:xfrm>
          <a:prstGeom prst="actionButtonHome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46048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64600242"/>
              </p:ext>
            </p:extLst>
          </p:nvPr>
        </p:nvGraphicFramePr>
        <p:xfrm>
          <a:off x="0" y="0"/>
          <a:ext cx="3275856" cy="6857998"/>
        </p:xfrm>
        <a:graphic>
          <a:graphicData uri="http://schemas.openxmlformats.org/drawingml/2006/table">
            <a:tbl>
              <a:tblPr firstRow="1" bandRow="1">
                <a:tableStyleId>{BDBED569-4797-4DF1-A0F4-6AAB3CD982D8}</a:tableStyleId>
              </a:tblPr>
              <a:tblGrid>
                <a:gridCol w="3275856"/>
              </a:tblGrid>
              <a:tr h="979714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effectLst/>
                        </a:rPr>
                        <a:t>Человек – творец и творение культуры</a:t>
                      </a:r>
                      <a:endParaRPr lang="ru-RU" sz="2400" b="1" dirty="0">
                        <a:effectLst/>
                      </a:endParaRPr>
                    </a:p>
                  </a:txBody>
                  <a:tcPr/>
                </a:tc>
              </a:tr>
              <a:tr h="979714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effectLst/>
                        </a:rPr>
                        <a:t>Общество как сложная динамическая система</a:t>
                      </a:r>
                      <a:endParaRPr lang="ru-RU" sz="2400" b="1" dirty="0">
                        <a:effectLst/>
                      </a:endParaRPr>
                    </a:p>
                  </a:txBody>
                  <a:tcPr/>
                </a:tc>
              </a:tr>
              <a:tr h="979714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effectLst/>
                        </a:rPr>
                        <a:t>Социальные отношения</a:t>
                      </a:r>
                      <a:endParaRPr lang="ru-RU" sz="2400" b="1" dirty="0">
                        <a:effectLst/>
                      </a:endParaRPr>
                    </a:p>
                  </a:txBody>
                  <a:tcPr/>
                </a:tc>
              </a:tr>
              <a:tr h="979714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effectLst/>
                        </a:rPr>
                        <a:t>Политика</a:t>
                      </a:r>
                      <a:endParaRPr lang="ru-RU" sz="2400" b="1" dirty="0">
                        <a:effectLst/>
                      </a:endParaRPr>
                    </a:p>
                  </a:txBody>
                  <a:tcPr/>
                </a:tc>
              </a:tr>
              <a:tr h="979714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effectLst/>
                        </a:rPr>
                        <a:t>Общественные отношения</a:t>
                      </a:r>
                      <a:endParaRPr lang="ru-RU" sz="2400" b="1" dirty="0">
                        <a:effectLst/>
                      </a:endParaRPr>
                    </a:p>
                  </a:txBody>
                  <a:tcPr/>
                </a:tc>
              </a:tr>
              <a:tr h="979714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effectLst/>
                        </a:rPr>
                        <a:t>Право</a:t>
                      </a:r>
                      <a:endParaRPr lang="ru-RU" sz="2400" b="1" dirty="0">
                        <a:effectLst/>
                      </a:endParaRPr>
                    </a:p>
                  </a:txBody>
                  <a:tcPr/>
                </a:tc>
              </a:tr>
              <a:tr h="979714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effectLst/>
                        </a:rPr>
                        <a:t>Экономика</a:t>
                      </a:r>
                      <a:endParaRPr lang="ru-RU" sz="2400" b="1" dirty="0">
                        <a:effectLst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Прямоугольник 5">
            <a:hlinkClick r:id="rId2" action="ppaction://hlinksldjump"/>
          </p:cNvPr>
          <p:cNvSpPr/>
          <p:nvPr/>
        </p:nvSpPr>
        <p:spPr>
          <a:xfrm>
            <a:off x="3275856" y="0"/>
            <a:ext cx="936104" cy="908720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10</a:t>
            </a:r>
            <a:endParaRPr lang="ru-RU" sz="48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</p:txBody>
      </p:sp>
      <p:sp>
        <p:nvSpPr>
          <p:cNvPr id="8" name="Прямоугольник 7">
            <a:hlinkClick r:id="rId3" action="ppaction://hlinksldjump"/>
          </p:cNvPr>
          <p:cNvSpPr/>
          <p:nvPr/>
        </p:nvSpPr>
        <p:spPr>
          <a:xfrm>
            <a:off x="4283968" y="0"/>
            <a:ext cx="936104" cy="908720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20</a:t>
            </a:r>
            <a:endParaRPr lang="ru-RU" sz="48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</p:txBody>
      </p:sp>
      <p:sp>
        <p:nvSpPr>
          <p:cNvPr id="9" name="Прямоугольник 8">
            <a:hlinkClick r:id="rId4" action="ppaction://hlinksldjump"/>
          </p:cNvPr>
          <p:cNvSpPr/>
          <p:nvPr/>
        </p:nvSpPr>
        <p:spPr>
          <a:xfrm>
            <a:off x="5292080" y="0"/>
            <a:ext cx="936104" cy="908720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30</a:t>
            </a:r>
            <a:endParaRPr lang="ru-RU" sz="48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</p:txBody>
      </p:sp>
      <p:sp>
        <p:nvSpPr>
          <p:cNvPr id="10" name="Прямоугольник 9">
            <a:hlinkClick r:id="rId5" action="ppaction://hlinksldjump"/>
          </p:cNvPr>
          <p:cNvSpPr/>
          <p:nvPr/>
        </p:nvSpPr>
        <p:spPr>
          <a:xfrm>
            <a:off x="6300192" y="0"/>
            <a:ext cx="936104" cy="908720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40</a:t>
            </a:r>
            <a:endParaRPr lang="ru-RU" sz="48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</p:txBody>
      </p:sp>
      <p:sp>
        <p:nvSpPr>
          <p:cNvPr id="11" name="Прямоугольник 10">
            <a:hlinkClick r:id="rId6" action="ppaction://hlinksldjump"/>
          </p:cNvPr>
          <p:cNvSpPr/>
          <p:nvPr/>
        </p:nvSpPr>
        <p:spPr>
          <a:xfrm>
            <a:off x="7308304" y="0"/>
            <a:ext cx="936104" cy="908720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50</a:t>
            </a:r>
            <a:endParaRPr lang="ru-RU" sz="48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</p:txBody>
      </p:sp>
      <p:sp>
        <p:nvSpPr>
          <p:cNvPr id="12" name="Прямоугольник 11">
            <a:hlinkClick r:id="rId7" action="ppaction://hlinksldjump"/>
          </p:cNvPr>
          <p:cNvSpPr/>
          <p:nvPr/>
        </p:nvSpPr>
        <p:spPr>
          <a:xfrm>
            <a:off x="8244408" y="0"/>
            <a:ext cx="899592" cy="908720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60</a:t>
            </a:r>
            <a:endParaRPr lang="ru-RU" sz="48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</p:txBody>
      </p:sp>
      <p:sp>
        <p:nvSpPr>
          <p:cNvPr id="13" name="Прямоугольник 12">
            <a:hlinkClick r:id="rId8" action="ppaction://hlinksldjump"/>
          </p:cNvPr>
          <p:cNvSpPr/>
          <p:nvPr/>
        </p:nvSpPr>
        <p:spPr>
          <a:xfrm>
            <a:off x="3275856" y="980728"/>
            <a:ext cx="936104" cy="936104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10</a:t>
            </a:r>
            <a:endParaRPr lang="ru-RU" sz="48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</p:txBody>
      </p:sp>
      <p:sp>
        <p:nvSpPr>
          <p:cNvPr id="14" name="Прямоугольник 13">
            <a:hlinkClick r:id="rId9" action="ppaction://hlinksldjump"/>
          </p:cNvPr>
          <p:cNvSpPr/>
          <p:nvPr/>
        </p:nvSpPr>
        <p:spPr>
          <a:xfrm>
            <a:off x="4283968" y="980728"/>
            <a:ext cx="936104" cy="936104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20</a:t>
            </a:r>
            <a:endParaRPr lang="ru-RU" sz="48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</p:txBody>
      </p:sp>
      <p:sp>
        <p:nvSpPr>
          <p:cNvPr id="15" name="Прямоугольник 14">
            <a:hlinkClick r:id="rId10" action="ppaction://hlinksldjump"/>
          </p:cNvPr>
          <p:cNvSpPr/>
          <p:nvPr/>
        </p:nvSpPr>
        <p:spPr>
          <a:xfrm>
            <a:off x="5292080" y="980728"/>
            <a:ext cx="936104" cy="936104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30</a:t>
            </a:r>
            <a:endParaRPr lang="ru-RU" sz="48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</p:txBody>
      </p:sp>
      <p:sp>
        <p:nvSpPr>
          <p:cNvPr id="16" name="Прямоугольник 15">
            <a:hlinkClick r:id="rId11" action="ppaction://hlinksldjump"/>
          </p:cNvPr>
          <p:cNvSpPr/>
          <p:nvPr/>
        </p:nvSpPr>
        <p:spPr>
          <a:xfrm>
            <a:off x="6300192" y="980728"/>
            <a:ext cx="936104" cy="936104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40</a:t>
            </a:r>
            <a:endParaRPr lang="ru-RU" sz="48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</p:txBody>
      </p:sp>
      <p:sp>
        <p:nvSpPr>
          <p:cNvPr id="17" name="Прямоугольник 16">
            <a:hlinkClick r:id="rId12" action="ppaction://hlinksldjump"/>
          </p:cNvPr>
          <p:cNvSpPr/>
          <p:nvPr/>
        </p:nvSpPr>
        <p:spPr>
          <a:xfrm>
            <a:off x="7308304" y="980728"/>
            <a:ext cx="936104" cy="936104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50</a:t>
            </a:r>
            <a:endParaRPr lang="ru-RU" sz="48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</p:txBody>
      </p:sp>
      <p:sp>
        <p:nvSpPr>
          <p:cNvPr id="18" name="Прямоугольник 17">
            <a:hlinkClick r:id="rId13" action="ppaction://hlinksldjump"/>
          </p:cNvPr>
          <p:cNvSpPr/>
          <p:nvPr/>
        </p:nvSpPr>
        <p:spPr>
          <a:xfrm>
            <a:off x="8244408" y="980728"/>
            <a:ext cx="899592" cy="936104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60</a:t>
            </a:r>
            <a:endParaRPr lang="ru-RU" sz="48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</p:txBody>
      </p:sp>
      <p:sp>
        <p:nvSpPr>
          <p:cNvPr id="19" name="Прямоугольник 18">
            <a:hlinkClick r:id="rId14" action="ppaction://hlinksldjump"/>
          </p:cNvPr>
          <p:cNvSpPr/>
          <p:nvPr/>
        </p:nvSpPr>
        <p:spPr>
          <a:xfrm>
            <a:off x="3278948" y="1999440"/>
            <a:ext cx="936104" cy="925504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10</a:t>
            </a:r>
            <a:endParaRPr lang="ru-RU" sz="48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</p:txBody>
      </p:sp>
      <p:sp>
        <p:nvSpPr>
          <p:cNvPr id="20" name="Прямоугольник 19">
            <a:hlinkClick r:id="rId15" action="ppaction://hlinksldjump"/>
          </p:cNvPr>
          <p:cNvSpPr/>
          <p:nvPr/>
        </p:nvSpPr>
        <p:spPr>
          <a:xfrm>
            <a:off x="4283968" y="1999441"/>
            <a:ext cx="936104" cy="925504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20</a:t>
            </a:r>
            <a:endParaRPr lang="ru-RU" sz="48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</p:txBody>
      </p:sp>
      <p:sp>
        <p:nvSpPr>
          <p:cNvPr id="21" name="Прямоугольник 20">
            <a:hlinkClick r:id="rId16" action="ppaction://hlinksldjump"/>
          </p:cNvPr>
          <p:cNvSpPr/>
          <p:nvPr/>
        </p:nvSpPr>
        <p:spPr>
          <a:xfrm>
            <a:off x="5292080" y="2001253"/>
            <a:ext cx="936104" cy="925504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30</a:t>
            </a:r>
            <a:endParaRPr lang="ru-RU" sz="48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</p:txBody>
      </p:sp>
      <p:sp>
        <p:nvSpPr>
          <p:cNvPr id="24" name="Прямоугольник 23">
            <a:hlinkClick r:id="rId17" action="ppaction://hlinksldjump"/>
          </p:cNvPr>
          <p:cNvSpPr/>
          <p:nvPr/>
        </p:nvSpPr>
        <p:spPr>
          <a:xfrm>
            <a:off x="6300192" y="2001253"/>
            <a:ext cx="936104" cy="925503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40</a:t>
            </a:r>
            <a:endParaRPr lang="ru-RU" sz="40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</p:txBody>
      </p:sp>
      <p:sp>
        <p:nvSpPr>
          <p:cNvPr id="25" name="Прямоугольник 24">
            <a:hlinkClick r:id="rId18" action="ppaction://hlinksldjump"/>
          </p:cNvPr>
          <p:cNvSpPr/>
          <p:nvPr/>
        </p:nvSpPr>
        <p:spPr>
          <a:xfrm>
            <a:off x="7308304" y="2001253"/>
            <a:ext cx="936104" cy="925504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50</a:t>
            </a:r>
            <a:endParaRPr lang="ru-RU" sz="48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</p:txBody>
      </p:sp>
      <p:sp>
        <p:nvSpPr>
          <p:cNvPr id="26" name="Прямоугольник 25">
            <a:hlinkClick r:id="rId19" action="ppaction://hlinksldjump"/>
          </p:cNvPr>
          <p:cNvSpPr/>
          <p:nvPr/>
        </p:nvSpPr>
        <p:spPr>
          <a:xfrm>
            <a:off x="8244408" y="2001253"/>
            <a:ext cx="899592" cy="925504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60</a:t>
            </a:r>
            <a:endParaRPr lang="ru-RU" sz="48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</p:txBody>
      </p:sp>
      <p:sp>
        <p:nvSpPr>
          <p:cNvPr id="27" name="Прямоугольник 26">
            <a:hlinkClick r:id="rId20" action="ppaction://hlinksldjump"/>
          </p:cNvPr>
          <p:cNvSpPr/>
          <p:nvPr/>
        </p:nvSpPr>
        <p:spPr>
          <a:xfrm>
            <a:off x="3278948" y="2996952"/>
            <a:ext cx="933012" cy="936104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10</a:t>
            </a:r>
            <a:endParaRPr lang="ru-RU" sz="48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</p:txBody>
      </p:sp>
      <p:sp>
        <p:nvSpPr>
          <p:cNvPr id="2" name="Прямоугольник 1">
            <a:hlinkClick r:id="rId21" action="ppaction://hlinksldjump"/>
          </p:cNvPr>
          <p:cNvSpPr/>
          <p:nvPr/>
        </p:nvSpPr>
        <p:spPr>
          <a:xfrm>
            <a:off x="4283968" y="2996952"/>
            <a:ext cx="936104" cy="936104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20</a:t>
            </a:r>
            <a:endParaRPr lang="ru-RU" sz="48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</p:txBody>
      </p:sp>
      <p:sp>
        <p:nvSpPr>
          <p:cNvPr id="3" name="Прямоугольник 2">
            <a:hlinkClick r:id="rId22" action="ppaction://hlinksldjump"/>
          </p:cNvPr>
          <p:cNvSpPr/>
          <p:nvPr/>
        </p:nvSpPr>
        <p:spPr>
          <a:xfrm>
            <a:off x="5292080" y="2996952"/>
            <a:ext cx="936104" cy="936104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30</a:t>
            </a:r>
            <a:endParaRPr lang="ru-RU" sz="48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</p:txBody>
      </p:sp>
      <p:sp>
        <p:nvSpPr>
          <p:cNvPr id="4" name="Прямоугольник 3">
            <a:hlinkClick r:id="rId23" action="ppaction://hlinksldjump"/>
          </p:cNvPr>
          <p:cNvSpPr/>
          <p:nvPr/>
        </p:nvSpPr>
        <p:spPr>
          <a:xfrm>
            <a:off x="6300192" y="2996952"/>
            <a:ext cx="936104" cy="936104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40</a:t>
            </a:r>
            <a:endParaRPr lang="ru-RU" sz="48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</p:txBody>
      </p:sp>
      <p:sp>
        <p:nvSpPr>
          <p:cNvPr id="7" name="Прямоугольник 6">
            <a:hlinkClick r:id="rId24" action="ppaction://hlinksldjump"/>
          </p:cNvPr>
          <p:cNvSpPr/>
          <p:nvPr/>
        </p:nvSpPr>
        <p:spPr>
          <a:xfrm>
            <a:off x="7308304" y="2996952"/>
            <a:ext cx="936104" cy="936104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50</a:t>
            </a:r>
            <a:endParaRPr lang="ru-RU" sz="48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</p:txBody>
      </p:sp>
      <p:sp>
        <p:nvSpPr>
          <p:cNvPr id="22" name="Прямоугольник 21">
            <a:hlinkClick r:id="rId25" action="ppaction://hlinksldjump"/>
          </p:cNvPr>
          <p:cNvSpPr/>
          <p:nvPr/>
        </p:nvSpPr>
        <p:spPr>
          <a:xfrm>
            <a:off x="8244408" y="2996952"/>
            <a:ext cx="899592" cy="936104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60</a:t>
            </a:r>
            <a:endParaRPr lang="ru-RU" sz="48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</p:txBody>
      </p:sp>
      <p:sp>
        <p:nvSpPr>
          <p:cNvPr id="23" name="Прямоугольник 22">
            <a:hlinkClick r:id="rId26" action="ppaction://hlinksldjump"/>
          </p:cNvPr>
          <p:cNvSpPr/>
          <p:nvPr/>
        </p:nvSpPr>
        <p:spPr>
          <a:xfrm>
            <a:off x="3263517" y="4005064"/>
            <a:ext cx="948443" cy="930484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10</a:t>
            </a:r>
            <a:endParaRPr lang="ru-RU" sz="48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</p:txBody>
      </p:sp>
      <p:sp>
        <p:nvSpPr>
          <p:cNvPr id="28" name="Прямоугольник 27">
            <a:hlinkClick r:id="rId27" action="ppaction://hlinksldjump"/>
          </p:cNvPr>
          <p:cNvSpPr/>
          <p:nvPr/>
        </p:nvSpPr>
        <p:spPr>
          <a:xfrm>
            <a:off x="4283968" y="4005065"/>
            <a:ext cx="936104" cy="930484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20</a:t>
            </a:r>
            <a:endParaRPr lang="ru-RU" sz="48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</p:txBody>
      </p:sp>
      <p:sp>
        <p:nvSpPr>
          <p:cNvPr id="29" name="Прямоугольник 28">
            <a:hlinkClick r:id="rId28" action="ppaction://hlinksldjump"/>
          </p:cNvPr>
          <p:cNvSpPr/>
          <p:nvPr/>
        </p:nvSpPr>
        <p:spPr>
          <a:xfrm>
            <a:off x="5292080" y="4005065"/>
            <a:ext cx="936104" cy="930483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30</a:t>
            </a:r>
            <a:endParaRPr lang="ru-RU" sz="48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</p:txBody>
      </p:sp>
      <p:sp>
        <p:nvSpPr>
          <p:cNvPr id="30" name="Прямоугольник 29">
            <a:hlinkClick r:id="rId29" action="ppaction://hlinksldjump"/>
          </p:cNvPr>
          <p:cNvSpPr/>
          <p:nvPr/>
        </p:nvSpPr>
        <p:spPr>
          <a:xfrm>
            <a:off x="6300192" y="4005065"/>
            <a:ext cx="936104" cy="930483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40</a:t>
            </a:r>
            <a:endParaRPr lang="ru-RU" sz="48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</p:txBody>
      </p:sp>
      <p:sp>
        <p:nvSpPr>
          <p:cNvPr id="31" name="Прямоугольник 30">
            <a:hlinkClick r:id="rId30" action="ppaction://hlinksldjump"/>
          </p:cNvPr>
          <p:cNvSpPr/>
          <p:nvPr/>
        </p:nvSpPr>
        <p:spPr>
          <a:xfrm>
            <a:off x="7308304" y="4005065"/>
            <a:ext cx="936104" cy="930484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50</a:t>
            </a:r>
            <a:endParaRPr lang="ru-RU" sz="48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</p:txBody>
      </p:sp>
      <p:sp>
        <p:nvSpPr>
          <p:cNvPr id="32" name="Прямоугольник 31">
            <a:hlinkClick r:id="rId31" action="ppaction://hlinksldjump"/>
          </p:cNvPr>
          <p:cNvSpPr/>
          <p:nvPr/>
        </p:nvSpPr>
        <p:spPr>
          <a:xfrm>
            <a:off x="8244408" y="4005065"/>
            <a:ext cx="899592" cy="930483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60</a:t>
            </a:r>
            <a:endParaRPr lang="ru-RU" sz="48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</p:txBody>
      </p:sp>
      <p:sp>
        <p:nvSpPr>
          <p:cNvPr id="33" name="Прямоугольник 32">
            <a:hlinkClick r:id="rId32" action="ppaction://hlinksldjump"/>
          </p:cNvPr>
          <p:cNvSpPr/>
          <p:nvPr/>
        </p:nvSpPr>
        <p:spPr>
          <a:xfrm>
            <a:off x="3263517" y="4988294"/>
            <a:ext cx="939196" cy="941723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10</a:t>
            </a:r>
            <a:endParaRPr lang="ru-RU" sz="48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</p:txBody>
      </p:sp>
      <p:sp>
        <p:nvSpPr>
          <p:cNvPr id="34" name="Прямоугольник 33">
            <a:hlinkClick r:id="rId33" action="ppaction://hlinksldjump"/>
          </p:cNvPr>
          <p:cNvSpPr/>
          <p:nvPr/>
        </p:nvSpPr>
        <p:spPr>
          <a:xfrm>
            <a:off x="4283968" y="4988294"/>
            <a:ext cx="936104" cy="941723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20</a:t>
            </a:r>
            <a:endParaRPr lang="ru-RU" sz="48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</p:txBody>
      </p:sp>
      <p:sp>
        <p:nvSpPr>
          <p:cNvPr id="35" name="Прямоугольник 34">
            <a:hlinkClick r:id="rId34" action="ppaction://hlinksldjump"/>
          </p:cNvPr>
          <p:cNvSpPr/>
          <p:nvPr/>
        </p:nvSpPr>
        <p:spPr>
          <a:xfrm>
            <a:off x="5292080" y="4988294"/>
            <a:ext cx="936104" cy="941723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30</a:t>
            </a:r>
            <a:endParaRPr lang="ru-RU" sz="48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</p:txBody>
      </p:sp>
      <p:sp>
        <p:nvSpPr>
          <p:cNvPr id="36" name="Прямоугольник 35">
            <a:hlinkClick r:id="rId35" action="ppaction://hlinksldjump"/>
          </p:cNvPr>
          <p:cNvSpPr/>
          <p:nvPr/>
        </p:nvSpPr>
        <p:spPr>
          <a:xfrm>
            <a:off x="6300192" y="4988294"/>
            <a:ext cx="936104" cy="941723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40</a:t>
            </a:r>
            <a:endParaRPr lang="ru-RU" sz="48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</p:txBody>
      </p:sp>
      <p:sp>
        <p:nvSpPr>
          <p:cNvPr id="37" name="Прямоугольник 36">
            <a:hlinkClick r:id="rId36" action="ppaction://hlinksldjump"/>
          </p:cNvPr>
          <p:cNvSpPr/>
          <p:nvPr/>
        </p:nvSpPr>
        <p:spPr>
          <a:xfrm>
            <a:off x="7308304" y="4988294"/>
            <a:ext cx="936104" cy="941723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50</a:t>
            </a:r>
            <a:endParaRPr lang="ru-RU" sz="48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</p:txBody>
      </p:sp>
      <p:sp>
        <p:nvSpPr>
          <p:cNvPr id="40" name="Прямоугольник 39">
            <a:hlinkClick r:id="rId37" action="ppaction://hlinksldjump"/>
          </p:cNvPr>
          <p:cNvSpPr/>
          <p:nvPr/>
        </p:nvSpPr>
        <p:spPr>
          <a:xfrm>
            <a:off x="8244408" y="4988294"/>
            <a:ext cx="899592" cy="941723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60</a:t>
            </a:r>
            <a:endParaRPr lang="ru-RU" sz="48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</p:txBody>
      </p:sp>
      <p:sp>
        <p:nvSpPr>
          <p:cNvPr id="41" name="Прямоугольник 40">
            <a:hlinkClick r:id="rId38" action="ppaction://hlinksldjump"/>
          </p:cNvPr>
          <p:cNvSpPr/>
          <p:nvPr/>
        </p:nvSpPr>
        <p:spPr>
          <a:xfrm>
            <a:off x="3263517" y="5994854"/>
            <a:ext cx="951535" cy="890530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10</a:t>
            </a:r>
            <a:endParaRPr lang="ru-RU" sz="48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</p:txBody>
      </p:sp>
      <p:sp>
        <p:nvSpPr>
          <p:cNvPr id="42" name="Прямоугольник 41">
            <a:hlinkClick r:id="rId39" action="ppaction://hlinksldjump"/>
          </p:cNvPr>
          <p:cNvSpPr/>
          <p:nvPr/>
        </p:nvSpPr>
        <p:spPr>
          <a:xfrm>
            <a:off x="4283968" y="5994854"/>
            <a:ext cx="936104" cy="863146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20</a:t>
            </a:r>
            <a:endParaRPr lang="ru-RU" sz="48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</p:txBody>
      </p:sp>
      <p:sp>
        <p:nvSpPr>
          <p:cNvPr id="43" name="Прямоугольник 42">
            <a:hlinkClick r:id="rId40" action="ppaction://hlinksldjump"/>
          </p:cNvPr>
          <p:cNvSpPr/>
          <p:nvPr/>
        </p:nvSpPr>
        <p:spPr>
          <a:xfrm>
            <a:off x="5292080" y="5994854"/>
            <a:ext cx="936104" cy="863146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30</a:t>
            </a:r>
            <a:endParaRPr lang="ru-RU" sz="48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</p:txBody>
      </p:sp>
      <p:sp>
        <p:nvSpPr>
          <p:cNvPr id="44" name="Прямоугольник 43">
            <a:hlinkClick r:id="rId41" action="ppaction://hlinksldjump"/>
          </p:cNvPr>
          <p:cNvSpPr/>
          <p:nvPr/>
        </p:nvSpPr>
        <p:spPr>
          <a:xfrm>
            <a:off x="6300192" y="5994854"/>
            <a:ext cx="936104" cy="890530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40</a:t>
            </a:r>
            <a:endParaRPr lang="ru-RU" sz="48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</p:txBody>
      </p:sp>
      <p:sp>
        <p:nvSpPr>
          <p:cNvPr id="45" name="Прямоугольник 44">
            <a:hlinkClick r:id="rId42" action="ppaction://hlinksldjump"/>
          </p:cNvPr>
          <p:cNvSpPr/>
          <p:nvPr/>
        </p:nvSpPr>
        <p:spPr>
          <a:xfrm>
            <a:off x="7308304" y="5994854"/>
            <a:ext cx="936104" cy="863146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50</a:t>
            </a:r>
            <a:endParaRPr lang="ru-RU" sz="48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</p:txBody>
      </p:sp>
      <p:sp>
        <p:nvSpPr>
          <p:cNvPr id="46" name="Прямоугольник 45">
            <a:hlinkClick r:id="rId43" action="ppaction://hlinksldjump"/>
          </p:cNvPr>
          <p:cNvSpPr/>
          <p:nvPr/>
        </p:nvSpPr>
        <p:spPr>
          <a:xfrm>
            <a:off x="8244408" y="5994854"/>
            <a:ext cx="899592" cy="863146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60</a:t>
            </a:r>
            <a:endParaRPr lang="ru-RU" sz="48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7967806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52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3" fill="hold">
                      <p:stCondLst>
                        <p:cond delay="0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57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8" fill="hold">
                      <p:stCondLst>
                        <p:cond delay="0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67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8" fill="hold">
                      <p:stCondLst>
                        <p:cond delay="0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72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3" fill="hold">
                      <p:stCondLst>
                        <p:cond delay="0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77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8" fill="hold">
                      <p:stCondLst>
                        <p:cond delay="0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82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3" fill="hold">
                      <p:stCondLst>
                        <p:cond delay="0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87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8" fill="hold">
                      <p:stCondLst>
                        <p:cond delay="0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92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3" fill="hold">
                      <p:stCondLst>
                        <p:cond delay="0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97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8" fill="hold">
                      <p:stCondLst>
                        <p:cond delay="0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10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3" fill="hold">
                      <p:stCondLst>
                        <p:cond delay="0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10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8" fill="hold">
                      <p:stCondLst>
                        <p:cond delay="0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1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3" fill="hold">
                      <p:stCondLst>
                        <p:cond delay="0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17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8" fill="hold">
                      <p:stCondLst>
                        <p:cond delay="0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122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3" fill="hold">
                      <p:stCondLst>
                        <p:cond delay="0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127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8" fill="hold">
                      <p:stCondLst>
                        <p:cond delay="0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132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3" fill="hold">
                      <p:stCondLst>
                        <p:cond delay="0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seq concurrent="1" nextAc="seek">
              <p:cTn id="137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8" fill="hold">
                      <p:stCondLst>
                        <p:cond delay="0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142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3" fill="hold">
                      <p:stCondLst>
                        <p:cond delay="0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  <p:seq concurrent="1" nextAc="seek">
              <p:cTn id="147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8" fill="hold">
                      <p:stCondLst>
                        <p:cond delay="0"/>
                      </p:stCondLst>
                      <p:childTnLst>
                        <p:par>
                          <p:cTn id="149" fill="hold">
                            <p:stCondLst>
                              <p:cond delay="0"/>
                            </p:stCondLst>
                            <p:childTnLst>
                              <p:par>
                                <p:cTn id="15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  <p:seq concurrent="1" nextAc="seek">
              <p:cTn id="152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3" fill="hold">
                      <p:stCondLst>
                        <p:cond delay="0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  <p:seq concurrent="1" nextAc="seek">
              <p:cTn id="157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8" fill="hold">
                      <p:stCondLst>
                        <p:cond delay="0"/>
                      </p:stCondLst>
                      <p:childTnLst>
                        <p:par>
                          <p:cTn id="159" fill="hold">
                            <p:stCondLst>
                              <p:cond delay="0"/>
                            </p:stCondLst>
                            <p:childTnLst>
                              <p:par>
                                <p:cTn id="16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  <p:seq concurrent="1" nextAc="seek">
              <p:cTn id="162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3" fill="hold">
                      <p:stCondLst>
                        <p:cond delay="0"/>
                      </p:stCondLst>
                      <p:childTnLst>
                        <p:par>
                          <p:cTn id="164" fill="hold">
                            <p:stCondLst>
                              <p:cond delay="0"/>
                            </p:stCondLst>
                            <p:childTnLst>
                              <p:par>
                                <p:cTn id="16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  <p:seq concurrent="1" nextAc="seek">
              <p:cTn id="167" restart="whenNotActive" fill="hold" evtFilter="cancelBubble" nodeType="interactiveSeq">
                <p:stCondLst>
                  <p:cond evt="onClick" delay="0">
                    <p:tgtEl>
                      <p:spTgt spid="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8" fill="hold">
                      <p:stCondLst>
                        <p:cond delay="0"/>
                      </p:stCondLst>
                      <p:childTnLst>
                        <p:par>
                          <p:cTn id="169" fill="hold">
                            <p:stCondLst>
                              <p:cond delay="0"/>
                            </p:stCondLst>
                            <p:childTnLst>
                              <p:par>
                                <p:cTn id="17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"/>
                  </p:tgtEl>
                </p:cond>
              </p:nextCondLst>
            </p:seq>
            <p:seq concurrent="1" nextAc="seek">
              <p:cTn id="172" restart="whenNotActive" fill="hold" evtFilter="cancelBubble" nodeType="interactiveSeq">
                <p:stCondLst>
                  <p:cond evt="onClick" delay="0">
                    <p:tgtEl>
                      <p:spTgt spid="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3" fill="hold">
                      <p:stCondLst>
                        <p:cond delay="0"/>
                      </p:stCondLst>
                      <p:childTnLst>
                        <p:par>
                          <p:cTn id="174" fill="hold">
                            <p:stCondLst>
                              <p:cond delay="0"/>
                            </p:stCondLst>
                            <p:childTnLst>
                              <p:par>
                                <p:cTn id="17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"/>
                  </p:tgtEl>
                </p:cond>
              </p:nextCondLst>
            </p:seq>
            <p:seq concurrent="1" nextAc="seek">
              <p:cTn id="177" restart="whenNotActive" fill="hold" evtFilter="cancelBubble" nodeType="interactiveSeq">
                <p:stCondLst>
                  <p:cond evt="onClick" delay="0">
                    <p:tgtEl>
                      <p:spTgt spid="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8" fill="hold">
                      <p:stCondLst>
                        <p:cond delay="0"/>
                      </p:stCondLst>
                      <p:childTnLst>
                        <p:par>
                          <p:cTn id="179" fill="hold">
                            <p:stCondLst>
                              <p:cond delay="0"/>
                            </p:stCondLst>
                            <p:childTnLst>
                              <p:par>
                                <p:cTn id="18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"/>
                  </p:tgtEl>
                </p:cond>
              </p:nextCondLst>
            </p:seq>
            <p:seq concurrent="1" nextAc="seek">
              <p:cTn id="182" restart="whenNotActive" fill="hold" evtFilter="cancelBubble" nodeType="interactiveSeq">
                <p:stCondLst>
                  <p:cond evt="onClick" delay="0">
                    <p:tgtEl>
                      <p:spTgt spid="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3" fill="hold">
                      <p:stCondLst>
                        <p:cond delay="0"/>
                      </p:stCondLst>
                      <p:childTnLst>
                        <p:par>
                          <p:cTn id="184" fill="hold">
                            <p:stCondLst>
                              <p:cond delay="0"/>
                            </p:stCondLst>
                            <p:childTnLst>
                              <p:par>
                                <p:cTn id="18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"/>
                  </p:tgtEl>
                </p:cond>
              </p:nextCondLst>
            </p:seq>
            <p:seq concurrent="1" nextAc="seek">
              <p:cTn id="187" restart="whenNotActive" fill="hold" evtFilter="cancelBubble" nodeType="interactiveSeq">
                <p:stCondLst>
                  <p:cond evt="onClick" delay="0">
                    <p:tgtEl>
                      <p:spTgt spid="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8" fill="hold">
                      <p:stCondLst>
                        <p:cond delay="0"/>
                      </p:stCondLst>
                      <p:childTnLst>
                        <p:par>
                          <p:cTn id="189" fill="hold">
                            <p:stCondLst>
                              <p:cond delay="0"/>
                            </p:stCondLst>
                            <p:childTnLst>
                              <p:par>
                                <p:cTn id="19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2"/>
                  </p:tgtEl>
                </p:cond>
              </p:nextCondLst>
            </p:seq>
            <p:seq concurrent="1" nextAc="seek">
              <p:cTn id="192" restart="whenNotActive" fill="hold" evtFilter="cancelBubble" nodeType="interactiveSeq">
                <p:stCondLst>
                  <p:cond evt="onClick" delay="0">
                    <p:tgtEl>
                      <p:spTgt spid="4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3" fill="hold">
                      <p:stCondLst>
                        <p:cond delay="0"/>
                      </p:stCondLst>
                      <p:childTnLst>
                        <p:par>
                          <p:cTn id="194" fill="hold">
                            <p:stCondLst>
                              <p:cond delay="0"/>
                            </p:stCondLst>
                            <p:childTnLst>
                              <p:par>
                                <p:cTn id="19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3"/>
                  </p:tgtEl>
                </p:cond>
              </p:nextCondLst>
            </p:seq>
            <p:seq concurrent="1" nextAc="seek">
              <p:cTn id="197" restart="whenNotActive" fill="hold" evtFilter="cancelBubble" nodeType="interactiveSeq">
                <p:stCondLst>
                  <p:cond evt="onClick" delay="0">
                    <p:tgtEl>
                      <p:spTgt spid="4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8" fill="hold">
                      <p:stCondLst>
                        <p:cond delay="0"/>
                      </p:stCondLst>
                      <p:childTnLst>
                        <p:par>
                          <p:cTn id="199" fill="hold">
                            <p:stCondLst>
                              <p:cond delay="0"/>
                            </p:stCondLst>
                            <p:childTnLst>
                              <p:par>
                                <p:cTn id="20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4"/>
                  </p:tgtEl>
                </p:cond>
              </p:nextCondLst>
            </p:seq>
            <p:seq concurrent="1" nextAc="seek">
              <p:cTn id="202" restart="whenNotActive" fill="hold" evtFilter="cancelBubble" nodeType="interactiveSeq">
                <p:stCondLst>
                  <p:cond evt="onClick" delay="0">
                    <p:tgtEl>
                      <p:spTgt spid="4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3" fill="hold">
                      <p:stCondLst>
                        <p:cond delay="0"/>
                      </p:stCondLst>
                      <p:childTnLst>
                        <p:par>
                          <p:cTn id="204" fill="hold">
                            <p:stCondLst>
                              <p:cond delay="0"/>
                            </p:stCondLst>
                            <p:childTnLst>
                              <p:par>
                                <p:cTn id="20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5"/>
                  </p:tgtEl>
                </p:cond>
              </p:nextCondLst>
            </p:seq>
            <p:seq concurrent="1" nextAc="seek">
              <p:cTn id="207" restart="whenNotActive" fill="hold" evtFilter="cancelBubble" nodeType="interactiveSeq">
                <p:stCondLst>
                  <p:cond evt="onClick" delay="0">
                    <p:tgtEl>
                      <p:spTgt spid="4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8" fill="hold">
                      <p:stCondLst>
                        <p:cond delay="0"/>
                      </p:stCondLst>
                      <p:childTnLst>
                        <p:par>
                          <p:cTn id="209" fill="hold">
                            <p:stCondLst>
                              <p:cond delay="0"/>
                            </p:stCondLst>
                            <p:childTnLst>
                              <p:par>
                                <p:cTn id="21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6"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4" grpId="0" animBg="1"/>
      <p:bldP spid="25" grpId="0" animBg="1"/>
      <p:bldP spid="26" grpId="0" animBg="1"/>
      <p:bldP spid="27" grpId="0" animBg="1"/>
      <p:bldP spid="2" grpId="0" animBg="1"/>
      <p:bldP spid="3" grpId="0" animBg="1"/>
      <p:bldP spid="4" grpId="0" animBg="1"/>
      <p:bldP spid="7" grpId="0" animBg="1"/>
      <p:bldP spid="22" grpId="0" animBg="1"/>
      <p:bldP spid="23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40" grpId="0" animBg="1"/>
      <p:bldP spid="41" grpId="0" animBg="1"/>
      <p:bldP spid="42" grpId="0" animBg="1"/>
      <p:bldP spid="43" grpId="0" animBg="1"/>
      <p:bldP spid="44" grpId="0" animBg="1"/>
      <p:bldP spid="45" grpId="0" animBg="1"/>
      <p:bldP spid="46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cap="all" dirty="0">
                <a:ln/>
                <a:solidFill>
                  <a:srgbClr val="4F81BD"/>
                </a:solidFill>
                <a:effectLst>
                  <a:outerShdw blurRad="19685" dist="12700" dir="5400000" algn="tl" rotWithShape="0">
                    <a:srgbClr val="4F81BD">
                      <a:satMod val="130000"/>
                      <a:alpha val="60000"/>
                    </a:srgbClr>
                  </a:outerShdw>
                  <a:reflection blurRad="10000" stA="55000" endPos="48000" dist="500" dir="5400000" sy="-100000" algn="bl" rotWithShape="0"/>
                </a:effectLst>
              </a:rPr>
              <a:t>Социальные </a:t>
            </a:r>
            <a:r>
              <a:rPr lang="ru-RU" b="1" cap="all" dirty="0" smtClean="0">
                <a:ln/>
                <a:solidFill>
                  <a:srgbClr val="4F81BD"/>
                </a:solidFill>
                <a:effectLst>
                  <a:outerShdw blurRad="19685" dist="12700" dir="5400000" algn="tl" rotWithShape="0">
                    <a:srgbClr val="4F81BD">
                      <a:satMod val="130000"/>
                      <a:alpha val="60000"/>
                    </a:srgbClr>
                  </a:outerShdw>
                  <a:reflection blurRad="10000" stA="55000" endPos="48000" dist="500" dir="5400000" sy="-100000" algn="bl" rotWithShape="0"/>
                </a:effectLst>
              </a:rPr>
              <a:t>отношения 60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 algn="ctr">
              <a:buNone/>
            </a:pPr>
            <a:r>
              <a:rPr lang="ru-RU" dirty="0" smtClean="0"/>
              <a:t>О чем идет речь?</a:t>
            </a:r>
          </a:p>
          <a:p>
            <a:pPr marL="0" indent="0" algn="ctr">
              <a:buNone/>
            </a:pPr>
            <a:r>
              <a:rPr lang="ru-RU" dirty="0" smtClean="0"/>
              <a:t>«При всем своем разнообразии имеют ряд сходных черт, что существенно отличает их от традиционных религий. Их создатели эксплуатируют идеи, сюжеты, представления различных религий, искусственно и произвольно соединяют их, сплетая экзотическую ткань своих учений. Для большинства характерна практика поклонения живому богу – создателю «новой религии». Причем типичным является провозглашение себя вторым Христом, Матерью Божьей, Марией Дэви и т. д. Активное миссионерство – главная и типичная их черта»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827584" y="4653136"/>
            <a:ext cx="7344816" cy="1015663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6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Сектантство</a:t>
            </a:r>
            <a:endParaRPr lang="ru-RU" sz="60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5" name="Управляющая кнопка: домой 4">
            <a:hlinkClick r:id="rId2" action="ppaction://hlinksldjump" highlightClick="1"/>
          </p:cNvPr>
          <p:cNvSpPr/>
          <p:nvPr/>
        </p:nvSpPr>
        <p:spPr>
          <a:xfrm>
            <a:off x="8460432" y="6165304"/>
            <a:ext cx="611560" cy="620688"/>
          </a:xfrm>
          <a:prstGeom prst="actionButtonHome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29812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r>
              <a:rPr lang="ru-RU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Политика 10</a:t>
            </a:r>
            <a:endParaRPr lang="ru-RU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000" dirty="0" smtClean="0"/>
              <a:t>Обязательными признаками чего являются</a:t>
            </a:r>
          </a:p>
          <a:p>
            <a:pPr marL="514350" indent="-514350" algn="ctr">
              <a:buFont typeface="+mj-lt"/>
              <a:buAutoNum type="arabicPeriod"/>
            </a:pPr>
            <a:r>
              <a:rPr lang="ru-RU" sz="4000" dirty="0" smtClean="0"/>
              <a:t>Суверенитет</a:t>
            </a:r>
          </a:p>
          <a:p>
            <a:pPr marL="514350" indent="-514350" algn="ctr">
              <a:buFont typeface="+mj-lt"/>
              <a:buAutoNum type="arabicPeriod"/>
            </a:pPr>
            <a:r>
              <a:rPr lang="ru-RU" sz="4000" dirty="0" smtClean="0"/>
              <a:t>Единая территория</a:t>
            </a:r>
          </a:p>
          <a:p>
            <a:pPr marL="514350" indent="-514350" algn="ctr">
              <a:buFont typeface="+mj-lt"/>
              <a:buAutoNum type="arabicPeriod"/>
            </a:pPr>
            <a:r>
              <a:rPr lang="ru-RU" sz="4000" dirty="0" smtClean="0"/>
              <a:t>Право взымать налоги?</a:t>
            </a:r>
            <a:endParaRPr lang="ru-RU" sz="4000" dirty="0"/>
          </a:p>
        </p:txBody>
      </p:sp>
      <p:sp>
        <p:nvSpPr>
          <p:cNvPr id="4" name="TextBox 3"/>
          <p:cNvSpPr txBox="1"/>
          <p:nvPr/>
        </p:nvSpPr>
        <p:spPr>
          <a:xfrm>
            <a:off x="1331640" y="5085184"/>
            <a:ext cx="6552728" cy="1015663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6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Государство</a:t>
            </a:r>
            <a:endParaRPr lang="ru-RU" sz="60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5" name="Управляющая кнопка: домой 4">
            <a:hlinkClick r:id="rId2" action="ppaction://hlinksldjump" highlightClick="1"/>
          </p:cNvPr>
          <p:cNvSpPr/>
          <p:nvPr/>
        </p:nvSpPr>
        <p:spPr>
          <a:xfrm>
            <a:off x="8460432" y="6165304"/>
            <a:ext cx="611560" cy="620688"/>
          </a:xfrm>
          <a:prstGeom prst="actionButtonHome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1158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cap="all" dirty="0" smtClean="0">
                <a:ln/>
                <a:solidFill>
                  <a:srgbClr val="4F81BD"/>
                </a:solidFill>
                <a:effectLst>
                  <a:outerShdw blurRad="19685" dist="12700" dir="5400000" algn="tl" rotWithShape="0">
                    <a:srgbClr val="4F81BD">
                      <a:satMod val="130000"/>
                      <a:alpha val="60000"/>
                    </a:srgbClr>
                  </a:outerShdw>
                  <a:reflection blurRad="10000" stA="55000" endPos="48000" dist="500" dir="5400000" sy="-100000" algn="bl" rotWithShape="0"/>
                </a:effectLst>
              </a:rPr>
              <a:t>Политика 20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000" dirty="0" smtClean="0"/>
              <a:t>Приверженность </a:t>
            </a:r>
            <a:r>
              <a:rPr lang="ru-RU" sz="4000" dirty="0"/>
              <a:t>к крайним взглядам, к использованию крайних мер (включая теракты и взятие заложников) для достижения своих </a:t>
            </a:r>
            <a:r>
              <a:rPr lang="ru-RU" sz="4000" dirty="0" smtClean="0"/>
              <a:t>целей</a:t>
            </a:r>
            <a:endParaRPr lang="ru-RU" sz="4000" dirty="0"/>
          </a:p>
        </p:txBody>
      </p:sp>
      <p:sp>
        <p:nvSpPr>
          <p:cNvPr id="4" name="TextBox 3"/>
          <p:cNvSpPr txBox="1"/>
          <p:nvPr/>
        </p:nvSpPr>
        <p:spPr>
          <a:xfrm>
            <a:off x="804276" y="4797152"/>
            <a:ext cx="7920880" cy="1015663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6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Экстремизм</a:t>
            </a:r>
            <a:endParaRPr lang="ru-RU" sz="60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5" name="Управляющая кнопка: домой 4">
            <a:hlinkClick r:id="rId2" action="ppaction://hlinksldjump" highlightClick="1"/>
          </p:cNvPr>
          <p:cNvSpPr/>
          <p:nvPr/>
        </p:nvSpPr>
        <p:spPr>
          <a:xfrm>
            <a:off x="8460432" y="6165304"/>
            <a:ext cx="611560" cy="620688"/>
          </a:xfrm>
          <a:prstGeom prst="actionButtonHome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78554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cap="all" dirty="0" smtClean="0">
                <a:ln/>
                <a:solidFill>
                  <a:srgbClr val="4F81BD"/>
                </a:solidFill>
                <a:effectLst>
                  <a:outerShdw blurRad="19685" dist="12700" dir="5400000" algn="tl" rotWithShape="0">
                    <a:srgbClr val="4F81BD">
                      <a:satMod val="130000"/>
                      <a:alpha val="60000"/>
                    </a:srgbClr>
                  </a:outerShdw>
                  <a:reflection blurRad="10000" stA="55000" endPos="48000" dist="500" dir="5400000" sy="-100000" algn="bl" rotWithShape="0"/>
                </a:effectLst>
              </a:rPr>
              <a:t>Политика 30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600" dirty="0" smtClean="0"/>
              <a:t>Для какого режима свойственны неограниченная власть одного или группы лиц, неподвластная гражданам, опора на силу, ограниченное вмешательство во </a:t>
            </a:r>
            <a:r>
              <a:rPr lang="ru-RU" sz="3600" dirty="0" err="1" smtClean="0"/>
              <a:t>внеполитические</a:t>
            </a:r>
            <a:r>
              <a:rPr lang="ru-RU" sz="3600" dirty="0" smtClean="0"/>
              <a:t> сферы жизни общества?</a:t>
            </a:r>
            <a:endParaRPr lang="ru-RU" sz="3600" dirty="0"/>
          </a:p>
        </p:txBody>
      </p:sp>
      <p:sp>
        <p:nvSpPr>
          <p:cNvPr id="4" name="TextBox 3"/>
          <p:cNvSpPr txBox="1"/>
          <p:nvPr/>
        </p:nvSpPr>
        <p:spPr>
          <a:xfrm>
            <a:off x="1043608" y="5114975"/>
            <a:ext cx="6984776" cy="1015663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6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Авторитарный</a:t>
            </a:r>
            <a:endParaRPr lang="ru-RU" sz="60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5" name="Управляющая кнопка: домой 4">
            <a:hlinkClick r:id="rId2" action="ppaction://hlinksldjump" highlightClick="1"/>
          </p:cNvPr>
          <p:cNvSpPr/>
          <p:nvPr/>
        </p:nvSpPr>
        <p:spPr>
          <a:xfrm>
            <a:off x="8460432" y="6165304"/>
            <a:ext cx="611560" cy="620688"/>
          </a:xfrm>
          <a:prstGeom prst="actionButtonHome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535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cap="all" dirty="0" smtClean="0">
                <a:ln/>
                <a:solidFill>
                  <a:srgbClr val="4F81BD"/>
                </a:solidFill>
                <a:effectLst>
                  <a:outerShdw blurRad="19685" dist="12700" dir="5400000" algn="tl" rotWithShape="0">
                    <a:srgbClr val="4F81BD">
                      <a:satMod val="130000"/>
                      <a:alpha val="60000"/>
                    </a:srgbClr>
                  </a:outerShdw>
                  <a:reflection blurRad="10000" stA="55000" endPos="48000" dist="500" dir="5400000" sy="-100000" algn="bl" rotWithShape="0"/>
                </a:effectLst>
              </a:rPr>
              <a:t>Политика 40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000" dirty="0" smtClean="0"/>
              <a:t>Система </a:t>
            </a:r>
            <a:r>
              <a:rPr lang="ru-RU" sz="4000" dirty="0"/>
              <a:t>выборов в коллегиальный </a:t>
            </a:r>
            <a:r>
              <a:rPr lang="ru-RU" sz="4000" dirty="0" smtClean="0"/>
              <a:t>орган, при </a:t>
            </a:r>
            <a:r>
              <a:rPr lang="ru-RU" sz="4000" dirty="0"/>
              <a:t>которой избранными считаются кандидаты, получившие большинство голосов избирателей в своём избирательном округе.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475656" y="5157192"/>
            <a:ext cx="6120680" cy="1015663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6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Мажоритарный</a:t>
            </a:r>
            <a:endParaRPr lang="ru-RU" sz="60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5" name="Управляющая кнопка: домой 4">
            <a:hlinkClick r:id="rId2" action="ppaction://hlinksldjump" highlightClick="1"/>
          </p:cNvPr>
          <p:cNvSpPr/>
          <p:nvPr/>
        </p:nvSpPr>
        <p:spPr>
          <a:xfrm>
            <a:off x="8460432" y="6165304"/>
            <a:ext cx="611560" cy="620688"/>
          </a:xfrm>
          <a:prstGeom prst="actionButtonHome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10121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cap="all" dirty="0" smtClean="0">
                <a:ln/>
                <a:solidFill>
                  <a:srgbClr val="4F81BD"/>
                </a:solidFill>
                <a:effectLst>
                  <a:outerShdw blurRad="19685" dist="12700" dir="5400000" algn="tl" rotWithShape="0">
                    <a:srgbClr val="4F81BD">
                      <a:satMod val="130000"/>
                      <a:alpha val="60000"/>
                    </a:srgbClr>
                  </a:outerShdw>
                  <a:reflection blurRad="10000" stA="55000" endPos="48000" dist="500" dir="5400000" sy="-100000" algn="bl" rotWithShape="0"/>
                </a:effectLst>
              </a:rPr>
              <a:t>Политика 50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400" dirty="0" smtClean="0"/>
              <a:t>Принцип политического плюрализма можно объяснить как…</a:t>
            </a:r>
            <a:endParaRPr lang="ru-RU" sz="4400" dirty="0"/>
          </a:p>
        </p:txBody>
      </p:sp>
      <p:sp>
        <p:nvSpPr>
          <p:cNvPr id="4" name="TextBox 3"/>
          <p:cNvSpPr txBox="1"/>
          <p:nvPr/>
        </p:nvSpPr>
        <p:spPr>
          <a:xfrm>
            <a:off x="611560" y="3827656"/>
            <a:ext cx="7704856" cy="1938992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6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Многообразие политических сил</a:t>
            </a:r>
            <a:endParaRPr lang="ru-RU" sz="60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5" name="Управляющая кнопка: домой 4">
            <a:hlinkClick r:id="rId2" action="ppaction://hlinksldjump" highlightClick="1"/>
          </p:cNvPr>
          <p:cNvSpPr/>
          <p:nvPr/>
        </p:nvSpPr>
        <p:spPr>
          <a:xfrm>
            <a:off x="8460432" y="6165304"/>
            <a:ext cx="611560" cy="620688"/>
          </a:xfrm>
          <a:prstGeom prst="actionButtonHome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21564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cap="all" dirty="0" smtClean="0">
                <a:ln/>
                <a:solidFill>
                  <a:srgbClr val="4F81BD"/>
                </a:solidFill>
                <a:effectLst>
                  <a:outerShdw blurRad="19685" dist="12700" dir="5400000" algn="tl" rotWithShape="0">
                    <a:srgbClr val="4F81BD">
                      <a:satMod val="130000"/>
                      <a:alpha val="60000"/>
                    </a:srgbClr>
                  </a:outerShdw>
                  <a:reflection blurRad="10000" stA="55000" endPos="48000" dist="500" dir="5400000" sy="-100000" algn="bl" rotWithShape="0"/>
                </a:effectLst>
              </a:rPr>
              <a:t>Политика 60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600" dirty="0" smtClean="0"/>
              <a:t>Государство</a:t>
            </a:r>
            <a:r>
              <a:rPr lang="ru-RU" sz="3600" dirty="0"/>
              <a:t>, вся деятельность которого подчинена нормам права, а также фундаментальным правовым принципам, направленным на защиту достоинства, свободы и прав человека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971600" y="4869160"/>
            <a:ext cx="7272808" cy="1015663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6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Правовое</a:t>
            </a:r>
            <a:endParaRPr lang="ru-RU" sz="60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5" name="Управляющая кнопка: домой 4">
            <a:hlinkClick r:id="rId2" action="ppaction://hlinksldjump" highlightClick="1"/>
          </p:cNvPr>
          <p:cNvSpPr/>
          <p:nvPr/>
        </p:nvSpPr>
        <p:spPr>
          <a:xfrm>
            <a:off x="8460432" y="6165304"/>
            <a:ext cx="611560" cy="620688"/>
          </a:xfrm>
          <a:prstGeom prst="actionButtonHome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55453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r>
              <a:rPr lang="ru-RU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Общественные отношения 10</a:t>
            </a:r>
            <a:endParaRPr lang="ru-RU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556792"/>
            <a:ext cx="8229600" cy="452596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600" dirty="0" smtClean="0"/>
              <a:t>Выберите в приведенном тексте социальные роли:</a:t>
            </a:r>
          </a:p>
          <a:p>
            <a:pPr marL="0" indent="0" algn="ctr">
              <a:buNone/>
            </a:pPr>
            <a:r>
              <a:rPr lang="ru-RU" sz="3600" dirty="0" smtClean="0"/>
              <a:t>Лучший друг Миши Вова любит математику. На уроках он быстрее всех решает примеры и всегда рад помочь Мише разобраться с новой темой.</a:t>
            </a:r>
            <a:endParaRPr lang="ru-RU" sz="3600" dirty="0"/>
          </a:p>
        </p:txBody>
      </p:sp>
      <p:sp>
        <p:nvSpPr>
          <p:cNvPr id="4" name="TextBox 3"/>
          <p:cNvSpPr txBox="1"/>
          <p:nvPr/>
        </p:nvSpPr>
        <p:spPr>
          <a:xfrm>
            <a:off x="1691680" y="5373216"/>
            <a:ext cx="5832648" cy="1015663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6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Друг</a:t>
            </a:r>
            <a:endParaRPr lang="ru-RU" sz="60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5" name="Управляющая кнопка: домой 4">
            <a:hlinkClick r:id="rId2" action="ppaction://hlinksldjump" highlightClick="1"/>
          </p:cNvPr>
          <p:cNvSpPr/>
          <p:nvPr/>
        </p:nvSpPr>
        <p:spPr>
          <a:xfrm>
            <a:off x="8460432" y="6165304"/>
            <a:ext cx="611560" cy="620688"/>
          </a:xfrm>
          <a:prstGeom prst="actionButtonHome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6233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b="1" cap="all" dirty="0">
                <a:ln/>
                <a:solidFill>
                  <a:srgbClr val="4F81BD"/>
                </a:solidFill>
                <a:effectLst>
                  <a:outerShdw blurRad="19685" dist="12700" dir="5400000" algn="tl" rotWithShape="0">
                    <a:srgbClr val="4F81BD">
                      <a:satMod val="130000"/>
                      <a:alpha val="60000"/>
                    </a:srgbClr>
                  </a:outerShdw>
                  <a:reflection blurRad="10000" stA="55000" endPos="48000" dist="500" dir="5400000" sy="-100000" algn="bl" rotWithShape="0"/>
                </a:effectLst>
              </a:rPr>
              <a:t>Общественные </a:t>
            </a:r>
            <a:r>
              <a:rPr lang="ru-RU" sz="4000" b="1" cap="all" dirty="0" smtClean="0">
                <a:ln/>
                <a:solidFill>
                  <a:srgbClr val="4F81BD"/>
                </a:solidFill>
                <a:effectLst>
                  <a:outerShdw blurRad="19685" dist="12700" dir="5400000" algn="tl" rotWithShape="0">
                    <a:srgbClr val="4F81BD">
                      <a:satMod val="130000"/>
                      <a:alpha val="60000"/>
                    </a:srgbClr>
                  </a:outerShdw>
                  <a:reflection blurRad="10000" stA="55000" endPos="48000" dist="500" dir="5400000" sy="-100000" algn="bl" rotWithShape="0"/>
                </a:effectLst>
              </a:rPr>
              <a:t>отношения 20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600" dirty="0" smtClean="0"/>
              <a:t>Сознание </a:t>
            </a:r>
            <a:r>
              <a:rPr lang="ru-RU" sz="3600" dirty="0"/>
              <a:t>человеком своего взаимодействия с объективным миром и миром субъективным (психикой), своих жизненно важных потребностей, мыслей, чувств, мотивов, инстинктов, переживаний, действий.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331640" y="5301208"/>
            <a:ext cx="6840760" cy="1015663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6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Самосознание</a:t>
            </a:r>
            <a:endParaRPr lang="ru-RU" sz="60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5" name="Управляющая кнопка: домой 4">
            <a:hlinkClick r:id="rId2" action="ppaction://hlinksldjump" highlightClick="1"/>
          </p:cNvPr>
          <p:cNvSpPr/>
          <p:nvPr/>
        </p:nvSpPr>
        <p:spPr>
          <a:xfrm>
            <a:off x="8460432" y="6165304"/>
            <a:ext cx="611560" cy="620688"/>
          </a:xfrm>
          <a:prstGeom prst="actionButtonHome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1019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b="1" cap="all" dirty="0">
                <a:ln/>
                <a:solidFill>
                  <a:srgbClr val="4F81BD"/>
                </a:solidFill>
                <a:effectLst>
                  <a:outerShdw blurRad="19685" dist="12700" dir="5400000" algn="tl" rotWithShape="0">
                    <a:srgbClr val="4F81BD">
                      <a:satMod val="130000"/>
                      <a:alpha val="60000"/>
                    </a:srgbClr>
                  </a:outerShdw>
                  <a:reflection blurRad="10000" stA="55000" endPos="48000" dist="500" dir="5400000" sy="-100000" algn="bl" rotWithShape="0"/>
                </a:effectLst>
              </a:rPr>
              <a:t>Общественные </a:t>
            </a:r>
            <a:r>
              <a:rPr lang="ru-RU" sz="4000" b="1" cap="all" dirty="0" smtClean="0">
                <a:ln/>
                <a:solidFill>
                  <a:srgbClr val="4F81BD"/>
                </a:solidFill>
                <a:effectLst>
                  <a:outerShdw blurRad="19685" dist="12700" dir="5400000" algn="tl" rotWithShape="0">
                    <a:srgbClr val="4F81BD">
                      <a:satMod val="130000"/>
                      <a:alpha val="60000"/>
                    </a:srgbClr>
                  </a:outerShdw>
                  <a:reflection blurRad="10000" stA="55000" endPos="48000" dist="500" dir="5400000" sy="-100000" algn="bl" rotWithShape="0"/>
                </a:effectLst>
              </a:rPr>
              <a:t>отношения 30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600" dirty="0" smtClean="0"/>
              <a:t>Антиобщественное </a:t>
            </a:r>
            <a:r>
              <a:rPr lang="ru-RU" sz="3600" dirty="0"/>
              <a:t>противоправное поведение индивида, воплощённое в его </a:t>
            </a:r>
            <a:r>
              <a:rPr lang="ru-RU" sz="3600" dirty="0" smtClean="0"/>
              <a:t>проступках, </a:t>
            </a:r>
            <a:r>
              <a:rPr lang="ru-RU" sz="3600" dirty="0"/>
              <a:t>наносящих вред как отдельным гражданам, так и обществу в целом.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763688" y="5157192"/>
            <a:ext cx="5616624" cy="830997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48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Делинквентное</a:t>
            </a:r>
            <a:endParaRPr lang="ru-RU" sz="48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5" name="Управляющая кнопка: домой 4">
            <a:hlinkClick r:id="rId2" action="ppaction://hlinksldjump" highlightClick="1"/>
          </p:cNvPr>
          <p:cNvSpPr/>
          <p:nvPr/>
        </p:nvSpPr>
        <p:spPr>
          <a:xfrm>
            <a:off x="8460432" y="6165304"/>
            <a:ext cx="611560" cy="620688"/>
          </a:xfrm>
          <a:prstGeom prst="actionButtonHome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09546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r>
              <a:rPr lang="ru-RU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Человек – творец культуры 10</a:t>
            </a:r>
            <a:endParaRPr lang="ru-RU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5400" dirty="0" smtClean="0"/>
              <a:t>Потребность человека в еде и сне обусловлена какой сущностью?</a:t>
            </a:r>
            <a:endParaRPr lang="ru-RU" sz="5400" dirty="0"/>
          </a:p>
        </p:txBody>
      </p:sp>
      <p:sp>
        <p:nvSpPr>
          <p:cNvPr id="5" name="TextBox 4"/>
          <p:cNvSpPr txBox="1"/>
          <p:nvPr/>
        </p:nvSpPr>
        <p:spPr>
          <a:xfrm>
            <a:off x="1331640" y="4869160"/>
            <a:ext cx="6984776" cy="1200329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7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Биологической</a:t>
            </a:r>
            <a:endParaRPr lang="ru-RU" sz="7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" name="Управляющая кнопка: домой 5">
            <a:hlinkClick r:id="rId2" action="ppaction://hlinksldjump" highlightClick="1"/>
          </p:cNvPr>
          <p:cNvSpPr/>
          <p:nvPr/>
        </p:nvSpPr>
        <p:spPr>
          <a:xfrm>
            <a:off x="8460432" y="6165304"/>
            <a:ext cx="611560" cy="620688"/>
          </a:xfrm>
          <a:prstGeom prst="actionButtonHome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13451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b="1" cap="all" dirty="0">
                <a:ln/>
                <a:solidFill>
                  <a:srgbClr val="4F81BD"/>
                </a:solidFill>
                <a:effectLst>
                  <a:outerShdw blurRad="19685" dist="12700" dir="5400000" algn="tl" rotWithShape="0">
                    <a:srgbClr val="4F81BD">
                      <a:satMod val="130000"/>
                      <a:alpha val="60000"/>
                    </a:srgbClr>
                  </a:outerShdw>
                  <a:reflection blurRad="10000" stA="55000" endPos="48000" dist="500" dir="5400000" sy="-100000" algn="bl" rotWithShape="0"/>
                </a:effectLst>
              </a:rPr>
              <a:t>Общественные </a:t>
            </a:r>
            <a:r>
              <a:rPr lang="ru-RU" sz="4000" b="1" cap="all" dirty="0" smtClean="0">
                <a:ln/>
                <a:solidFill>
                  <a:srgbClr val="4F81BD"/>
                </a:solidFill>
                <a:effectLst>
                  <a:outerShdw blurRad="19685" dist="12700" dir="5400000" algn="tl" rotWithShape="0">
                    <a:srgbClr val="4F81BD">
                      <a:satMod val="130000"/>
                      <a:alpha val="60000"/>
                    </a:srgbClr>
                  </a:outerShdw>
                  <a:reflection blurRad="10000" stA="55000" endPos="48000" dist="500" dir="5400000" sy="-100000" algn="bl" rotWithShape="0"/>
                </a:effectLst>
              </a:rPr>
              <a:t>отношения 40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400" dirty="0" smtClean="0"/>
              <a:t>В каком процессе проявляется поддержка одного человека другими членами сообщества для достижения цели?</a:t>
            </a:r>
            <a:endParaRPr lang="ru-RU" sz="4400" dirty="0"/>
          </a:p>
        </p:txBody>
      </p:sp>
      <p:sp>
        <p:nvSpPr>
          <p:cNvPr id="4" name="TextBox 3"/>
          <p:cNvSpPr txBox="1"/>
          <p:nvPr/>
        </p:nvSpPr>
        <p:spPr>
          <a:xfrm>
            <a:off x="755576" y="4941168"/>
            <a:ext cx="7272808" cy="1015663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6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Лидерство</a:t>
            </a:r>
            <a:endParaRPr lang="ru-RU" sz="60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5" name="Управляющая кнопка: домой 4">
            <a:hlinkClick r:id="rId2" action="ppaction://hlinksldjump" highlightClick="1"/>
          </p:cNvPr>
          <p:cNvSpPr/>
          <p:nvPr/>
        </p:nvSpPr>
        <p:spPr>
          <a:xfrm>
            <a:off x="8460432" y="6165304"/>
            <a:ext cx="611560" cy="620688"/>
          </a:xfrm>
          <a:prstGeom prst="actionButtonHome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13918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b="1" cap="all" dirty="0">
                <a:ln/>
                <a:solidFill>
                  <a:srgbClr val="4F81BD"/>
                </a:solidFill>
                <a:effectLst>
                  <a:outerShdw blurRad="19685" dist="12700" dir="5400000" algn="tl" rotWithShape="0">
                    <a:srgbClr val="4F81BD">
                      <a:satMod val="130000"/>
                      <a:alpha val="60000"/>
                    </a:srgbClr>
                  </a:outerShdw>
                  <a:reflection blurRad="10000" stA="55000" endPos="48000" dist="500" dir="5400000" sy="-100000" algn="bl" rotWithShape="0"/>
                </a:effectLst>
              </a:rPr>
              <a:t>Общественные </a:t>
            </a:r>
            <a:r>
              <a:rPr lang="ru-RU" sz="4000" b="1" cap="all" dirty="0" smtClean="0">
                <a:ln/>
                <a:solidFill>
                  <a:srgbClr val="4F81BD"/>
                </a:solidFill>
                <a:effectLst>
                  <a:outerShdw blurRad="19685" dist="12700" dir="5400000" algn="tl" rotWithShape="0">
                    <a:srgbClr val="4F81BD">
                      <a:satMod val="130000"/>
                      <a:alpha val="60000"/>
                    </a:srgbClr>
                  </a:outerShdw>
                  <a:reflection blurRad="10000" stA="55000" endPos="48000" dist="500" dir="5400000" sy="-100000" algn="bl" rotWithShape="0"/>
                </a:effectLst>
              </a:rPr>
              <a:t>отношения 50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600" dirty="0" smtClean="0"/>
              <a:t>К какому типу лидеров относится этот человек?</a:t>
            </a:r>
            <a:endParaRPr lang="ru-RU" sz="36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2732922"/>
            <a:ext cx="5926460" cy="39509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403648" y="4941168"/>
            <a:ext cx="6502524" cy="1015663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60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Харизматичный</a:t>
            </a:r>
            <a:endParaRPr lang="ru-RU" sz="60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" name="Управляющая кнопка: домой 5">
            <a:hlinkClick r:id="rId3" action="ppaction://hlinksldjump" highlightClick="1"/>
          </p:cNvPr>
          <p:cNvSpPr/>
          <p:nvPr/>
        </p:nvSpPr>
        <p:spPr>
          <a:xfrm>
            <a:off x="8460432" y="6165304"/>
            <a:ext cx="611560" cy="620688"/>
          </a:xfrm>
          <a:prstGeom prst="actionButtonHome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39155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b="1" cap="all" dirty="0">
                <a:ln/>
                <a:solidFill>
                  <a:srgbClr val="4F81BD"/>
                </a:solidFill>
                <a:effectLst>
                  <a:outerShdw blurRad="19685" dist="12700" dir="5400000" algn="tl" rotWithShape="0">
                    <a:srgbClr val="4F81BD">
                      <a:satMod val="130000"/>
                      <a:alpha val="60000"/>
                    </a:srgbClr>
                  </a:outerShdw>
                  <a:reflection blurRad="10000" stA="55000" endPos="48000" dist="500" dir="5400000" sy="-100000" algn="bl" rotWithShape="0"/>
                </a:effectLst>
              </a:rPr>
              <a:t>Общественные </a:t>
            </a:r>
            <a:r>
              <a:rPr lang="ru-RU" sz="4000" b="1" cap="all" dirty="0" smtClean="0">
                <a:ln/>
                <a:solidFill>
                  <a:srgbClr val="4F81BD"/>
                </a:solidFill>
                <a:effectLst>
                  <a:outerShdw blurRad="19685" dist="12700" dir="5400000" algn="tl" rotWithShape="0">
                    <a:srgbClr val="4F81BD">
                      <a:satMod val="130000"/>
                      <a:alpha val="60000"/>
                    </a:srgbClr>
                  </a:outerShdw>
                  <a:reflection blurRad="10000" stA="55000" endPos="48000" dist="500" dir="5400000" sy="-100000" algn="bl" rotWithShape="0"/>
                </a:effectLst>
              </a:rPr>
              <a:t>отношения 60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dirty="0" smtClean="0"/>
              <a:t>Родоначальник психоанализа. Впервые заговорил о бессознательных мотивах поведения человека.</a:t>
            </a:r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3244182"/>
            <a:ext cx="4502274" cy="34817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051720" y="5733256"/>
            <a:ext cx="5112568" cy="1015663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6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З. Я. Фрейд</a:t>
            </a:r>
            <a:endParaRPr lang="ru-RU" sz="60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" name="Управляющая кнопка: домой 5">
            <a:hlinkClick r:id="rId3" action="ppaction://hlinksldjump" highlightClick="1"/>
          </p:cNvPr>
          <p:cNvSpPr/>
          <p:nvPr/>
        </p:nvSpPr>
        <p:spPr>
          <a:xfrm>
            <a:off x="8460432" y="6165304"/>
            <a:ext cx="611560" cy="620688"/>
          </a:xfrm>
          <a:prstGeom prst="actionButtonHome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88442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r>
              <a:rPr lang="ru-RU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Право 10</a:t>
            </a:r>
            <a:endParaRPr lang="ru-RU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000" dirty="0"/>
              <a:t>С какого возраста начинается гражданская правоспособность?</a:t>
            </a:r>
          </a:p>
          <a:p>
            <a:pPr marL="0" indent="0" algn="ctr">
              <a:buNone/>
            </a:pPr>
            <a:endParaRPr lang="ru-RU" sz="4000" dirty="0"/>
          </a:p>
        </p:txBody>
      </p:sp>
      <p:sp>
        <p:nvSpPr>
          <p:cNvPr id="4" name="TextBox 3"/>
          <p:cNvSpPr txBox="1"/>
          <p:nvPr/>
        </p:nvSpPr>
        <p:spPr>
          <a:xfrm>
            <a:off x="755576" y="5085184"/>
            <a:ext cx="7704856" cy="1015663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6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 рождения</a:t>
            </a:r>
            <a:endParaRPr lang="ru-RU" sz="60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5" name="Управляющая кнопка: домой 4">
            <a:hlinkClick r:id="rId2" action="ppaction://hlinksldjump" highlightClick="1"/>
          </p:cNvPr>
          <p:cNvSpPr/>
          <p:nvPr/>
        </p:nvSpPr>
        <p:spPr>
          <a:xfrm>
            <a:off x="8460432" y="6165304"/>
            <a:ext cx="611560" cy="620688"/>
          </a:xfrm>
          <a:prstGeom prst="actionButtonHome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5783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cap="all" dirty="0" smtClean="0">
                <a:ln/>
                <a:solidFill>
                  <a:srgbClr val="4F81BD"/>
                </a:solidFill>
                <a:effectLst>
                  <a:outerShdw blurRad="19685" dist="12700" dir="5400000" algn="tl" rotWithShape="0">
                    <a:srgbClr val="4F81BD">
                      <a:satMod val="130000"/>
                      <a:alpha val="60000"/>
                    </a:srgbClr>
                  </a:outerShdw>
                  <a:reflection blurRad="10000" stA="55000" endPos="48000" dist="500" dir="5400000" sy="-100000" algn="bl" rotWithShape="0"/>
                </a:effectLst>
              </a:rPr>
              <a:t>Право 20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000" dirty="0"/>
              <a:t>Объявление несовершеннолетнего полностью дееспособным называется…</a:t>
            </a:r>
          </a:p>
          <a:p>
            <a:pPr marL="0" indent="0" algn="ctr">
              <a:buNone/>
            </a:pPr>
            <a:endParaRPr lang="ru-RU" sz="4000" dirty="0"/>
          </a:p>
        </p:txBody>
      </p:sp>
      <p:sp>
        <p:nvSpPr>
          <p:cNvPr id="4" name="TextBox 3"/>
          <p:cNvSpPr txBox="1"/>
          <p:nvPr/>
        </p:nvSpPr>
        <p:spPr>
          <a:xfrm>
            <a:off x="1475656" y="4941168"/>
            <a:ext cx="5976664" cy="1015663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6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Эмансипация</a:t>
            </a:r>
            <a:endParaRPr lang="ru-RU" sz="60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5" name="Управляющая кнопка: домой 4">
            <a:hlinkClick r:id="rId2" action="ppaction://hlinksldjump" highlightClick="1"/>
          </p:cNvPr>
          <p:cNvSpPr/>
          <p:nvPr/>
        </p:nvSpPr>
        <p:spPr>
          <a:xfrm>
            <a:off x="8460432" y="6165304"/>
            <a:ext cx="611560" cy="620688"/>
          </a:xfrm>
          <a:prstGeom prst="actionButtonHome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1148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r>
              <a:rPr lang="ru-RU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Право 30</a:t>
            </a:r>
            <a:endParaRPr lang="ru-RU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400" dirty="0"/>
              <a:t>В течение какого времени можно обжаловать решение суда по уголовному делу?</a:t>
            </a:r>
          </a:p>
          <a:p>
            <a:pPr marL="0" indent="0" algn="ctr">
              <a:buNone/>
            </a:pPr>
            <a:endParaRPr lang="ru-RU" sz="4400" dirty="0"/>
          </a:p>
        </p:txBody>
      </p:sp>
      <p:sp>
        <p:nvSpPr>
          <p:cNvPr id="4" name="TextBox 3"/>
          <p:cNvSpPr txBox="1"/>
          <p:nvPr/>
        </p:nvSpPr>
        <p:spPr>
          <a:xfrm>
            <a:off x="467544" y="4077072"/>
            <a:ext cx="8208912" cy="1938992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6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10 дней со дня оглашения приговора</a:t>
            </a:r>
            <a:endParaRPr lang="ru-RU" sz="60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5" name="Управляющая кнопка: домой 4">
            <a:hlinkClick r:id="rId2" action="ppaction://hlinksldjump" highlightClick="1"/>
          </p:cNvPr>
          <p:cNvSpPr/>
          <p:nvPr/>
        </p:nvSpPr>
        <p:spPr>
          <a:xfrm>
            <a:off x="8460432" y="6165304"/>
            <a:ext cx="611560" cy="620688"/>
          </a:xfrm>
          <a:prstGeom prst="actionButtonHome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64705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r>
              <a:rPr lang="ru-RU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Право 40</a:t>
            </a:r>
            <a:endParaRPr lang="ru-RU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dirty="0" smtClean="0"/>
              <a:t>Какое из требований не соответствует требованиям к кандидату в Президенты РФ?</a:t>
            </a:r>
          </a:p>
          <a:p>
            <a:pPr marL="514350" indent="-514350">
              <a:buAutoNum type="arabicParenR"/>
            </a:pPr>
            <a:r>
              <a:rPr lang="ru-RU" dirty="0" smtClean="0"/>
              <a:t>Возраст не менее 35 лет</a:t>
            </a:r>
          </a:p>
          <a:p>
            <a:pPr marL="514350" indent="-514350">
              <a:buAutoNum type="arabicParenR"/>
            </a:pPr>
            <a:r>
              <a:rPr lang="ru-RU" dirty="0" smtClean="0"/>
              <a:t>Российское гражданство</a:t>
            </a:r>
          </a:p>
          <a:p>
            <a:pPr marL="514350" indent="-514350">
              <a:buAutoNum type="arabicParenR"/>
            </a:pPr>
            <a:r>
              <a:rPr lang="ru-RU" dirty="0" smtClean="0"/>
              <a:t>Проживание на территории РФ не менее 15 лет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898735" y="3717032"/>
            <a:ext cx="7488832" cy="2862322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6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Проживание на территории РФ не менее 10 лет</a:t>
            </a:r>
            <a:endParaRPr lang="ru-RU" sz="60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5" name="Управляющая кнопка: домой 4">
            <a:hlinkClick r:id="rId2" action="ppaction://hlinksldjump" highlightClick="1"/>
          </p:cNvPr>
          <p:cNvSpPr/>
          <p:nvPr/>
        </p:nvSpPr>
        <p:spPr>
          <a:xfrm>
            <a:off x="8460432" y="6165304"/>
            <a:ext cx="611560" cy="620688"/>
          </a:xfrm>
          <a:prstGeom prst="actionButtonHome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35681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r>
              <a:rPr lang="ru-RU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Право 50</a:t>
            </a:r>
            <a:endParaRPr lang="ru-RU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600" dirty="0" smtClean="0"/>
              <a:t>Совершеннолетний, дееспособный Виктор желает принять участие в референдуме, однако, у Виктора имеется условный срок за хулиганство. Имеет ли право он принять участие в референдуме?</a:t>
            </a:r>
            <a:endParaRPr lang="ru-RU" sz="3600" dirty="0"/>
          </a:p>
        </p:txBody>
      </p:sp>
      <p:sp>
        <p:nvSpPr>
          <p:cNvPr id="4" name="TextBox 3"/>
          <p:cNvSpPr txBox="1"/>
          <p:nvPr/>
        </p:nvSpPr>
        <p:spPr>
          <a:xfrm>
            <a:off x="1547664" y="5229200"/>
            <a:ext cx="6120680" cy="1015663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6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Да. Имеет</a:t>
            </a:r>
            <a:endParaRPr lang="ru-RU" sz="60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5" name="Управляющая кнопка: домой 4">
            <a:hlinkClick r:id="rId2" action="ppaction://hlinksldjump" highlightClick="1"/>
          </p:cNvPr>
          <p:cNvSpPr/>
          <p:nvPr/>
        </p:nvSpPr>
        <p:spPr>
          <a:xfrm>
            <a:off x="8460432" y="6165304"/>
            <a:ext cx="611560" cy="620688"/>
          </a:xfrm>
          <a:prstGeom prst="actionButtonHome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57489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r>
              <a:rPr lang="ru-RU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Право 60</a:t>
            </a:r>
            <a:endParaRPr lang="ru-RU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000" dirty="0"/>
              <a:t>Какой орган </a:t>
            </a:r>
            <a:r>
              <a:rPr lang="ru-RU" sz="4000" dirty="0" smtClean="0"/>
              <a:t>решает </a:t>
            </a:r>
            <a:r>
              <a:rPr lang="ru-RU" sz="4000" dirty="0"/>
              <a:t>вопрос о возможности использования Вооруженных сил РФ за пределами государства?</a:t>
            </a:r>
          </a:p>
          <a:p>
            <a:pPr marL="0" indent="0" algn="ctr">
              <a:buNone/>
            </a:pPr>
            <a:endParaRPr lang="ru-RU" sz="4000" dirty="0"/>
          </a:p>
        </p:txBody>
      </p:sp>
      <p:sp>
        <p:nvSpPr>
          <p:cNvPr id="4" name="TextBox 3"/>
          <p:cNvSpPr txBox="1"/>
          <p:nvPr/>
        </p:nvSpPr>
        <p:spPr>
          <a:xfrm>
            <a:off x="1835696" y="4365104"/>
            <a:ext cx="5688632" cy="1938992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6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Совет Федерации</a:t>
            </a:r>
            <a:endParaRPr lang="ru-RU" sz="60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5" name="Управляющая кнопка: домой 4">
            <a:hlinkClick r:id="rId2" action="ppaction://hlinksldjump" highlightClick="1"/>
          </p:cNvPr>
          <p:cNvSpPr/>
          <p:nvPr/>
        </p:nvSpPr>
        <p:spPr>
          <a:xfrm>
            <a:off x="8460432" y="6165304"/>
            <a:ext cx="611560" cy="620688"/>
          </a:xfrm>
          <a:prstGeom prst="actionButtonHome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98231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r>
              <a:rPr lang="ru-RU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Экономика 10</a:t>
            </a:r>
            <a:endParaRPr lang="ru-RU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800" dirty="0"/>
              <a:t>Земля, труд, капитал-это...?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827584" y="4581128"/>
            <a:ext cx="7632848" cy="1938992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6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Факторы производства</a:t>
            </a:r>
            <a:endParaRPr lang="ru-RU" sz="60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5" name="Управляющая кнопка: домой 4">
            <a:hlinkClick r:id="rId2" action="ppaction://hlinksldjump" highlightClick="1"/>
          </p:cNvPr>
          <p:cNvSpPr/>
          <p:nvPr/>
        </p:nvSpPr>
        <p:spPr>
          <a:xfrm>
            <a:off x="8460432" y="6165304"/>
            <a:ext cx="611560" cy="620688"/>
          </a:xfrm>
          <a:prstGeom prst="actionButtonHome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10833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Человек – творец культуры 20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5400" dirty="0" smtClean="0"/>
              <a:t>Какую сущность человека отражает пирамида </a:t>
            </a:r>
            <a:r>
              <a:rPr lang="ru-RU" sz="5400" dirty="0" err="1" smtClean="0"/>
              <a:t>Маслоу</a:t>
            </a:r>
            <a:r>
              <a:rPr lang="ru-RU" sz="5400" dirty="0" smtClean="0"/>
              <a:t>?</a:t>
            </a:r>
            <a:endParaRPr lang="ru-RU" sz="5400" dirty="0"/>
          </a:p>
        </p:txBody>
      </p:sp>
      <p:sp>
        <p:nvSpPr>
          <p:cNvPr id="4" name="TextBox 3"/>
          <p:cNvSpPr txBox="1"/>
          <p:nvPr/>
        </p:nvSpPr>
        <p:spPr>
          <a:xfrm>
            <a:off x="1073518" y="4970092"/>
            <a:ext cx="7632848" cy="1015663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6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Биосоциальную</a:t>
            </a:r>
            <a:endParaRPr lang="ru-RU" sz="60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5" name="Управляющая кнопка: домой 4">
            <a:hlinkClick r:id="rId2" action="ppaction://hlinksldjump" highlightClick="1"/>
          </p:cNvPr>
          <p:cNvSpPr/>
          <p:nvPr/>
        </p:nvSpPr>
        <p:spPr>
          <a:xfrm>
            <a:off x="8388424" y="6165304"/>
            <a:ext cx="683568" cy="620688"/>
          </a:xfrm>
          <a:prstGeom prst="actionButtonHome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87025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r>
              <a:rPr lang="ru-RU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Экономика 20</a:t>
            </a:r>
            <a:endParaRPr lang="ru-RU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600" dirty="0"/>
              <a:t>Организация производства, при которой каждый работник специализируется на выполнении определенного вида экономической деятельности.</a:t>
            </a:r>
          </a:p>
          <a:p>
            <a:pPr marL="0" indent="0" algn="ctr">
              <a:buNone/>
            </a:pPr>
            <a:endParaRPr lang="ru-RU" sz="3600" dirty="0"/>
          </a:p>
        </p:txBody>
      </p:sp>
      <p:sp>
        <p:nvSpPr>
          <p:cNvPr id="4" name="TextBox 3"/>
          <p:cNvSpPr txBox="1"/>
          <p:nvPr/>
        </p:nvSpPr>
        <p:spPr>
          <a:xfrm>
            <a:off x="1043608" y="4869160"/>
            <a:ext cx="6840760" cy="830997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Разделение труда</a:t>
            </a:r>
            <a:endParaRPr lang="ru-RU" sz="48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5" name="Управляющая кнопка: домой 4">
            <a:hlinkClick r:id="rId2" action="ppaction://hlinksldjump" highlightClick="1"/>
          </p:cNvPr>
          <p:cNvSpPr/>
          <p:nvPr/>
        </p:nvSpPr>
        <p:spPr>
          <a:xfrm>
            <a:off x="8460432" y="6165304"/>
            <a:ext cx="611560" cy="620688"/>
          </a:xfrm>
          <a:prstGeom prst="actionButtonHome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9208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r>
              <a:rPr lang="ru-RU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Экономика 30</a:t>
            </a:r>
            <a:endParaRPr lang="ru-RU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400" dirty="0"/>
              <a:t>Ситуация на рынке, когда большое число фирм производит похожую, но неодинаковую продукцию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725242" y="4509120"/>
            <a:ext cx="7704856" cy="1938992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6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Монополистическая конкуренция</a:t>
            </a:r>
            <a:endParaRPr lang="ru-RU" sz="60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5" name="Управляющая кнопка: домой 4">
            <a:hlinkClick r:id="rId2" action="ppaction://hlinksldjump" highlightClick="1"/>
          </p:cNvPr>
          <p:cNvSpPr/>
          <p:nvPr/>
        </p:nvSpPr>
        <p:spPr>
          <a:xfrm>
            <a:off x="8460432" y="6165304"/>
            <a:ext cx="611560" cy="620688"/>
          </a:xfrm>
          <a:prstGeom prst="actionButtonHome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6677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r>
              <a:rPr lang="ru-RU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Экономика 40</a:t>
            </a:r>
            <a:endParaRPr lang="ru-RU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400" dirty="0"/>
              <a:t>Соглашение между крупными продавцами о разделе рынка и назначение единой цены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267744" y="5085183"/>
            <a:ext cx="4464496" cy="1015663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6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Картель</a:t>
            </a:r>
            <a:endParaRPr lang="ru-RU" sz="60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5" name="Управляющая кнопка: домой 4">
            <a:hlinkClick r:id="rId2" action="ppaction://hlinksldjump" highlightClick="1"/>
          </p:cNvPr>
          <p:cNvSpPr/>
          <p:nvPr/>
        </p:nvSpPr>
        <p:spPr>
          <a:xfrm>
            <a:off x="8460432" y="6165304"/>
            <a:ext cx="611560" cy="620688"/>
          </a:xfrm>
          <a:prstGeom prst="actionButtonHome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43622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r>
              <a:rPr lang="ru-RU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Экономика 50</a:t>
            </a:r>
            <a:endParaRPr lang="ru-RU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3600" dirty="0" smtClean="0"/>
              <a:t>Алина взяла в банке кредит на сумму 150 тысяч рублей на 3 года под 14,9%. Через два года она взяла еще один кредит на сумму 200 тысяч под 11,7% на 3 года, частью которой покрыла предыдущий кредит. Какую сумму Алина погасила новым кредитом? Сколько всего денег в сумме должна выплатить Алина банку?</a:t>
            </a:r>
            <a:endParaRPr lang="ru-RU" sz="3600" dirty="0"/>
          </a:p>
        </p:txBody>
      </p:sp>
      <p:sp>
        <p:nvSpPr>
          <p:cNvPr id="4" name="TextBox 3"/>
          <p:cNvSpPr txBox="1"/>
          <p:nvPr/>
        </p:nvSpPr>
        <p:spPr>
          <a:xfrm>
            <a:off x="539552" y="2780928"/>
            <a:ext cx="8136904" cy="341632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72350 руб. было погашено новым кредитом</a:t>
            </a:r>
          </a:p>
          <a:p>
            <a:pPr algn="ctr"/>
            <a:r>
              <a:rPr lang="ru-RU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487250 руб. всего будет выплачено банку за 5 лет</a:t>
            </a:r>
            <a:endParaRPr lang="ru-RU" sz="5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5" name="Управляющая кнопка: домой 4">
            <a:hlinkClick r:id="rId2" action="ppaction://hlinksldjump" highlightClick="1"/>
          </p:cNvPr>
          <p:cNvSpPr/>
          <p:nvPr/>
        </p:nvSpPr>
        <p:spPr>
          <a:xfrm>
            <a:off x="8460432" y="6165304"/>
            <a:ext cx="611560" cy="620688"/>
          </a:xfrm>
          <a:prstGeom prst="actionButtonHome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74486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r>
              <a:rPr lang="ru-RU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Экономика 60</a:t>
            </a:r>
            <a:endParaRPr lang="ru-RU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600" dirty="0"/>
              <a:t>1 </a:t>
            </a:r>
            <a:r>
              <a:rPr lang="ru-RU" sz="3600" dirty="0" smtClean="0"/>
              <a:t>января 2013г</a:t>
            </a:r>
            <a:r>
              <a:rPr lang="ru-RU" sz="3600" dirty="0"/>
              <a:t>. </a:t>
            </a:r>
            <a:r>
              <a:rPr lang="ru-RU" sz="3600" dirty="0" smtClean="0"/>
              <a:t>продуктовая корзина стоила 6 </a:t>
            </a:r>
            <a:r>
              <a:rPr lang="ru-RU" sz="3600" dirty="0"/>
              <a:t>тыс. рублей. Сколько </a:t>
            </a:r>
            <a:r>
              <a:rPr lang="ru-RU" sz="3600" dirty="0" smtClean="0"/>
              <a:t>она стоила на 31 </a:t>
            </a:r>
            <a:r>
              <a:rPr lang="ru-RU" sz="3600" dirty="0"/>
              <a:t>июля </a:t>
            </a:r>
            <a:r>
              <a:rPr lang="ru-RU" sz="3600" dirty="0" smtClean="0"/>
              <a:t>2013 </a:t>
            </a:r>
            <a:r>
              <a:rPr lang="ru-RU" sz="3600" dirty="0"/>
              <a:t>г., если инфляция в этот период в среднем составляла </a:t>
            </a:r>
            <a:r>
              <a:rPr lang="ru-RU" sz="3600" dirty="0" smtClean="0"/>
              <a:t>2,8 </a:t>
            </a:r>
            <a:r>
              <a:rPr lang="ru-RU" sz="3600" dirty="0"/>
              <a:t>% в месяц</a:t>
            </a:r>
            <a:r>
              <a:rPr lang="ru-RU" sz="3600" dirty="0" smtClean="0"/>
              <a:t>? Какой тип инфляции представлен в данной задаче?</a:t>
            </a:r>
            <a:endParaRPr lang="ru-RU" sz="3600" dirty="0"/>
          </a:p>
        </p:txBody>
      </p:sp>
      <p:sp>
        <p:nvSpPr>
          <p:cNvPr id="4" name="Управляющая кнопка: домой 3">
            <a:hlinkClick r:id="rId2" action="ppaction://hlinksldjump" highlightClick="1"/>
          </p:cNvPr>
          <p:cNvSpPr/>
          <p:nvPr/>
        </p:nvSpPr>
        <p:spPr>
          <a:xfrm>
            <a:off x="8460432" y="6165304"/>
            <a:ext cx="611560" cy="620688"/>
          </a:xfrm>
          <a:prstGeom prst="actionButtonHome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467544" y="2636912"/>
            <a:ext cx="8298668" cy="3785652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7176 руб. стоила продуктовая корзина на 31 июля 2013 года</a:t>
            </a:r>
          </a:p>
          <a:p>
            <a:pPr algn="ctr"/>
            <a:r>
              <a:rPr lang="ru-RU" sz="4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Инфляция составляет 33% в год – галопирующая инфляция</a:t>
            </a:r>
            <a:endParaRPr lang="ru-RU" sz="48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81889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Человек – творец культуры 30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5400" dirty="0" smtClean="0"/>
              <a:t>Благодаря чему происходит чувственное познание?</a:t>
            </a:r>
            <a:endParaRPr lang="ru-RU" sz="5400" dirty="0"/>
          </a:p>
        </p:txBody>
      </p:sp>
      <p:sp>
        <p:nvSpPr>
          <p:cNvPr id="4" name="TextBox 3"/>
          <p:cNvSpPr txBox="1"/>
          <p:nvPr/>
        </p:nvSpPr>
        <p:spPr>
          <a:xfrm>
            <a:off x="251520" y="5085184"/>
            <a:ext cx="8640960" cy="1015663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6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Органам чувств</a:t>
            </a:r>
            <a:endParaRPr lang="ru-RU" sz="60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5" name="Управляющая кнопка: домой 4">
            <a:hlinkClick r:id="rId2" action="ppaction://hlinksldjump" highlightClick="1"/>
          </p:cNvPr>
          <p:cNvSpPr/>
          <p:nvPr/>
        </p:nvSpPr>
        <p:spPr>
          <a:xfrm>
            <a:off x="8388424" y="6165304"/>
            <a:ext cx="683568" cy="620688"/>
          </a:xfrm>
          <a:prstGeom prst="actionButtonHome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97373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cap="all" dirty="0">
                <a:ln/>
                <a:solidFill>
                  <a:srgbClr val="4F81BD"/>
                </a:solidFill>
                <a:effectLst>
                  <a:outerShdw blurRad="19685" dist="12700" dir="5400000" algn="tl" rotWithShape="0">
                    <a:srgbClr val="4F81BD">
                      <a:satMod val="130000"/>
                      <a:alpha val="60000"/>
                    </a:srgbClr>
                  </a:outerShdw>
                  <a:reflection blurRad="10000" stA="55000" endPos="48000" dist="500" dir="5400000" sy="-100000" algn="bl" rotWithShape="0"/>
                </a:effectLst>
              </a:rPr>
              <a:t>Человек – творец </a:t>
            </a:r>
            <a:r>
              <a:rPr lang="ru-RU" b="1" cap="all" dirty="0" smtClean="0">
                <a:ln/>
                <a:solidFill>
                  <a:srgbClr val="4F81BD"/>
                </a:solidFill>
                <a:effectLst>
                  <a:outerShdw blurRad="19685" dist="12700" dir="5400000" algn="tl" rotWithShape="0">
                    <a:srgbClr val="4F81BD">
                      <a:satMod val="130000"/>
                      <a:alpha val="60000"/>
                    </a:srgbClr>
                  </a:outerShdw>
                  <a:reflection blurRad="10000" stA="55000" endPos="48000" dist="500" dir="5400000" sy="-100000" algn="bl" rotWithShape="0"/>
                </a:effectLst>
              </a:rPr>
              <a:t>культуры 40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676672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4000" dirty="0" smtClean="0"/>
              <a:t>На картинке изображены…</a:t>
            </a:r>
            <a:endParaRPr lang="ru-RU" sz="40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2132856"/>
            <a:ext cx="3816424" cy="46171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043608" y="4441428"/>
            <a:ext cx="6984776" cy="1938992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6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Четыре типа темперамента</a:t>
            </a:r>
            <a:endParaRPr lang="ru-RU" sz="60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5" name="Управляющая кнопка: домой 4">
            <a:hlinkClick r:id="rId3" action="ppaction://hlinksldjump" highlightClick="1"/>
          </p:cNvPr>
          <p:cNvSpPr/>
          <p:nvPr/>
        </p:nvSpPr>
        <p:spPr>
          <a:xfrm>
            <a:off x="8388424" y="6165304"/>
            <a:ext cx="683568" cy="620688"/>
          </a:xfrm>
          <a:prstGeom prst="actionButtonHome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36394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cap="all" dirty="0">
                <a:ln/>
                <a:solidFill>
                  <a:srgbClr val="4F81BD"/>
                </a:solidFill>
                <a:effectLst>
                  <a:outerShdw blurRad="19685" dist="12700" dir="5400000" algn="tl" rotWithShape="0">
                    <a:srgbClr val="4F81BD">
                      <a:satMod val="130000"/>
                      <a:alpha val="60000"/>
                    </a:srgbClr>
                  </a:outerShdw>
                  <a:reflection blurRad="10000" stA="55000" endPos="48000" dist="500" dir="5400000" sy="-100000" algn="bl" rotWithShape="0"/>
                </a:effectLst>
              </a:rPr>
              <a:t>Человек – творец </a:t>
            </a:r>
            <a:r>
              <a:rPr lang="ru-RU" b="1" cap="all" dirty="0" smtClean="0">
                <a:ln/>
                <a:solidFill>
                  <a:srgbClr val="4F81BD"/>
                </a:solidFill>
                <a:effectLst>
                  <a:outerShdw blurRad="19685" dist="12700" dir="5400000" algn="tl" rotWithShape="0">
                    <a:srgbClr val="4F81BD">
                      <a:satMod val="130000"/>
                      <a:alpha val="60000"/>
                    </a:srgbClr>
                  </a:outerShdw>
                  <a:reflection blurRad="10000" stA="55000" endPos="48000" dist="500" dir="5400000" sy="-100000" algn="bl" rotWithShape="0"/>
                </a:effectLst>
              </a:rPr>
              <a:t>культуры 50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800" dirty="0" smtClean="0"/>
              <a:t>Совокупность всех материальных ценностей, созданных человечеством</a:t>
            </a:r>
            <a:endParaRPr lang="ru-RU" sz="4800" dirty="0"/>
          </a:p>
        </p:txBody>
      </p:sp>
      <p:sp>
        <p:nvSpPr>
          <p:cNvPr id="4" name="TextBox 3"/>
          <p:cNvSpPr txBox="1"/>
          <p:nvPr/>
        </p:nvSpPr>
        <p:spPr>
          <a:xfrm>
            <a:off x="467544" y="4869160"/>
            <a:ext cx="8208912" cy="1015663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6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Материальная культура</a:t>
            </a:r>
            <a:endParaRPr lang="ru-RU" sz="60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5" name="Управляющая кнопка: домой 4">
            <a:hlinkClick r:id="rId3" action="ppaction://hlinksldjump" highlightClick="1"/>
          </p:cNvPr>
          <p:cNvSpPr/>
          <p:nvPr/>
        </p:nvSpPr>
        <p:spPr>
          <a:xfrm>
            <a:off x="8388424" y="6093296"/>
            <a:ext cx="683568" cy="692696"/>
          </a:xfrm>
          <a:prstGeom prst="actionButtonHome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27548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cap="all" dirty="0">
                <a:ln/>
                <a:solidFill>
                  <a:srgbClr val="4F81BD"/>
                </a:solidFill>
                <a:effectLst>
                  <a:outerShdw blurRad="19685" dist="12700" dir="5400000" algn="tl" rotWithShape="0">
                    <a:srgbClr val="4F81BD">
                      <a:satMod val="130000"/>
                      <a:alpha val="60000"/>
                    </a:srgbClr>
                  </a:outerShdw>
                  <a:reflection blurRad="10000" stA="55000" endPos="48000" dist="500" dir="5400000" sy="-100000" algn="bl" rotWithShape="0"/>
                </a:effectLst>
              </a:rPr>
              <a:t>Человек – творец </a:t>
            </a:r>
            <a:r>
              <a:rPr lang="ru-RU" b="1" cap="all" dirty="0" smtClean="0">
                <a:ln/>
                <a:solidFill>
                  <a:srgbClr val="4F81BD"/>
                </a:solidFill>
                <a:effectLst>
                  <a:outerShdw blurRad="19685" dist="12700" dir="5400000" algn="tl" rotWithShape="0">
                    <a:srgbClr val="4F81BD">
                      <a:satMod val="130000"/>
                      <a:alpha val="60000"/>
                    </a:srgbClr>
                  </a:outerShdw>
                  <a:reflection blurRad="10000" stA="55000" endPos="48000" dist="500" dir="5400000" sy="-100000" algn="bl" rotWithShape="0"/>
                </a:effectLst>
              </a:rPr>
              <a:t>культуры 60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000" dirty="0" smtClean="0"/>
              <a:t>Назовите «лишнюю» функцию религии:</a:t>
            </a:r>
          </a:p>
          <a:p>
            <a:pPr marL="514350" indent="-514350" algn="ctr">
              <a:buFont typeface="+mj-lt"/>
              <a:buAutoNum type="arabicPeriod"/>
            </a:pPr>
            <a:r>
              <a:rPr lang="ru-RU" sz="4000" dirty="0" smtClean="0"/>
              <a:t>Коммуникативная</a:t>
            </a:r>
          </a:p>
          <a:p>
            <a:pPr marL="514350" indent="-514350" algn="ctr">
              <a:buFont typeface="+mj-lt"/>
              <a:buAutoNum type="arabicPeriod"/>
            </a:pPr>
            <a:r>
              <a:rPr lang="ru-RU" sz="4000" dirty="0" smtClean="0"/>
              <a:t>Мировоззренческая</a:t>
            </a:r>
          </a:p>
          <a:p>
            <a:pPr marL="514350" indent="-514350" algn="ctr">
              <a:buFont typeface="+mj-lt"/>
              <a:buAutoNum type="arabicPeriod"/>
            </a:pPr>
            <a:r>
              <a:rPr lang="ru-RU" sz="4000" dirty="0" err="1" smtClean="0"/>
              <a:t>Компенсаторская</a:t>
            </a:r>
            <a:endParaRPr lang="ru-RU" sz="4000" dirty="0" smtClean="0"/>
          </a:p>
          <a:p>
            <a:pPr marL="514350" indent="-514350" algn="ctr">
              <a:buFont typeface="+mj-lt"/>
              <a:buAutoNum type="arabicPeriod"/>
            </a:pPr>
            <a:r>
              <a:rPr lang="ru-RU" sz="4000" dirty="0" smtClean="0"/>
              <a:t>Охранительная</a:t>
            </a:r>
          </a:p>
          <a:p>
            <a:pPr marL="514350" indent="-514350" algn="ctr">
              <a:buFont typeface="+mj-lt"/>
              <a:buAutoNum type="arabicPeriod"/>
            </a:pPr>
            <a:endParaRPr lang="ru-RU" sz="4000" dirty="0"/>
          </a:p>
        </p:txBody>
      </p:sp>
      <p:sp>
        <p:nvSpPr>
          <p:cNvPr id="4" name="TextBox 3"/>
          <p:cNvSpPr txBox="1"/>
          <p:nvPr/>
        </p:nvSpPr>
        <p:spPr>
          <a:xfrm>
            <a:off x="467544" y="4149080"/>
            <a:ext cx="8352928" cy="1015663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6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Охранительная (право)</a:t>
            </a:r>
            <a:endParaRPr lang="ru-RU" sz="60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5" name="Управляющая кнопка: домой 4">
            <a:hlinkClick r:id="rId2" action="ppaction://hlinksldjump" highlightClick="1"/>
          </p:cNvPr>
          <p:cNvSpPr/>
          <p:nvPr/>
        </p:nvSpPr>
        <p:spPr>
          <a:xfrm>
            <a:off x="8316416" y="6165304"/>
            <a:ext cx="720080" cy="576064"/>
          </a:xfrm>
          <a:prstGeom prst="actionButtonHome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50903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r>
              <a:rPr lang="ru-RU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Общество как сложная динамическая система 10</a:t>
            </a:r>
            <a:endParaRPr lang="ru-RU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97152"/>
          </a:xfrm>
        </p:spPr>
        <p:txBody>
          <a:bodyPr>
            <a:normAutofit fontScale="77500" lnSpcReduction="20000"/>
          </a:bodyPr>
          <a:lstStyle/>
          <a:p>
            <a:pPr marL="0" indent="0" algn="ctr">
              <a:buNone/>
            </a:pPr>
            <a:r>
              <a:rPr lang="ru-RU" sz="6000" dirty="0" smtClean="0"/>
              <a:t>О каком обществе идет речь?</a:t>
            </a:r>
          </a:p>
          <a:p>
            <a:pPr marL="0" indent="0" algn="ctr">
              <a:buNone/>
            </a:pPr>
            <a:r>
              <a:rPr lang="ru-RU" sz="6000" dirty="0" smtClean="0"/>
              <a:t>«Характерным для этого типа общества является сословное деление, большая роль религии, слабое развитие научных знаний. Основным видом деятельности является сельское хозяйство.»  </a:t>
            </a:r>
            <a:endParaRPr lang="ru-RU" sz="6000" dirty="0"/>
          </a:p>
        </p:txBody>
      </p:sp>
      <p:sp>
        <p:nvSpPr>
          <p:cNvPr id="4" name="TextBox 3"/>
          <p:cNvSpPr txBox="1"/>
          <p:nvPr/>
        </p:nvSpPr>
        <p:spPr>
          <a:xfrm>
            <a:off x="323528" y="3140968"/>
            <a:ext cx="8424936" cy="156966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Традиционное (аграрное/доиндустриальное)</a:t>
            </a:r>
            <a:endParaRPr lang="ru-RU" sz="48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5" name="Управляющая кнопка: домой 4">
            <a:hlinkClick r:id="rId2" action="ppaction://hlinksldjump" highlightClick="1"/>
          </p:cNvPr>
          <p:cNvSpPr/>
          <p:nvPr/>
        </p:nvSpPr>
        <p:spPr>
          <a:xfrm>
            <a:off x="8388424" y="6165304"/>
            <a:ext cx="648072" cy="620688"/>
          </a:xfrm>
          <a:prstGeom prst="actionButtonHome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90142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862</TotalTime>
  <Words>1112</Words>
  <Application>Microsoft Office PowerPoint</Application>
  <PresentationFormat>Экран (4:3)</PresentationFormat>
  <Paragraphs>193</Paragraphs>
  <Slides>44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44</vt:i4>
      </vt:variant>
    </vt:vector>
  </HeadingPairs>
  <TitlesOfParts>
    <vt:vector size="45" baseType="lpstr">
      <vt:lpstr>Тема Office</vt:lpstr>
      <vt:lpstr>Итоговое обобщение </vt:lpstr>
      <vt:lpstr>Презентация PowerPoint</vt:lpstr>
      <vt:lpstr>Человек – творец культуры 10</vt:lpstr>
      <vt:lpstr>Человек – творец культуры 20</vt:lpstr>
      <vt:lpstr>Человек – творец культуры 30</vt:lpstr>
      <vt:lpstr>Человек – творец культуры 40</vt:lpstr>
      <vt:lpstr>Человек – творец культуры 50</vt:lpstr>
      <vt:lpstr>Человек – творец культуры 60</vt:lpstr>
      <vt:lpstr>Общество как сложная динамическая система 10</vt:lpstr>
      <vt:lpstr>Общество как сложная динамическая система 20</vt:lpstr>
      <vt:lpstr>Общество как сложная динамическая система 30</vt:lpstr>
      <vt:lpstr>Общество как сложная динамическая система 40</vt:lpstr>
      <vt:lpstr>Общество как сложная динамическая система 50</vt:lpstr>
      <vt:lpstr>Общество как сложная динамическая система 60</vt:lpstr>
      <vt:lpstr>Социальные отношения 10</vt:lpstr>
      <vt:lpstr>Социальные отношения 20</vt:lpstr>
      <vt:lpstr>Социальные отношения 30</vt:lpstr>
      <vt:lpstr>Социальные отношения 40</vt:lpstr>
      <vt:lpstr>Социальные отношения 50</vt:lpstr>
      <vt:lpstr>Социальные отношения 60</vt:lpstr>
      <vt:lpstr>Политика 10</vt:lpstr>
      <vt:lpstr>Политика 20</vt:lpstr>
      <vt:lpstr>Политика 30</vt:lpstr>
      <vt:lpstr>Политика 40</vt:lpstr>
      <vt:lpstr>Политика 50</vt:lpstr>
      <vt:lpstr>Политика 60</vt:lpstr>
      <vt:lpstr>Общественные отношения 10</vt:lpstr>
      <vt:lpstr>Общественные отношения 20</vt:lpstr>
      <vt:lpstr>Общественные отношения 30</vt:lpstr>
      <vt:lpstr>Общественные отношения 40</vt:lpstr>
      <vt:lpstr>Общественные отношения 50</vt:lpstr>
      <vt:lpstr>Общественные отношения 60</vt:lpstr>
      <vt:lpstr>Право 10</vt:lpstr>
      <vt:lpstr>Право 20</vt:lpstr>
      <vt:lpstr>Право 30</vt:lpstr>
      <vt:lpstr>Право 40</vt:lpstr>
      <vt:lpstr>Право 50</vt:lpstr>
      <vt:lpstr>Право 60</vt:lpstr>
      <vt:lpstr>Экономика 10</vt:lpstr>
      <vt:lpstr>Экономика 20</vt:lpstr>
      <vt:lpstr>Экономика 30</vt:lpstr>
      <vt:lpstr>Экономика 40</vt:lpstr>
      <vt:lpstr>Экономика 50</vt:lpstr>
      <vt:lpstr>Экономика 60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Итоговое обобщение за курс</dc:title>
  <dc:creator>Пользователь</dc:creator>
  <cp:lastModifiedBy>Lenovo</cp:lastModifiedBy>
  <cp:revision>33</cp:revision>
  <dcterms:created xsi:type="dcterms:W3CDTF">2018-05-15T12:12:53Z</dcterms:created>
  <dcterms:modified xsi:type="dcterms:W3CDTF">2020-04-11T20:16:18Z</dcterms:modified>
</cp:coreProperties>
</file>