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C46C5-7D54-474A-9AF6-12AD70D8C2C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35CDA-AD55-4201-9AE0-FC60E6E9B8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4523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C46C5-7D54-474A-9AF6-12AD70D8C2C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35CDA-AD55-4201-9AE0-FC60E6E9B8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2538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C46C5-7D54-474A-9AF6-12AD70D8C2C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35CDA-AD55-4201-9AE0-FC60E6E9B8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3875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C46C5-7D54-474A-9AF6-12AD70D8C2C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35CDA-AD55-4201-9AE0-FC60E6E9B8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7247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C46C5-7D54-474A-9AF6-12AD70D8C2C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35CDA-AD55-4201-9AE0-FC60E6E9B8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4819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C46C5-7D54-474A-9AF6-12AD70D8C2C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35CDA-AD55-4201-9AE0-FC60E6E9B8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0115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C46C5-7D54-474A-9AF6-12AD70D8C2C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35CDA-AD55-4201-9AE0-FC60E6E9B8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1456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C46C5-7D54-474A-9AF6-12AD70D8C2C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35CDA-AD55-4201-9AE0-FC60E6E9B8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5837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C46C5-7D54-474A-9AF6-12AD70D8C2C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35CDA-AD55-4201-9AE0-FC60E6E9B8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04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C46C5-7D54-474A-9AF6-12AD70D8C2C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35CDA-AD55-4201-9AE0-FC60E6E9B8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8424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C46C5-7D54-474A-9AF6-12AD70D8C2C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35CDA-AD55-4201-9AE0-FC60E6E9B8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8831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C46C5-7D54-474A-9AF6-12AD70D8C2C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35CDA-AD55-4201-9AE0-FC60E6E9B8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0146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ndars.ru/shkola/bezopasnost-zhiznedeyatelnosti/zagryazneniya-okruzhayushchey-sredy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236846" y="1648881"/>
            <a:ext cx="790715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+mj-lt"/>
              </a:rPr>
              <a:t>Тема: Современные способы очистки вредных выбросов</a:t>
            </a:r>
            <a:endParaRPr lang="ru-RU" sz="4800" dirty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4800" dirty="0" smtClean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9291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Физико-химические методы</a:t>
            </a:r>
            <a:r>
              <a:rPr lang="ru-RU" sz="2400" dirty="0"/>
              <a:t> </a:t>
            </a:r>
            <a:endParaRPr lang="ru-RU" sz="2400" dirty="0" smtClean="0"/>
          </a:p>
          <a:p>
            <a:pPr algn="ctr"/>
            <a:r>
              <a:rPr lang="ru-RU" dirty="0">
                <a:solidFill>
                  <a:schemeClr val="bg1"/>
                </a:solidFill>
              </a:rPr>
              <a:t>очистки применяют для удаления из сточной воды растворимых примесей (солей тяжелых металлов, цианидов, фторидов и др.), а в ряде случаев и для удаления взвесей. Как правило, физико-химическим методам предшествует стадия очистки от взвешенных веществ. Из физико-химических методов наиболее распространены </a:t>
            </a:r>
            <a:r>
              <a:rPr lang="ru-RU" dirty="0" err="1">
                <a:solidFill>
                  <a:schemeClr val="bg1"/>
                </a:solidFill>
              </a:rPr>
              <a:t>электрофлотационные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коагуляционные</a:t>
            </a:r>
            <a:r>
              <a:rPr lang="ru-RU" dirty="0">
                <a:solidFill>
                  <a:schemeClr val="bg1"/>
                </a:solidFill>
              </a:rPr>
              <a:t>, реагент- </a:t>
            </a:r>
            <a:r>
              <a:rPr lang="ru-RU" dirty="0" err="1">
                <a:solidFill>
                  <a:schemeClr val="bg1"/>
                </a:solidFill>
              </a:rPr>
              <a:t>ные</a:t>
            </a:r>
            <a:r>
              <a:rPr lang="ru-RU" dirty="0">
                <a:solidFill>
                  <a:schemeClr val="bg1"/>
                </a:solidFill>
              </a:rPr>
              <a:t>, ионообменные и др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 algn="ctr"/>
            <a:endParaRPr lang="ru-RU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772816"/>
            <a:ext cx="8568952" cy="508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70159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Физико-химические методы</a:t>
            </a:r>
            <a:r>
              <a:rPr lang="ru-RU" sz="2400" dirty="0"/>
              <a:t> </a:t>
            </a:r>
            <a:endParaRPr lang="ru-RU" sz="2400" dirty="0" smtClean="0"/>
          </a:p>
          <a:p>
            <a:pPr algn="ctr"/>
            <a:r>
              <a:rPr lang="ru-RU" dirty="0">
                <a:solidFill>
                  <a:schemeClr val="bg1"/>
                </a:solidFill>
              </a:rPr>
              <a:t>очистки применяют для удаления из сточной воды растворимых примесей (солей тяжелых металлов, цианидов, фторидов и др.), а в ряде случаев и для удаления взвесей. Как правило, физико-химическим методам предшествует стадия очистки от взвешенных веществ. Из физико-химических методов наиболее распространены </a:t>
            </a:r>
            <a:r>
              <a:rPr lang="ru-RU" dirty="0" err="1">
                <a:solidFill>
                  <a:schemeClr val="bg1"/>
                </a:solidFill>
              </a:rPr>
              <a:t>электрофлотационные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коагуляционные</a:t>
            </a:r>
            <a:r>
              <a:rPr lang="ru-RU" dirty="0">
                <a:solidFill>
                  <a:schemeClr val="bg1"/>
                </a:solidFill>
              </a:rPr>
              <a:t>, реагент- </a:t>
            </a:r>
            <a:r>
              <a:rPr lang="ru-RU" dirty="0" err="1">
                <a:solidFill>
                  <a:schemeClr val="bg1"/>
                </a:solidFill>
              </a:rPr>
              <a:t>ные</a:t>
            </a:r>
            <a:r>
              <a:rPr lang="ru-RU" dirty="0">
                <a:solidFill>
                  <a:schemeClr val="bg1"/>
                </a:solidFill>
              </a:rPr>
              <a:t>, ионообменные и др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 algn="ctr"/>
            <a:endParaRPr lang="ru-RU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2420888"/>
            <a:ext cx="8280920" cy="3885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42656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Коагуляция </a:t>
            </a:r>
            <a:r>
              <a:rPr lang="ru-RU" sz="2400" dirty="0">
                <a:solidFill>
                  <a:schemeClr val="bg1"/>
                </a:solidFill>
              </a:rPr>
              <a:t> </a:t>
            </a:r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Коагуляция -</a:t>
            </a:r>
            <a:r>
              <a:rPr lang="ru-RU" dirty="0">
                <a:solidFill>
                  <a:schemeClr val="bg1"/>
                </a:solidFill>
              </a:rPr>
              <a:t> это физико-химический процесс укрупнения мельчайших коллоидных и диспергированных частиц под действием сил молекулярного притяжения. В результате </a:t>
            </a:r>
            <a:r>
              <a:rPr lang="ru-RU" dirty="0" err="1">
                <a:solidFill>
                  <a:schemeClr val="bg1"/>
                </a:solidFill>
              </a:rPr>
              <a:t>коагулирования</a:t>
            </a:r>
            <a:r>
              <a:rPr lang="ru-RU" dirty="0">
                <a:solidFill>
                  <a:schemeClr val="bg1"/>
                </a:solidFill>
              </a:rPr>
              <a:t> устраняется мутность воды. Коагуляция осуществляется посредством перемешивания воды с коагулянтами (в качестве коагулянтов применяют содержащие алюминий вещества, хлорид железа, сульфат железа и др.) в камерах, откуда вода направляется в отстойники, где хлопья отделяются отстаиванием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 algn="ctr"/>
            <a:endParaRPr lang="ru-RU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060848"/>
            <a:ext cx="9144000" cy="479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34729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Ионообменная очистка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 </a:t>
            </a:r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r>
              <a:rPr lang="ru-RU" dirty="0">
                <a:solidFill>
                  <a:schemeClr val="bg1"/>
                </a:solidFill>
              </a:rPr>
              <a:t>сточных вод — это пропускание сточных вод через ионообменные смолы. При прохождении сточной воды через смолы подвижные ионы смолы заменяются на ионы соответствующею знака токсичных примесей. Происходит </a:t>
            </a:r>
            <a:r>
              <a:rPr lang="ru-RU" dirty="0" err="1">
                <a:solidFill>
                  <a:schemeClr val="bg1"/>
                </a:solidFill>
              </a:rPr>
              <a:t>сорбирование</a:t>
            </a:r>
            <a:r>
              <a:rPr lang="ru-RU" dirty="0">
                <a:solidFill>
                  <a:schemeClr val="bg1"/>
                </a:solidFill>
              </a:rPr>
              <a:t> токсичных ионов смолой, токсичные примеси выделяются в концентрированном виде как щелочные или кислые стоки, которые взаимно нейтрализуются и подвергаются </a:t>
            </a:r>
            <a:r>
              <a:rPr lang="ru-RU" dirty="0" err="1">
                <a:solidFill>
                  <a:schemeClr val="bg1"/>
                </a:solidFill>
              </a:rPr>
              <a:t>реагентной</a:t>
            </a:r>
            <a:r>
              <a:rPr lang="ru-RU" dirty="0">
                <a:solidFill>
                  <a:schemeClr val="bg1"/>
                </a:solidFill>
              </a:rPr>
              <a:t> очистке или утилизации.</a:t>
            </a:r>
            <a:endParaRPr lang="ru-RU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123658"/>
            <a:ext cx="5076056" cy="47343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63345" y="2123658"/>
            <a:ext cx="4080655" cy="4734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48858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9472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Крупные промышленные предприятия имеют различные производства, которые дают различный состав загрязнения сточных вод. Водоочистительные сооружения таких предприятий выполнены следующим образом: отдельные производства имеют свои локальные очистные сооружения, аппаратное обеспечение которых учитывает специфику загрязнений и полностью или частично удаляет их, затем все локальные стоки направляются в </a:t>
            </a:r>
            <a:r>
              <a:rPr lang="ru-RU" sz="2400" dirty="0" err="1">
                <a:solidFill>
                  <a:schemeClr val="bg1"/>
                </a:solidFill>
              </a:rPr>
              <a:t>ё</a:t>
            </a:r>
            <a:r>
              <a:rPr lang="ru-RU" sz="2400" dirty="0" err="1" smtClean="0">
                <a:solidFill>
                  <a:schemeClr val="bg1"/>
                </a:solidFill>
              </a:rPr>
              <a:t>м</a:t>
            </a:r>
            <a:r>
              <a:rPr lang="ru-RU" sz="2400" dirty="0" smtClean="0">
                <a:solidFill>
                  <a:schemeClr val="bg1"/>
                </a:solidFill>
              </a:rPr>
              <a:t>- кости-</a:t>
            </a:r>
            <a:r>
              <a:rPr lang="ru-RU" sz="2400" dirty="0" err="1" smtClean="0">
                <a:solidFill>
                  <a:schemeClr val="bg1"/>
                </a:solidFill>
              </a:rPr>
              <a:t>усреднители</a:t>
            </a:r>
            <a:r>
              <a:rPr lang="ru-RU" sz="2400" dirty="0">
                <a:solidFill>
                  <a:schemeClr val="bg1"/>
                </a:solidFill>
              </a:rPr>
              <a:t>, а из них — на централизованную систему очистки. Возможны и иные варианты системы водоочистки в зависимости от конкретных условий.</a:t>
            </a:r>
          </a:p>
          <a:p>
            <a:r>
              <a:rPr lang="ru-RU" sz="2400" dirty="0"/>
              <a:t/>
            </a:r>
            <a:br>
              <a:rPr lang="ru-RU" sz="2400" dirty="0"/>
            </a:br>
            <a:endParaRPr lang="ru-RU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3614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395536" y="376238"/>
            <a:ext cx="8496944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+mj-lt"/>
              </a:rPr>
              <a:t>Основной урон окружающей среде наносят выбросы вредных веществ в атмосферу, сброс сточных вод и накопление твёрдых отходов. </a:t>
            </a:r>
            <a:br>
              <a:rPr lang="ru-RU" sz="2000" dirty="0" smtClean="0">
                <a:solidFill>
                  <a:schemeClr val="bg1"/>
                </a:solidFill>
                <a:latin typeface="+mj-lt"/>
              </a:rPr>
            </a:br>
            <a:r>
              <a:rPr lang="ru-RU" sz="2000" dirty="0">
                <a:solidFill>
                  <a:schemeClr val="bg1"/>
                </a:solidFill>
              </a:rPr>
              <a:t>В биосферу (</a:t>
            </a:r>
            <a:r>
              <a:rPr lang="ru-RU" sz="2000" dirty="0">
                <a:solidFill>
                  <a:schemeClr val="bg1"/>
                </a:solidFill>
                <a:hlinkClick r:id="rId3" tooltip="Загрязнение атмосферы"/>
              </a:rPr>
              <a:t>атмосфера</a:t>
            </a:r>
            <a:r>
              <a:rPr lang="ru-RU" sz="2000" dirty="0">
                <a:solidFill>
                  <a:schemeClr val="bg1"/>
                </a:solidFill>
              </a:rPr>
              <a:t>, водоемы и почва) выбрасываются твердые промышленные отходы, опасные сточные воды, газы, аэрозоли, что ускоряет разрушение строительных материалов, резиновых, металлических, тканевых и других изделий и может стать причиной гибели растений и животных. Самый же большой ущерб эти сложные по химическому составу вещества наносят здоровью населения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pPr algn="ctr"/>
            <a:endParaRPr lang="ru-RU" sz="2400" dirty="0">
              <a:solidFill>
                <a:schemeClr val="bg1"/>
              </a:solidFill>
            </a:endParaRPr>
          </a:p>
          <a:p>
            <a:pPr algn="ctr"/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endParaRPr lang="ru-RU" sz="2400" dirty="0">
              <a:solidFill>
                <a:schemeClr val="bg1"/>
              </a:solidFill>
            </a:endParaRPr>
          </a:p>
          <a:p>
            <a:pPr algn="ctr"/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endParaRPr lang="ru-RU" sz="2400" dirty="0">
              <a:solidFill>
                <a:schemeClr val="bg1"/>
              </a:solidFill>
            </a:endParaRPr>
          </a:p>
          <a:p>
            <a:pPr algn="ctr"/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endParaRPr lang="ru-RU" sz="2400" dirty="0">
              <a:solidFill>
                <a:schemeClr val="bg1"/>
              </a:solidFill>
            </a:endParaRPr>
          </a:p>
          <a:p>
            <a:pPr algn="ctr"/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2852936"/>
            <a:ext cx="6264696" cy="3401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72942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07504" y="376238"/>
            <a:ext cx="4702358" cy="827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+mj-lt"/>
              </a:rPr>
              <a:t>Стоки – это часть жидких отходов которые рассеиваются в окружающей среде </a:t>
            </a:r>
          </a:p>
          <a:p>
            <a:pPr algn="ctr"/>
            <a:endParaRPr lang="ru-RU" sz="2000" dirty="0" smtClean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2000" dirty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2000" dirty="0" smtClean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2000" dirty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2000" dirty="0" smtClean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2000" dirty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2000" dirty="0" smtClean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2000" dirty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+mj-lt"/>
              </a:rPr>
              <a:t>Выбросы – это поступление загрязняющих веществ в 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а</a:t>
            </a:r>
            <a:r>
              <a:rPr lang="ru-RU" sz="2000" dirty="0" smtClean="0">
                <a:solidFill>
                  <a:schemeClr val="bg1"/>
                </a:solidFill>
                <a:latin typeface="+mj-lt"/>
              </a:rPr>
              <a:t>тмосферу</a:t>
            </a:r>
          </a:p>
          <a:p>
            <a:pPr algn="ctr"/>
            <a:endParaRPr lang="ru-RU" sz="2000" dirty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2000" dirty="0" smtClean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2000" dirty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+mj-lt"/>
              </a:rPr>
              <a:t> </a:t>
            </a:r>
            <a:endParaRPr lang="ru-RU" sz="2400" dirty="0">
              <a:solidFill>
                <a:schemeClr val="bg1"/>
              </a:solidFill>
            </a:endParaRPr>
          </a:p>
          <a:p>
            <a:pPr algn="ctr"/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endParaRPr lang="ru-RU" sz="2400" dirty="0">
              <a:solidFill>
                <a:schemeClr val="bg1"/>
              </a:solidFill>
            </a:endParaRPr>
          </a:p>
          <a:p>
            <a:pPr algn="ctr"/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endParaRPr lang="ru-RU" sz="2400" dirty="0">
              <a:solidFill>
                <a:schemeClr val="bg1"/>
              </a:solidFill>
            </a:endParaRPr>
          </a:p>
          <a:p>
            <a:pPr algn="ctr"/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endParaRPr lang="ru-RU" sz="2400" dirty="0">
              <a:solidFill>
                <a:schemeClr val="bg1"/>
              </a:solidFill>
            </a:endParaRPr>
          </a:p>
          <a:p>
            <a:pPr algn="ctr"/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09862" y="377996"/>
            <a:ext cx="4327309" cy="28083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6806" y="3429000"/>
            <a:ext cx="4307194" cy="328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52743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07504" y="376238"/>
            <a:ext cx="4702358" cy="10125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+mj-lt"/>
              </a:rPr>
              <a:t>В черной и цветной металлургии при выплавке одной тонны стали в атмосферу выбрасывается :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+mj-lt"/>
              </a:rPr>
              <a:t>0,04 тонны твёрдых частиц;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+mj-lt"/>
              </a:rPr>
              <a:t>0,03 тонны оксидов серы;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+mj-lt"/>
              </a:rPr>
              <a:t>0,05 тонны оксидов углерода;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+mj-lt"/>
              </a:rPr>
              <a:t>Также в небольших количествах такие опасные загрязнители (марганец, свинец, фосфор, мышьяк, пары ртути)</a:t>
            </a:r>
            <a:br>
              <a:rPr lang="ru-RU" sz="2000" dirty="0" smtClean="0">
                <a:solidFill>
                  <a:schemeClr val="bg1"/>
                </a:solidFill>
                <a:latin typeface="+mj-lt"/>
              </a:rPr>
            </a:br>
            <a:r>
              <a:rPr lang="ru-RU" sz="2000" dirty="0" smtClean="0">
                <a:solidFill>
                  <a:schemeClr val="bg1"/>
                </a:solidFill>
                <a:latin typeface="+mj-lt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+mj-lt"/>
              </a:rPr>
            </a:br>
            <a:endParaRPr lang="ru-RU" sz="2000" dirty="0" smtClean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2000" dirty="0" smtClean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2000" dirty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2000" dirty="0" smtClean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2000" dirty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2000" dirty="0" smtClean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2000" dirty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2000" dirty="0" smtClean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2000" dirty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2000" dirty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2000" dirty="0" smtClean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2000" dirty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+mj-lt"/>
              </a:rPr>
              <a:t> </a:t>
            </a:r>
            <a:endParaRPr lang="ru-RU" sz="2400" dirty="0">
              <a:solidFill>
                <a:schemeClr val="bg1"/>
              </a:solidFill>
            </a:endParaRPr>
          </a:p>
          <a:p>
            <a:pPr algn="ctr"/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endParaRPr lang="ru-RU" sz="2400" dirty="0">
              <a:solidFill>
                <a:schemeClr val="bg1"/>
              </a:solidFill>
            </a:endParaRPr>
          </a:p>
          <a:p>
            <a:pPr algn="ctr"/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endParaRPr lang="ru-RU" sz="2400" dirty="0">
              <a:solidFill>
                <a:schemeClr val="bg1"/>
              </a:solidFill>
            </a:endParaRPr>
          </a:p>
          <a:p>
            <a:pPr algn="ctr"/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endParaRPr lang="ru-RU" sz="2400" dirty="0">
              <a:solidFill>
                <a:schemeClr val="bg1"/>
              </a:solidFill>
            </a:endParaRPr>
          </a:p>
          <a:p>
            <a:pPr algn="ctr"/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09862" y="6322"/>
            <a:ext cx="4334138" cy="27746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056" y="3212976"/>
            <a:ext cx="4680520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34997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0" y="0"/>
            <a:ext cx="4702358" cy="13819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+mj-lt"/>
              </a:rPr>
              <a:t>Защиты окружающей среды:</a:t>
            </a:r>
            <a:br>
              <a:rPr lang="ru-RU" sz="2000" dirty="0" smtClean="0">
                <a:solidFill>
                  <a:schemeClr val="bg1"/>
                </a:solidFill>
                <a:latin typeface="+mj-lt"/>
              </a:rPr>
            </a:br>
            <a:r>
              <a:rPr lang="ru-RU" sz="2000" dirty="0">
                <a:solidFill>
                  <a:schemeClr val="bg1"/>
                </a:solidFill>
              </a:rPr>
              <a:t>Для защиты окружающей среды от загрязнения промышленным предприятием т.е. для обеспечения его экологической безопасности, используют различные методы и средства т.е. методы сокращения сбросов, и выбросов загрязняющих веществ.</a:t>
            </a:r>
          </a:p>
          <a:p>
            <a:r>
              <a:rPr lang="ru-RU" sz="2000" dirty="0">
                <a:solidFill>
                  <a:schemeClr val="bg1"/>
                </a:solidFill>
              </a:rPr>
              <a:t>К ним относятся: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000" dirty="0">
                <a:solidFill>
                  <a:schemeClr val="bg1"/>
                </a:solidFill>
              </a:rPr>
              <a:t>нейтрализация  выделения токсичных (загрязняющих) веществ и вредных излучений в источнике их образования;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000" dirty="0">
                <a:solidFill>
                  <a:schemeClr val="bg1"/>
                </a:solidFill>
              </a:rPr>
              <a:t>снижение концентрации загрязняющих веществ в промышленных выбросах и сбросах до безопасных (нормативных) значений путём их очистки;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000" dirty="0">
                <a:solidFill>
                  <a:schemeClr val="bg1"/>
                </a:solidFill>
              </a:rPr>
              <a:t>создание малоотходных и безотходных производств, не загрязняющих окружающую среду.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+mj-lt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+mj-lt"/>
              </a:rPr>
            </a:br>
            <a:endParaRPr lang="ru-RU" sz="2000" dirty="0" smtClean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2000" dirty="0" smtClean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2000" dirty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2000" dirty="0" smtClean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2000" dirty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2000" dirty="0" smtClean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2000" dirty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2000" dirty="0" smtClean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2000" dirty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2000" dirty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2000" dirty="0" smtClean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2000" dirty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+mj-lt"/>
              </a:rPr>
              <a:t> </a:t>
            </a:r>
            <a:endParaRPr lang="ru-RU" sz="2400" dirty="0">
              <a:solidFill>
                <a:schemeClr val="bg1"/>
              </a:solidFill>
            </a:endParaRPr>
          </a:p>
          <a:p>
            <a:pPr algn="ctr"/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endParaRPr lang="ru-RU" sz="2400" dirty="0">
              <a:solidFill>
                <a:schemeClr val="bg1"/>
              </a:solidFill>
            </a:endParaRPr>
          </a:p>
          <a:p>
            <a:pPr algn="ctr"/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endParaRPr lang="ru-RU" sz="2400" dirty="0">
              <a:solidFill>
                <a:schemeClr val="bg1"/>
              </a:solidFill>
            </a:endParaRPr>
          </a:p>
          <a:p>
            <a:pPr algn="ctr"/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endParaRPr lang="ru-RU" sz="2400" dirty="0">
              <a:solidFill>
                <a:schemeClr val="bg1"/>
              </a:solidFill>
            </a:endParaRPr>
          </a:p>
          <a:p>
            <a:pPr algn="ctr"/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-6626"/>
            <a:ext cx="4572000" cy="5883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03683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</a:rPr>
              <a:t>Метод  снижения загрязняющих веществ в выбросах и сбросах путём очистки должен обеспечивать уровень загрязнителей в окружающей среде на уровне: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1600" dirty="0">
                <a:solidFill>
                  <a:schemeClr val="bg1"/>
                </a:solidFill>
              </a:rPr>
              <a:t>нормативов предельно допустимого выброса загрязняющих веществ в атмосферу – ПДВ;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1600" dirty="0">
                <a:solidFill>
                  <a:schemeClr val="bg1"/>
                </a:solidFill>
              </a:rPr>
              <a:t>нормативов предельно допустимого сброса в водные объекты – ПДС;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1600" dirty="0">
                <a:solidFill>
                  <a:schemeClr val="bg1"/>
                </a:solidFill>
              </a:rPr>
              <a:t>ПДС или НДС – масса вещества в сточных водах, максимально допустимая к  отведению с целью обеспечения норм качества воды;</a:t>
            </a:r>
          </a:p>
          <a:p>
            <a:pPr lvl="0"/>
            <a:r>
              <a:rPr lang="ru-RU" sz="1600" dirty="0">
                <a:solidFill>
                  <a:schemeClr val="bg1"/>
                </a:solidFill>
              </a:rPr>
              <a:t>главный норматив качества окружающей природной среды предельно допустимые концентрации загрязняющих веществ в атмосфере, воде и почве – ПДК. Это санитарно – гигиенический норматив, т.к. основная масса его показателя относится к здоровью человека;</a:t>
            </a:r>
          </a:p>
          <a:p>
            <a:pPr lvl="0"/>
            <a:r>
              <a:rPr lang="ru-RU" sz="1600" dirty="0">
                <a:solidFill>
                  <a:schemeClr val="bg1"/>
                </a:solidFill>
              </a:rPr>
              <a:t>предельно допустимый уровень  интенсивности физического воздействия на окружающую среду – ПДУ.</a:t>
            </a:r>
          </a:p>
          <a:p>
            <a:pPr marL="342900" indent="-342900">
              <a:buFont typeface="Wingdings" pitchFamily="2" charset="2"/>
              <a:buChar char="Ø"/>
            </a:pPr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" y="2708920"/>
            <a:ext cx="9144000" cy="4142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97142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0" y="0"/>
            <a:ext cx="435597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Создание малоотходных и безотходных производств:</a:t>
            </a:r>
          </a:p>
          <a:p>
            <a:pPr lvl="0"/>
            <a:r>
              <a:rPr lang="ru-RU" dirty="0">
                <a:solidFill>
                  <a:schemeClr val="bg1"/>
                </a:solidFill>
              </a:rPr>
              <a:t>безотходная технология – технология, дающая технически достижимый минимальный объём твёрдых, жидких, газообразных, тепловых отходов и выбросов;</a:t>
            </a:r>
          </a:p>
          <a:p>
            <a:r>
              <a:rPr lang="ru-RU" dirty="0">
                <a:solidFill>
                  <a:schemeClr val="bg1"/>
                </a:solidFill>
              </a:rPr>
              <a:t>малоотходная технология – технология позволяющая получать минимум сбросов и выбросов.</a:t>
            </a:r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1960" y="30899"/>
            <a:ext cx="4932040" cy="38301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63" y="3356992"/>
            <a:ext cx="5426833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65459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cap="small" dirty="0">
                <a:solidFill>
                  <a:schemeClr val="bg1"/>
                </a:solidFill>
                <a:latin typeface="+mj-lt"/>
              </a:rPr>
              <a:t>Очистка воды от вредных выбросов и сбросов </a:t>
            </a:r>
            <a:r>
              <a:rPr lang="ru-RU" sz="2000" b="1" cap="small" dirty="0" smtClean="0">
                <a:solidFill>
                  <a:schemeClr val="bg1"/>
                </a:solidFill>
                <a:latin typeface="+mj-lt"/>
              </a:rPr>
              <a:t>предприятий :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</a:rPr>
              <a:t>Задача очистки гидросферы от вредных сбросов более сложна и масштабна, чем очистка атмосферы от вредных выбросов: разбавление и снижение концентраций вредных веществ в водоемах происходит хуже, так как водная среда более чувствительна к загрязнениям.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</a:rPr>
              <a:t>Защита гидросферы от вредных сбросов предусматривает применение следующих методов и средств: рациональное размещение источников сбросов и организация водозабора и водоотвода; разбавление вредных веществ в водоемах до допустимых концентраций с применением специально организованных и рассредоточенных выпусков: использование средств очистки стоков.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</a:rPr>
              <a:t>Методы очистки сточных вод разделяются на механические, физико-химические и биологические.</a:t>
            </a:r>
          </a:p>
          <a:p>
            <a:pPr algn="ctr"/>
            <a:endParaRPr lang="ru-RU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3799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Механическая очистка</a:t>
            </a:r>
            <a:r>
              <a:rPr lang="ru-RU" sz="2400" dirty="0" smtClean="0">
                <a:solidFill>
                  <a:schemeClr val="bg1"/>
                </a:solidFill>
              </a:rPr>
              <a:t> сточных вод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сточных вод от взвешенных частиц осуществляется процеживанием, отстаиванием, обработкой в поле центробежных сил, фильтрованием, флотацией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 algn="ctr"/>
            <a:endParaRPr lang="ru-RU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980728"/>
            <a:ext cx="8640960" cy="5570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22850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432</Words>
  <Application>Microsoft Office PowerPoint</Application>
  <PresentationFormat>Экран (4:3)</PresentationFormat>
  <Paragraphs>102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Николай</dc:creator>
  <cp:lastModifiedBy>Юлия</cp:lastModifiedBy>
  <cp:revision>13</cp:revision>
  <dcterms:created xsi:type="dcterms:W3CDTF">2015-09-22T17:20:26Z</dcterms:created>
  <dcterms:modified xsi:type="dcterms:W3CDTF">2020-04-11T10:53:42Z</dcterms:modified>
</cp:coreProperties>
</file>