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0" y="714356"/>
            <a:ext cx="7406640" cy="175793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Тема21. Восстание под предводительством Е.И. Пугачёва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2786058"/>
            <a:ext cx="7406640" cy="1752600"/>
          </a:xfrm>
        </p:spPr>
        <p:txBody>
          <a:bodyPr/>
          <a:lstStyle/>
          <a:p>
            <a:pPr algn="r"/>
            <a:r>
              <a:rPr lang="ru-RU" i="1" dirty="0" smtClean="0"/>
              <a:t>Покровская О.В.</a:t>
            </a:r>
          </a:p>
          <a:p>
            <a:pPr algn="r"/>
            <a:r>
              <a:rPr lang="ru-RU" i="1" dirty="0" smtClean="0"/>
              <a:t>Учитель истории и обществознанию</a:t>
            </a:r>
          </a:p>
          <a:p>
            <a:pPr algn="r"/>
            <a:r>
              <a:rPr lang="ru-RU" i="1" dirty="0" smtClean="0"/>
              <a:t>МОУ «Лицей №1»</a:t>
            </a:r>
            <a:endParaRPr lang="ru-RU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4110" cy="72547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/>
              <a:t>План работы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214422"/>
            <a:ext cx="7647836" cy="503397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1.Причины восстания</a:t>
            </a:r>
          </a:p>
          <a:p>
            <a:pPr>
              <a:buNone/>
            </a:pPr>
            <a:r>
              <a:rPr lang="ru-RU" dirty="0" smtClean="0"/>
              <a:t>2.Пугачёв и его программа </a:t>
            </a:r>
          </a:p>
          <a:p>
            <a:pPr>
              <a:buNone/>
            </a:pPr>
            <a:r>
              <a:rPr lang="ru-RU" dirty="0" smtClean="0"/>
              <a:t>3.Основные этапы восстания</a:t>
            </a:r>
          </a:p>
          <a:p>
            <a:pPr>
              <a:buNone/>
            </a:pPr>
            <a:r>
              <a:rPr lang="ru-RU" dirty="0" smtClean="0"/>
              <a:t>4.Расправа с восставшими</a:t>
            </a:r>
          </a:p>
          <a:p>
            <a:pPr>
              <a:buNone/>
            </a:pPr>
            <a:r>
              <a:rPr lang="ru-RU" dirty="0" smtClean="0"/>
              <a:t>5.Значение восстания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8143900" cy="57148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/>
              <a:t>1.Причины восстания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714356"/>
            <a:ext cx="7862150" cy="614364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i="1" u="sng" dirty="0" smtClean="0"/>
              <a:t>Вопрос</a:t>
            </a:r>
            <a:r>
              <a:rPr lang="ru-RU" dirty="0" smtClean="0"/>
              <a:t>: как строились отношения между императором и </a:t>
            </a:r>
            <a:r>
              <a:rPr lang="ru-RU" dirty="0" smtClean="0"/>
              <a:t>к</a:t>
            </a:r>
            <a:r>
              <a:rPr lang="ru-RU" dirty="0" smtClean="0"/>
              <a:t>азачьей вольницей ?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1) </a:t>
            </a:r>
            <a:r>
              <a:rPr lang="ru-RU" dirty="0" smtClean="0"/>
              <a:t>Усиление власти и произвола помещиков над  крестьянами</a:t>
            </a:r>
          </a:p>
          <a:p>
            <a:pPr>
              <a:buNone/>
            </a:pPr>
            <a:r>
              <a:rPr lang="ru-RU" dirty="0" smtClean="0"/>
              <a:t>-отсутствие прав у крестьян</a:t>
            </a:r>
          </a:p>
          <a:p>
            <a:pPr>
              <a:buNone/>
            </a:pPr>
            <a:r>
              <a:rPr lang="ru-RU" dirty="0" smtClean="0"/>
              <a:t>-издевательства</a:t>
            </a:r>
          </a:p>
          <a:p>
            <a:pPr>
              <a:buNone/>
            </a:pPr>
            <a:r>
              <a:rPr lang="ru-RU" b="1" dirty="0" smtClean="0"/>
              <a:t>Пример</a:t>
            </a:r>
            <a:r>
              <a:rPr lang="ru-RU" dirty="0" smtClean="0"/>
              <a:t>: </a:t>
            </a:r>
            <a:r>
              <a:rPr lang="ru-RU" i="1" dirty="0" smtClean="0"/>
              <a:t>помещица Салтыкова(«</a:t>
            </a:r>
            <a:r>
              <a:rPr lang="ru-RU" i="1" dirty="0" err="1" smtClean="0"/>
              <a:t>Салтычиха</a:t>
            </a:r>
            <a:r>
              <a:rPr lang="ru-RU" i="1" dirty="0" smtClean="0"/>
              <a:t>»)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2) </a:t>
            </a:r>
            <a:r>
              <a:rPr lang="ru-RU" dirty="0" smtClean="0"/>
              <a:t>ссылки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3) </a:t>
            </a:r>
            <a:r>
              <a:rPr lang="ru-RU" dirty="0" smtClean="0"/>
              <a:t>отсылка в рекруты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4)</a:t>
            </a:r>
            <a:r>
              <a:rPr lang="ru-RU" dirty="0" smtClean="0"/>
              <a:t> Тяжелое положение работных людей 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5</a:t>
            </a:r>
            <a:r>
              <a:rPr lang="ru-RU" b="1" dirty="0" smtClean="0">
                <a:solidFill>
                  <a:srgbClr val="FF0000"/>
                </a:solidFill>
              </a:rPr>
              <a:t>)</a:t>
            </a:r>
            <a:r>
              <a:rPr lang="ru-RU" dirty="0" smtClean="0"/>
              <a:t> Тяжёлое положение нерусских народов («люди второго сорта»)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6</a:t>
            </a:r>
            <a:r>
              <a:rPr lang="ru-RU" b="1" dirty="0" smtClean="0">
                <a:solidFill>
                  <a:srgbClr val="FF0000"/>
                </a:solidFill>
              </a:rPr>
              <a:t>)</a:t>
            </a:r>
            <a:r>
              <a:rPr lang="ru-RU" dirty="0" smtClean="0"/>
              <a:t> Ликвидация казачьего самоуправления на Дону(после подавления восстания К.А.Булавина)</a:t>
            </a:r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8001024" y="1071546"/>
            <a:ext cx="571504" cy="4857784"/>
          </a:xfrm>
          <a:prstGeom prst="rightBrac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8405336" y="1500174"/>
            <a:ext cx="738664" cy="3500462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</a:rPr>
              <a:t>восстание</a:t>
            </a:r>
            <a:endParaRPr lang="ru-RU" sz="3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8143900" cy="64291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/>
              <a:t>2.Пугачёв и его программа</a:t>
            </a:r>
            <a:endParaRPr lang="ru-RU" b="1" i="1" dirty="0"/>
          </a:p>
        </p:txBody>
      </p:sp>
      <p:pic>
        <p:nvPicPr>
          <p:cNvPr id="4" name="Содержимое 3" descr="948823124_0_148_1600_1054_1036x0_80_0_0_6cb7b50f3fb523ac7af7a589bc8ff9e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785794"/>
            <a:ext cx="4034603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143504" y="857232"/>
            <a:ext cx="3429024" cy="20313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i="1" u="sng" dirty="0" smtClean="0"/>
              <a:t>Задание</a:t>
            </a:r>
            <a:r>
              <a:rPr lang="ru-RU" dirty="0" smtClean="0"/>
              <a:t>: используя материал учебника (стр.26-27),дополнительные источники (укажите их), определите , какие события в жизни Емельяна Пугачёва повлияли на </a:t>
            </a:r>
            <a:r>
              <a:rPr lang="ru-RU" b="1" i="1" u="sng" dirty="0" smtClean="0"/>
              <a:t>формирование его личности?</a:t>
            </a:r>
            <a:endParaRPr lang="ru-RU" b="1" i="1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1214414" y="3010793"/>
            <a:ext cx="7000924" cy="384720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«</a:t>
            </a:r>
            <a:r>
              <a:rPr lang="ru-RU" sz="2000" b="1" i="1" dirty="0" smtClean="0"/>
              <a:t>Прелестные грамоты» </a:t>
            </a:r>
            <a:r>
              <a:rPr lang="ru-RU" sz="2000" dirty="0" smtClean="0"/>
              <a:t>–о привлечении на сторону восставших.</a:t>
            </a:r>
          </a:p>
          <a:p>
            <a:r>
              <a:rPr lang="ru-RU" sz="2000" dirty="0" smtClean="0"/>
              <a:t>-свобода всем казакам</a:t>
            </a:r>
          </a:p>
          <a:p>
            <a:r>
              <a:rPr lang="ru-RU" sz="2000" dirty="0" smtClean="0"/>
              <a:t>-земли, покосы, угодья, порох  - казакам</a:t>
            </a:r>
          </a:p>
          <a:p>
            <a:pPr>
              <a:buFontTx/>
              <a:buChar char="-"/>
            </a:pPr>
            <a:r>
              <a:rPr lang="ru-RU" sz="2000" dirty="0" smtClean="0"/>
              <a:t>освобождение от рекрутских наборов </a:t>
            </a:r>
          </a:p>
          <a:p>
            <a:pPr>
              <a:buFontTx/>
              <a:buChar char="-"/>
            </a:pPr>
            <a:r>
              <a:rPr lang="ru-RU" sz="2000" dirty="0" smtClean="0"/>
              <a:t>о</a:t>
            </a:r>
            <a:r>
              <a:rPr lang="ru-RU" sz="2000" dirty="0" smtClean="0"/>
              <a:t>свобождение от высоких податей</a:t>
            </a:r>
          </a:p>
          <a:p>
            <a:r>
              <a:rPr lang="ru-RU" sz="2000" b="1" i="1" u="sng" dirty="0" smtClean="0"/>
              <a:t>Призыв</a:t>
            </a:r>
            <a:r>
              <a:rPr lang="ru-RU" sz="2000" dirty="0" smtClean="0"/>
              <a:t>: казнить помещиков и мздоимцев-судей</a:t>
            </a:r>
          </a:p>
          <a:p>
            <a:r>
              <a:rPr lang="ru-RU" sz="2000" b="1" i="1" u="sng" dirty="0" smtClean="0"/>
              <a:t>Цель</a:t>
            </a:r>
            <a:r>
              <a:rPr lang="ru-RU" sz="2000" dirty="0" smtClean="0"/>
              <a:t>: свержение Екатерины </a:t>
            </a:r>
            <a:r>
              <a:rPr lang="en-US" sz="2000" dirty="0" smtClean="0"/>
              <a:t>II</a:t>
            </a:r>
            <a:r>
              <a:rPr lang="ru-RU" sz="2000" dirty="0" smtClean="0"/>
              <a:t>, стать царём</a:t>
            </a: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r>
              <a:rPr lang="ru-RU" sz="2400" b="1" i="1" u="sng" dirty="0" smtClean="0"/>
              <a:t>Задание</a:t>
            </a:r>
            <a:r>
              <a:rPr lang="ru-RU" sz="2400" dirty="0" smtClean="0"/>
              <a:t>: найдите определение «рекрутский набор», «мздоимцы-судьи»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0004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just"/>
            <a:r>
              <a:rPr lang="ru-RU" b="1" i="1" dirty="0" smtClean="0"/>
              <a:t>3.Основные этапы восстания</a:t>
            </a:r>
            <a:endParaRPr lang="ru-RU" b="1" i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357298"/>
          <a:ext cx="8720147" cy="539497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80037"/>
                <a:gridCol w="3176813"/>
                <a:gridCol w="1838919"/>
                <a:gridCol w="1524378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 этап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 этап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3 этап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i="1" dirty="0" smtClean="0"/>
                        <a:t>Датировка</a:t>
                      </a:r>
                      <a:endParaRPr lang="ru-RU" sz="24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</a:t>
                      </a:r>
                      <a:r>
                        <a:rPr lang="ru-RU" baseline="0" dirty="0" smtClean="0"/>
                        <a:t> сентября -1773г -22 марта 1774 г.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88736">
                <a:tc>
                  <a:txBody>
                    <a:bodyPr/>
                    <a:lstStyle/>
                    <a:p>
                      <a:r>
                        <a:rPr lang="ru-RU" sz="2400" b="1" i="1" dirty="0" smtClean="0"/>
                        <a:t>События</a:t>
                      </a:r>
                      <a:endParaRPr lang="ru-RU" sz="24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Речь перед казаками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Осада Оренбурга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Разгром правительственных войск генерала Кара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i="1" dirty="0" smtClean="0"/>
                        <a:t>Состав и численность</a:t>
                      </a:r>
                      <a:endParaRPr lang="ru-RU" sz="24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 тыс. восставших</a:t>
                      </a:r>
                    </a:p>
                    <a:p>
                      <a:r>
                        <a:rPr lang="ru-RU" dirty="0" smtClean="0"/>
                        <a:t>Казаки, крестьяне</a:t>
                      </a:r>
                    </a:p>
                    <a:p>
                      <a:r>
                        <a:rPr lang="ru-RU" dirty="0" smtClean="0"/>
                        <a:t>Башкиры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i="1" dirty="0" smtClean="0"/>
                        <a:t>Исторические персоналии</a:t>
                      </a:r>
                      <a:endParaRPr lang="ru-RU" sz="24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Салават </a:t>
                      </a:r>
                      <a:r>
                        <a:rPr lang="ru-RU" dirty="0" err="1" smtClean="0"/>
                        <a:t>Юлаев</a:t>
                      </a:r>
                      <a:r>
                        <a:rPr lang="ru-RU" dirty="0" smtClean="0"/>
                        <a:t> (глава</a:t>
                      </a:r>
                      <a:r>
                        <a:rPr lang="ru-RU" baseline="0" dirty="0" smtClean="0"/>
                        <a:t> восставших башкир)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baseline="0" dirty="0" smtClean="0"/>
                        <a:t>Генерал Кар (от правительства)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baseline="0" dirty="0" smtClean="0"/>
                        <a:t>А.Овчинников и И. </a:t>
                      </a:r>
                      <a:r>
                        <a:rPr lang="ru-RU" baseline="0" dirty="0" err="1" smtClean="0"/>
                        <a:t>Зарубин-Чика</a:t>
                      </a:r>
                      <a:r>
                        <a:rPr lang="ru-RU" baseline="0" dirty="0" smtClean="0"/>
                        <a:t> (соратники Пугачёва)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i="1" dirty="0" smtClean="0"/>
                        <a:t>Результат</a:t>
                      </a:r>
                      <a:endParaRPr lang="ru-RU" sz="24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14282" y="500042"/>
            <a:ext cx="8929718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i="1" dirty="0" smtClean="0"/>
              <a:t>Задание</a:t>
            </a:r>
            <a:r>
              <a:rPr lang="ru-RU" dirty="0" smtClean="0"/>
              <a:t>: используя материал учебника (стр.27-29)+ карта, заполните таблицу. Запишите ВЫВОД к таблице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929718" cy="42860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600" b="1" i="1" dirty="0" smtClean="0"/>
              <a:t>4.Расправа над восставшими </a:t>
            </a:r>
            <a:endParaRPr lang="ru-RU" sz="36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571480"/>
            <a:ext cx="7933588" cy="56769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u="sng" dirty="0" smtClean="0"/>
              <a:t>10 января 1775 казнь Е.Пугачёва</a:t>
            </a:r>
          </a:p>
          <a:p>
            <a:pPr>
              <a:buNone/>
            </a:pPr>
            <a:r>
              <a:rPr lang="ru-RU" b="1" dirty="0" smtClean="0"/>
              <a:t>Казнь</a:t>
            </a:r>
            <a:r>
              <a:rPr lang="ru-RU" dirty="0" smtClean="0"/>
              <a:t>: </a:t>
            </a:r>
            <a:r>
              <a:rPr lang="ru-RU" dirty="0" err="1" smtClean="0"/>
              <a:t>Хлопуша</a:t>
            </a:r>
            <a:r>
              <a:rPr lang="ru-RU" dirty="0" smtClean="0"/>
              <a:t> (Соколов), Белобородов, </a:t>
            </a:r>
            <a:r>
              <a:rPr lang="ru-RU" dirty="0" err="1" smtClean="0"/>
              <a:t>Зарубин-Чика</a:t>
            </a:r>
            <a:r>
              <a:rPr lang="ru-RU" dirty="0" smtClean="0"/>
              <a:t>, Салават </a:t>
            </a:r>
            <a:r>
              <a:rPr lang="ru-RU" dirty="0" err="1" smtClean="0"/>
              <a:t>Юлаев</a:t>
            </a:r>
            <a:r>
              <a:rPr lang="ru-RU" dirty="0" smtClean="0"/>
              <a:t>.</a:t>
            </a:r>
          </a:p>
          <a:p>
            <a:r>
              <a:rPr lang="ru-RU" dirty="0" smtClean="0"/>
              <a:t>Река </a:t>
            </a:r>
            <a:r>
              <a:rPr lang="ru-RU" b="1" dirty="0" smtClean="0"/>
              <a:t>Яик</a:t>
            </a:r>
            <a:r>
              <a:rPr lang="ru-RU" dirty="0" smtClean="0"/>
              <a:t> переименована в </a:t>
            </a:r>
            <a:r>
              <a:rPr lang="ru-RU" b="1" dirty="0" smtClean="0"/>
              <a:t>Урал</a:t>
            </a:r>
          </a:p>
          <a:p>
            <a:r>
              <a:rPr lang="ru-RU" dirty="0" err="1" smtClean="0"/>
              <a:t>Зимовейская</a:t>
            </a:r>
            <a:r>
              <a:rPr lang="ru-RU" dirty="0" smtClean="0"/>
              <a:t> станица стала Потёмкинской.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Вопрос</a:t>
            </a:r>
            <a:r>
              <a:rPr lang="ru-RU" dirty="0" smtClean="0"/>
              <a:t>: почему Екатерина </a:t>
            </a:r>
            <a:r>
              <a:rPr lang="en-US" dirty="0" smtClean="0"/>
              <a:t>II</a:t>
            </a:r>
            <a:r>
              <a:rPr lang="ru-RU" dirty="0" smtClean="0"/>
              <a:t>, будучи просвещённой императрицей, так жестоко поступила с восставшими? (в тетради)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14290"/>
            <a:ext cx="7708424" cy="42862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5.Значение восстания</a:t>
            </a:r>
            <a:br>
              <a:rPr lang="ru-RU" b="1" i="1" dirty="0" smtClean="0"/>
            </a:b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1.Впервые восставшие подняли вопрос об отмене крепостного права</a:t>
            </a:r>
          </a:p>
          <a:p>
            <a:r>
              <a:rPr lang="ru-RU" dirty="0" smtClean="0"/>
              <a:t>2.Впервые вместе выступали крестьяне + работные люди + угнетённые национальности</a:t>
            </a:r>
          </a:p>
          <a:p>
            <a:pPr>
              <a:buNone/>
            </a:pPr>
            <a:r>
              <a:rPr lang="ru-RU" b="1" u="sng" dirty="0" smtClean="0"/>
              <a:t>Вопрос</a:t>
            </a:r>
            <a:r>
              <a:rPr lang="ru-RU" dirty="0" smtClean="0"/>
              <a:t>: Изменила ли восстание положение крестьян?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38</TotalTime>
  <Words>362</Words>
  <PresentationFormat>Экран (4:3)</PresentationFormat>
  <Paragraphs>69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Солнцестояние</vt:lpstr>
      <vt:lpstr>Тема21. Восстание под предводительством Е.И. Пугачёва</vt:lpstr>
      <vt:lpstr>План работы</vt:lpstr>
      <vt:lpstr>1.Причины восстания</vt:lpstr>
      <vt:lpstr>2.Пугачёв и его программа</vt:lpstr>
      <vt:lpstr>3.Основные этапы восстания</vt:lpstr>
      <vt:lpstr>4.Расправа над восставшими </vt:lpstr>
      <vt:lpstr> 5.Значение восстания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Тема21. Восстание под предводительством Е.И. Пугачёва</dc:title>
  <dc:creator>79516</dc:creator>
  <cp:lastModifiedBy>79516488146</cp:lastModifiedBy>
  <cp:revision>12</cp:revision>
  <dcterms:created xsi:type="dcterms:W3CDTF">2020-04-07T07:30:00Z</dcterms:created>
  <dcterms:modified xsi:type="dcterms:W3CDTF">2020-04-07T08:12:14Z</dcterms:modified>
</cp:coreProperties>
</file>