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  <p:sldMasterId id="2147483699" r:id="rId3"/>
    <p:sldMasterId id="2147483701" r:id="rId4"/>
  </p:sldMasterIdLst>
  <p:notesMasterIdLst>
    <p:notesMasterId r:id="rId33"/>
  </p:notesMasterIdLst>
  <p:sldIdLst>
    <p:sldId id="391" r:id="rId5"/>
    <p:sldId id="376" r:id="rId6"/>
    <p:sldId id="390" r:id="rId7"/>
    <p:sldId id="409" r:id="rId8"/>
    <p:sldId id="393" r:id="rId9"/>
    <p:sldId id="414" r:id="rId10"/>
    <p:sldId id="312" r:id="rId11"/>
    <p:sldId id="401" r:id="rId12"/>
    <p:sldId id="394" r:id="rId13"/>
    <p:sldId id="371" r:id="rId14"/>
    <p:sldId id="402" r:id="rId15"/>
    <p:sldId id="395" r:id="rId16"/>
    <p:sldId id="372" r:id="rId17"/>
    <p:sldId id="400" r:id="rId18"/>
    <p:sldId id="396" r:id="rId19"/>
    <p:sldId id="412" r:id="rId20"/>
    <p:sldId id="410" r:id="rId21"/>
    <p:sldId id="411" r:id="rId22"/>
    <p:sldId id="375" r:id="rId23"/>
    <p:sldId id="368" r:id="rId24"/>
    <p:sldId id="359" r:id="rId25"/>
    <p:sldId id="416" r:id="rId26"/>
    <p:sldId id="415" r:id="rId27"/>
    <p:sldId id="406" r:id="rId28"/>
    <p:sldId id="413" r:id="rId29"/>
    <p:sldId id="323" r:id="rId30"/>
    <p:sldId id="351" r:id="rId31"/>
    <p:sldId id="367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1688"/>
    <a:srgbClr val="003964"/>
    <a:srgbClr val="3320C2"/>
    <a:srgbClr val="2C6CB2"/>
    <a:srgbClr val="33CCFF"/>
    <a:srgbClr val="6699FF"/>
    <a:srgbClr val="CC2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01" autoAdjust="0"/>
    <p:restoredTop sz="94660"/>
  </p:normalViewPr>
  <p:slideViewPr>
    <p:cSldViewPr>
      <p:cViewPr varScale="1">
        <p:scale>
          <a:sx n="73" d="100"/>
          <a:sy n="73" d="100"/>
        </p:scale>
        <p:origin x="11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830E7B0-3971-4538-87E4-AE790CD10FDB}" type="datetimeFigureOut">
              <a:rPr lang="ru-RU"/>
              <a:pPr>
                <a:defRPr/>
              </a:pPr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8FA414-D78D-49A9-9863-D9EB0233BD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04042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8402958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97067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366001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004989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20752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067318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24098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35424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182636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44679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62776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34616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419967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43504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12867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3783429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89256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76777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91471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25297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57364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156692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393966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7132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72737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8519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9665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56436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51739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87061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3.png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27" r:id="rId1"/>
    <p:sldLayoutId id="2147487628" r:id="rId2"/>
    <p:sldLayoutId id="2147487629" r:id="rId3"/>
    <p:sldLayoutId id="2147487630" r:id="rId4"/>
    <p:sldLayoutId id="2147487631" r:id="rId5"/>
    <p:sldLayoutId id="2147487632" r:id="rId6"/>
    <p:sldLayoutId id="2147487633" r:id="rId7"/>
    <p:sldLayoutId id="2147487634" r:id="rId8"/>
    <p:sldLayoutId id="2147487635" r:id="rId9"/>
    <p:sldLayoutId id="2147487636" r:id="rId10"/>
    <p:sldLayoutId id="2147487637" r:id="rId11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653" r:id="rId1"/>
    <p:sldLayoutId id="2147487654" r:id="rId2"/>
    <p:sldLayoutId id="2147487655" r:id="rId3"/>
    <p:sldLayoutId id="2147487656" r:id="rId4"/>
    <p:sldLayoutId id="2147487657" r:id="rId5"/>
    <p:sldLayoutId id="2147487638" r:id="rId6"/>
    <p:sldLayoutId id="2147487639" r:id="rId7"/>
    <p:sldLayoutId id="2147487640" r:id="rId8"/>
    <p:sldLayoutId id="2147487641" r:id="rId9"/>
    <p:sldLayoutId id="2147487642" r:id="rId10"/>
    <p:sldLayoutId id="2147487643" r:id="rId11"/>
    <p:sldLayoutId id="2147487644" r:id="rId12"/>
    <p:sldLayoutId id="2147487645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white rectangl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46" r:id="rId1"/>
    <p:sldLayoutId id="2147487647" r:id="rId2"/>
    <p:sldLayoutId id="2147487648" r:id="rId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49" r:id="rId1"/>
    <p:sldLayoutId id="2147487650" r:id="rId2"/>
    <p:sldLayoutId id="2147487651" r:id="rId3"/>
    <p:sldLayoutId id="2147487652" r:id="rId4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1"/>
          <p:cNvGrpSpPr>
            <a:grpSpLocks/>
          </p:cNvGrpSpPr>
          <p:nvPr/>
        </p:nvGrpSpPr>
        <p:grpSpPr bwMode="auto">
          <a:xfrm>
            <a:off x="500063" y="214313"/>
            <a:ext cx="8607425" cy="6302375"/>
            <a:chOff x="500033" y="214290"/>
            <a:chExt cx="8607590" cy="6302626"/>
          </a:xfrm>
        </p:grpSpPr>
        <p:pic>
          <p:nvPicPr>
            <p:cNvPr id="5" name="Содержимое 6" descr="51f2e047f6481bfda5531c3114d12559.jpe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0033" y="214290"/>
              <a:ext cx="2863621" cy="2071702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7" name="Содержимое 7" descr="вулкан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8200" y="4329993"/>
              <a:ext cx="2786082" cy="2159214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8" name="Содержимое 13" descr="ржавчина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57950" y="214290"/>
              <a:ext cx="2627000" cy="221456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0" name="Содержимое 14" descr="1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84436" y="2133600"/>
              <a:ext cx="2722791" cy="2071702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3" name="Содержимое 11" descr="свеча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07227" y="4230900"/>
              <a:ext cx="3000396" cy="2286016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533400" y="533400"/>
            <a:ext cx="7710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в данных реакциях?</a:t>
            </a:r>
            <a:endParaRPr lang="ru-RU" altLang="ru-RU" sz="40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838200" y="1828800"/>
            <a:ext cx="739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2Mg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= 2MgO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BaO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 = Ba(OH)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Fe + S =FeS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4NO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+2H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4HNO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48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25" y="4419600"/>
            <a:ext cx="21145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152400" y="533400"/>
            <a:ext cx="7848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3320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Лабораторный опыт № 2</a:t>
            </a:r>
            <a:endParaRPr lang="ru-RU" altLang="ru-RU" sz="4400">
              <a:solidFill>
                <a:srgbClr val="3320C2"/>
              </a:solidFill>
              <a:cs typeface="Times New Roman" panose="02020603050405020304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1766888" y="1814513"/>
            <a:ext cx="45640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 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FeS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6888" y="2590800"/>
            <a:ext cx="11271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alt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серый</a:t>
            </a:r>
            <a:r>
              <a:rPr lang="ru-RU" altLang="ru-RU" sz="2400" b="1" dirty="0">
                <a:solidFill>
                  <a:srgbClr val="33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1509" name="Прямоугольник 10"/>
          <p:cNvSpPr>
            <a:spLocks noChangeArrowheads="1"/>
          </p:cNvSpPr>
          <p:nvPr/>
        </p:nvSpPr>
        <p:spPr bwMode="auto">
          <a:xfrm>
            <a:off x="3505200" y="2590800"/>
            <a:ext cx="13589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2875"/>
              </a:lnSpc>
              <a:spcAft>
                <a:spcPts val="800"/>
              </a:spcAft>
            </a:pPr>
            <a:r>
              <a:rPr lang="ru-RU" altLang="ru-RU" sz="2400" b="1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желтый</a:t>
            </a:r>
            <a:r>
              <a:rPr lang="ru-RU" alt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510" name="Прямоугольник 12"/>
          <p:cNvSpPr>
            <a:spLocks noChangeArrowheads="1"/>
          </p:cNvSpPr>
          <p:nvPr/>
        </p:nvSpPr>
        <p:spPr bwMode="auto">
          <a:xfrm>
            <a:off x="5334000" y="2590800"/>
            <a:ext cx="137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черный </a:t>
            </a:r>
          </a:p>
        </p:txBody>
      </p:sp>
      <p:sp>
        <p:nvSpPr>
          <p:cNvPr id="21511" name="Прямоугольник 9"/>
          <p:cNvSpPr>
            <a:spLocks noChangeArrowheads="1"/>
          </p:cNvSpPr>
          <p:nvPr/>
        </p:nvSpPr>
        <p:spPr bwMode="auto">
          <a:xfrm>
            <a:off x="4632325" y="1250950"/>
            <a:ext cx="3984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60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ru-RU" altLang="ru-RU" sz="600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928688" y="457200"/>
            <a:ext cx="7548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соединения-</a:t>
            </a:r>
            <a:endParaRPr lang="ru-RU" altLang="ru-RU" sz="6000">
              <a:solidFill>
                <a:srgbClr val="FFC000"/>
              </a:solidFill>
              <a:cs typeface="Times New Roman" panose="02020603050405020304" pitchFamily="18" charset="0"/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304800" y="1752600"/>
            <a:ext cx="86106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реакция, в результате которой из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нескольких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простых или сложных веществ образуется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вещество.</a:t>
            </a:r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425" y="4306888"/>
            <a:ext cx="216535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381000" y="533400"/>
            <a:ext cx="7710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в данных реакциях?</a:t>
            </a:r>
            <a:endParaRPr lang="ru-RU" altLang="ru-RU" sz="40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23555" name="Прямоугольник 1"/>
          <p:cNvSpPr>
            <a:spLocks noChangeArrowheads="1"/>
          </p:cNvSpPr>
          <p:nvPr/>
        </p:nvSpPr>
        <p:spPr bwMode="auto">
          <a:xfrm>
            <a:off x="381000" y="1600200"/>
            <a:ext cx="8763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Zn + 2HCl = ZnCl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CuO =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 + Cu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Fe + CuCl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FeCl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+ Cu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2Al + Fe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Al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+ 2Fe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556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594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381000" y="381000"/>
            <a:ext cx="7848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3320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Лабораторный опыт № 3</a:t>
            </a:r>
            <a:endParaRPr lang="ru-RU" altLang="ru-RU" sz="4400">
              <a:solidFill>
                <a:srgbClr val="3320C2"/>
              </a:solidFill>
              <a:cs typeface="Times New Roman" panose="02020603050405020304" pitchFamily="18" charset="0"/>
            </a:endParaRPr>
          </a:p>
        </p:txBody>
      </p:sp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7391400" y="1524000"/>
            <a:ext cx="6080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6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endParaRPr lang="ru-RU" altLang="ru-RU" sz="6600">
              <a:cs typeface="Times New Roman" panose="02020603050405020304" pitchFamily="18" charset="0"/>
            </a:endParaRPr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1143000" y="1905000"/>
            <a:ext cx="65389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CuSO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→ FeSO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581" name="Прямоугольник 4"/>
          <p:cNvSpPr>
            <a:spLocks noChangeArrowheads="1"/>
          </p:cNvSpPr>
          <p:nvPr/>
        </p:nvSpPr>
        <p:spPr bwMode="auto">
          <a:xfrm>
            <a:off x="2133600" y="2667000"/>
            <a:ext cx="17684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3320C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Синий раствор</a:t>
            </a:r>
          </a:p>
        </p:txBody>
      </p:sp>
      <p:sp>
        <p:nvSpPr>
          <p:cNvPr id="24582" name="Прямоугольник 8"/>
          <p:cNvSpPr>
            <a:spLocks noChangeArrowheads="1"/>
          </p:cNvSpPr>
          <p:nvPr/>
        </p:nvSpPr>
        <p:spPr bwMode="auto">
          <a:xfrm>
            <a:off x="4267200" y="2667000"/>
            <a:ext cx="197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Зеленый раствор</a:t>
            </a:r>
          </a:p>
        </p:txBody>
      </p:sp>
      <p:sp>
        <p:nvSpPr>
          <p:cNvPr id="24583" name="Прямоугольник 9"/>
          <p:cNvSpPr>
            <a:spLocks noChangeArrowheads="1"/>
          </p:cNvSpPr>
          <p:nvPr/>
        </p:nvSpPr>
        <p:spPr bwMode="auto">
          <a:xfrm>
            <a:off x="6553200" y="2667000"/>
            <a:ext cx="1674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Красный цвет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927100" y="457200"/>
            <a:ext cx="7424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замещения-</a:t>
            </a:r>
            <a:endParaRPr lang="ru-RU" altLang="ru-RU" sz="6000">
              <a:solidFill>
                <a:srgbClr val="FFC000"/>
              </a:solidFill>
              <a:cs typeface="Times New Roman" panose="02020603050405020304" pitchFamily="18" charset="0"/>
            </a:endParaRP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304800" y="2057400"/>
            <a:ext cx="86106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между </a:t>
            </a:r>
            <a:r>
              <a:rPr lang="ru-RU" altLang="ru-RU" sz="4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4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веществами, </a:t>
            </a:r>
          </a:p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которой </a:t>
            </a:r>
          </a:p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атомы простого вещества </a:t>
            </a:r>
            <a:r>
              <a:rPr lang="ru-RU" altLang="ru-RU" sz="4000" b="1">
                <a:solidFill>
                  <a:srgbClr val="3320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замещают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атомы одного из элементов в сложном веществе.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381000" y="533400"/>
            <a:ext cx="7710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в данных реакциях?</a:t>
            </a:r>
            <a:endParaRPr lang="ru-RU" altLang="ru-RU" sz="40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26627" name="Прямоугольник 1"/>
          <p:cNvSpPr>
            <a:spLocks noChangeArrowheads="1"/>
          </p:cNvSpPr>
          <p:nvPr/>
        </p:nvSpPr>
        <p:spPr bwMode="auto">
          <a:xfrm>
            <a:off x="381000" y="1600200"/>
            <a:ext cx="8763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Zn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+ 2HCl = ZnCl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+ 2H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2HCl + CuS =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+ CuCl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Fe(OH)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FeSO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+ 2H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AgNO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NaCl = AgCl   + NaNO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6019800" y="3046413"/>
            <a:ext cx="6858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6600" b="1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endParaRPr lang="ru-RU" altLang="ru-RU" sz="6600">
              <a:cs typeface="Times New Roman" panose="02020603050405020304" pitchFamily="18" charset="0"/>
            </a:endParaRPr>
          </a:p>
        </p:txBody>
      </p:sp>
      <p:pic>
        <p:nvPicPr>
          <p:cNvPr id="2662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513263"/>
            <a:ext cx="47799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381000" y="381000"/>
            <a:ext cx="7848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1">
                <a:solidFill>
                  <a:srgbClr val="3320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Лабораторный опыт № 4</a:t>
            </a:r>
            <a:endParaRPr lang="ru-RU" altLang="ru-RU" sz="4400">
              <a:solidFill>
                <a:srgbClr val="3320C2"/>
              </a:solidFill>
              <a:cs typeface="Times New Roman" panose="02020603050405020304" pitchFamily="18" charset="0"/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8661400" y="1593850"/>
            <a:ext cx="6080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6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endParaRPr lang="ru-RU" altLang="ru-RU" sz="6600">
              <a:cs typeface="Times New Roman" panose="02020603050405020304" pitchFamily="18" charset="0"/>
            </a:endParaRP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76200" y="1951038"/>
            <a:ext cx="90678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2NaOH</a:t>
            </a:r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CuSO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→Na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Cu(OH)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2133600" y="2667000"/>
            <a:ext cx="1882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голубой раствор</a:t>
            </a:r>
          </a:p>
        </p:txBody>
      </p:sp>
      <p:sp>
        <p:nvSpPr>
          <p:cNvPr id="27654" name="Прямоугольник 9"/>
          <p:cNvSpPr>
            <a:spLocks noChangeArrowheads="1"/>
          </p:cNvSpPr>
          <p:nvPr/>
        </p:nvSpPr>
        <p:spPr bwMode="auto">
          <a:xfrm>
            <a:off x="7050088" y="2667000"/>
            <a:ext cx="1643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24168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Осадок синий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631950" y="457200"/>
            <a:ext cx="60150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обмена-</a:t>
            </a:r>
            <a:endParaRPr lang="ru-RU" altLang="ru-RU" sz="6000">
              <a:solidFill>
                <a:srgbClr val="FFC000"/>
              </a:solidFill>
              <a:cs typeface="Times New Roman" panose="02020603050405020304" pitchFamily="18" charset="0"/>
            </a:endParaRPr>
          </a:p>
        </p:txBody>
      </p:sp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304800" y="2057400"/>
            <a:ext cx="86106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между </a:t>
            </a:r>
            <a:r>
              <a:rPr lang="ru-RU" altLang="ru-RU" sz="4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двумя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сложными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веществами, </a:t>
            </a:r>
          </a:p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которой </a:t>
            </a:r>
          </a:p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обмен составными частями сложных веществ.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1219200" y="381000"/>
            <a:ext cx="6699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разложения</a:t>
            </a:r>
            <a:endParaRPr lang="ru-RU" altLang="ru-RU" sz="5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pic>
        <p:nvPicPr>
          <p:cNvPr id="29699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" y="2819400"/>
            <a:ext cx="8229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28600" y="2667000"/>
            <a:ext cx="8458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«Типы химических реакций»</a:t>
            </a: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362200" y="1600200"/>
            <a:ext cx="4191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altLang="ru-RU" sz="5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1295400" y="304800"/>
            <a:ext cx="65817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соединения</a:t>
            </a:r>
            <a:endParaRPr lang="ru-RU" altLang="ru-RU" sz="5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pic>
        <p:nvPicPr>
          <p:cNvPr id="3072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363" y="2971800"/>
            <a:ext cx="7689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1524000" y="457200"/>
            <a:ext cx="6469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замещения</a:t>
            </a:r>
            <a:endParaRPr lang="ru-RU" altLang="ru-RU" sz="5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31747" name="Прямоугольник 18"/>
          <p:cNvSpPr>
            <a:spLocks noChangeArrowheads="1"/>
          </p:cNvSpPr>
          <p:nvPr/>
        </p:nvSpPr>
        <p:spPr bwMode="auto">
          <a:xfrm>
            <a:off x="7696200" y="1981200"/>
            <a:ext cx="1841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6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8859838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971675" y="533400"/>
            <a:ext cx="5200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5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обмена</a:t>
            </a:r>
            <a:endParaRPr lang="ru-RU" altLang="ru-RU" sz="5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32771" name="Прямоугольник 18"/>
          <p:cNvSpPr>
            <a:spLocks noChangeArrowheads="1"/>
          </p:cNvSpPr>
          <p:nvPr/>
        </p:nvSpPr>
        <p:spPr bwMode="auto">
          <a:xfrm>
            <a:off x="7696200" y="1981200"/>
            <a:ext cx="1841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6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84772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0" y="1828800"/>
            <a:ext cx="899318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1) 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en-US" altLang="ru-RU" sz="4000"/>
              <a:t>→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+ О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Zn +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HCl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ZnCl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3) 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4000"/>
              <a:t>→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NaOH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NaCl + Cu(OH)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765425" y="304800"/>
            <a:ext cx="3284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altLang="ru-RU" sz="4000">
              <a:solidFill>
                <a:srgbClr val="002060"/>
              </a:solidFill>
            </a:endParaRPr>
          </a:p>
        </p:txBody>
      </p:sp>
      <p:sp>
        <p:nvSpPr>
          <p:cNvPr id="33796" name="Прямоугольник 3"/>
          <p:cNvSpPr>
            <a:spLocks noChangeArrowheads="1"/>
          </p:cNvSpPr>
          <p:nvPr/>
        </p:nvSpPr>
        <p:spPr bwMode="auto">
          <a:xfrm>
            <a:off x="609600" y="5029200"/>
            <a:ext cx="7772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типу относят каждую реакцию?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1860550" y="2133600"/>
            <a:ext cx="5486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HCl+ NaOH =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Zn + O</a:t>
            </a:r>
            <a:r>
              <a:rPr lang="en-US" altLang="ru-RU" sz="40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 + HCl =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 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HgO = 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457200" y="457200"/>
            <a:ext cx="762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Закончите</a:t>
            </a:r>
            <a:r>
              <a:rPr lang="en-US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уравнения</a:t>
            </a:r>
            <a:r>
              <a:rPr lang="en-US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реакций</a:t>
            </a:r>
            <a:r>
              <a:rPr lang="en-US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altLang="ru-RU" sz="3600" b="1">
              <a:solidFill>
                <a:srgbClr val="003964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609600" y="6019800"/>
            <a:ext cx="7988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типу относят каждую реакцию?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762000" y="2209800"/>
            <a:ext cx="7467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 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HCl+ NaOH =</a:t>
            </a:r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NaCl + H</a:t>
            </a:r>
            <a:r>
              <a:rPr lang="en-US" altLang="ru-RU" sz="36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– </a:t>
            </a:r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р.О.</a:t>
            </a:r>
          </a:p>
          <a:p>
            <a:pPr algn="just"/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 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2Zn + O</a:t>
            </a:r>
            <a:r>
              <a:rPr lang="en-US" altLang="ru-RU" sz="36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2ZnO</a:t>
            </a:r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р. С.</a:t>
            </a:r>
          </a:p>
          <a:p>
            <a:pPr algn="just"/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 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 + HCl = FeCl</a:t>
            </a:r>
            <a:r>
              <a:rPr lang="en-US" altLang="ru-RU" sz="36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+ H</a:t>
            </a:r>
            <a:r>
              <a:rPr lang="en-US" altLang="ru-RU" sz="3600" b="1" baseline="-25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↑ - р. З.</a:t>
            </a:r>
          </a:p>
          <a:p>
            <a:pPr algn="just"/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 </a:t>
            </a:r>
            <a:r>
              <a:rPr lang="en-US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2HgO = 2Hg + O</a:t>
            </a:r>
            <a:r>
              <a:rPr lang="en-US" alt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altLang="ru-RU" sz="24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- </a:t>
            </a:r>
            <a:r>
              <a:rPr lang="ru-RU" altLang="ru-RU" sz="3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 Р</a:t>
            </a:r>
            <a:endParaRPr lang="ru-RU" altLang="ru-RU" sz="24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457200" y="457200"/>
            <a:ext cx="762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>
                <a:solidFill>
                  <a:srgbClr val="00396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Проверь знания</a:t>
            </a:r>
            <a:endParaRPr lang="en-US" altLang="ru-RU" sz="3600" b="1">
              <a:solidFill>
                <a:srgbClr val="003964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3074988" y="214313"/>
            <a:ext cx="2913062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altLang="ru-RU" sz="4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304800" y="1219200"/>
            <a:ext cx="870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свою работу на уроке, ответив на вопросы: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5800" y="2012950"/>
          <a:ext cx="7848600" cy="3465513"/>
        </p:xfrm>
        <a:graphic>
          <a:graphicData uri="http://schemas.openxmlformats.org/drawingml/2006/table">
            <a:tbl>
              <a:tblPr firstRow="1" firstCol="1" bandRow="1"/>
              <a:tblGrid>
                <a:gridCol w="472312">
                  <a:extLst>
                    <a:ext uri="{9D8B030D-6E8A-4147-A177-3AD203B41FA5}">
                      <a16:colId xmlns:a16="http://schemas.microsoft.com/office/drawing/2014/main" val="1040750216"/>
                    </a:ext>
                  </a:extLst>
                </a:gridCol>
                <a:gridCol w="6189627">
                  <a:extLst>
                    <a:ext uri="{9D8B030D-6E8A-4147-A177-3AD203B41FA5}">
                      <a16:colId xmlns:a16="http://schemas.microsoft.com/office/drawing/2014/main" val="3746299095"/>
                    </a:ext>
                  </a:extLst>
                </a:gridCol>
                <a:gridCol w="1186661">
                  <a:extLst>
                    <a:ext uri="{9D8B030D-6E8A-4147-A177-3AD203B41FA5}">
                      <a16:colId xmlns:a16="http://schemas.microsoft.com/office/drawing/2014/main" val="1341000737"/>
                    </a:ext>
                  </a:extLst>
                </a:gridCol>
              </a:tblGrid>
              <a:tr h="4206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ФИО: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190627"/>
                  </a:ext>
                </a:extLst>
              </a:tr>
              <a:tr h="490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узнал о типах химических реакций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637253"/>
                  </a:ext>
                </a:extLst>
              </a:tr>
              <a:tr h="490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Мне было легко и понятно на уроке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25125"/>
                  </a:ext>
                </a:extLst>
              </a:tr>
              <a:tr h="490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Мне было сложно понять тему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654650"/>
                  </a:ext>
                </a:extLst>
              </a:tr>
              <a:tr h="731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научился распознавать типы</a:t>
                      </a:r>
                      <a:r>
                        <a:rPr lang="ru-RU" sz="2400" b="1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химических реакций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6023622"/>
                  </a:ext>
                </a:extLst>
              </a:tr>
              <a:tr h="841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научился составлять уравнения химических реакций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7174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685800" y="3116263"/>
            <a:ext cx="8229600" cy="1858962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§ 21. Химия. 8 класс. 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и выучить определения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Упр. 3 стр. 71</a:t>
            </a:r>
          </a:p>
          <a:p>
            <a:endParaRPr lang="ru-RU" altLang="ru-RU" sz="2800" b="1">
              <a:solidFill>
                <a:srgbClr val="24168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891" name="Прямоугольник 5"/>
          <p:cNvSpPr>
            <a:spLocks noChangeArrowheads="1"/>
          </p:cNvSpPr>
          <p:nvPr/>
        </p:nvSpPr>
        <p:spPr bwMode="auto">
          <a:xfrm>
            <a:off x="1489075" y="457200"/>
            <a:ext cx="5354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8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914400" y="3048000"/>
            <a:ext cx="74183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6600" b="1">
                <a:solidFill>
                  <a:srgbClr val="0039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ru-RU" altLang="ru-RU" sz="6600">
              <a:solidFill>
                <a:srgbClr val="003964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81000" y="2133600"/>
            <a:ext cx="86090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1) 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en-US" altLang="ru-RU" sz="4000"/>
              <a:t>→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+ О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Zn + HCl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ZnCl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4000"/>
              <a:t>→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NaOH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NaCl + Cu(OH)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838200" y="304800"/>
            <a:ext cx="71389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коэффициенты </a:t>
            </a:r>
          </a:p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схемах химических реакций</a:t>
            </a:r>
            <a:endParaRPr lang="ru-RU" altLang="ru-RU" sz="40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0" y="1828800"/>
            <a:ext cx="899318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1) 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en-US" altLang="ru-RU" sz="4000"/>
              <a:t>→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+ О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Zn +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HCl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ZnCl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3) 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ru-RU" sz="4000"/>
              <a:t>→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MgO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CuCl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NaOH </a:t>
            </a:r>
            <a:r>
              <a:rPr lang="en-US" altLang="ru-RU" sz="4000"/>
              <a:t>→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NaCl + Cu(OH)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altLang="ru-RU" sz="4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765425" y="304800"/>
            <a:ext cx="3284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ru-RU" altLang="ru-RU" sz="4000">
              <a:solidFill>
                <a:srgbClr val="002060"/>
              </a:solidFill>
            </a:endParaRP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609600" y="5029200"/>
            <a:ext cx="7772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типу относят каждую реакцию?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524000" y="304800"/>
            <a:ext cx="6502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химических реакций</a:t>
            </a:r>
            <a:endParaRPr lang="ru-RU" altLang="ru-RU" sz="4000">
              <a:solidFill>
                <a:srgbClr val="241688"/>
              </a:solidFill>
            </a:endParaRPr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152400" y="3352800"/>
            <a:ext cx="3081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разложения</a:t>
            </a:r>
            <a:endParaRPr lang="ru-RU" altLang="ru-RU" sz="2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5791200" y="3352800"/>
            <a:ext cx="3028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соединения</a:t>
            </a:r>
            <a:endParaRPr lang="ru-RU" altLang="ru-RU" sz="2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914400" y="5867400"/>
            <a:ext cx="2978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замещения</a:t>
            </a:r>
            <a:endParaRPr lang="ru-RU" altLang="ru-RU" sz="2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15366" name="Прямоугольник 8"/>
          <p:cNvSpPr>
            <a:spLocks noChangeArrowheads="1"/>
          </p:cNvSpPr>
          <p:nvPr/>
        </p:nvSpPr>
        <p:spPr bwMode="auto">
          <a:xfrm>
            <a:off x="5867400" y="5867400"/>
            <a:ext cx="2416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обмена</a:t>
            </a:r>
            <a:endParaRPr lang="ru-RU" altLang="ru-RU" sz="24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с вырезом 11"/>
          <p:cNvSpPr/>
          <p:nvPr/>
        </p:nvSpPr>
        <p:spPr bwMode="auto">
          <a:xfrm rot="1681168">
            <a:off x="5476525" y="1536783"/>
            <a:ext cx="1084698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09728" tIns="54864" rIns="109728" bIns="54864" anchor="ctr"/>
          <a:lstStyle/>
          <a:p>
            <a:pPr algn="ctr" defTabSz="1096963" eaLnBrk="1" hangingPunct="1">
              <a:defRPr/>
            </a:pP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право с вырезом 12"/>
          <p:cNvSpPr/>
          <p:nvPr/>
        </p:nvSpPr>
        <p:spPr bwMode="auto">
          <a:xfrm rot="8735656">
            <a:off x="2408104" y="1581858"/>
            <a:ext cx="1084698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09728" tIns="54864" rIns="109728" bIns="54864" anchor="ctr"/>
          <a:lstStyle/>
          <a:p>
            <a:pPr algn="ctr" defTabSz="1096963" eaLnBrk="1" hangingPunct="1">
              <a:defRPr/>
            </a:pP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трелка вправо с вырезом 13"/>
          <p:cNvSpPr/>
          <p:nvPr/>
        </p:nvSpPr>
        <p:spPr bwMode="auto">
          <a:xfrm rot="4162954">
            <a:off x="3589960" y="2574439"/>
            <a:ext cx="2891366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09728" tIns="54864" rIns="109728" bIns="54864" anchor="ctr"/>
          <a:lstStyle/>
          <a:p>
            <a:pPr algn="ctr" defTabSz="1096963" eaLnBrk="1" hangingPunct="1">
              <a:defRPr/>
            </a:pP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трелка вправо с вырезом 14"/>
          <p:cNvSpPr/>
          <p:nvPr/>
        </p:nvSpPr>
        <p:spPr bwMode="auto">
          <a:xfrm rot="6383267">
            <a:off x="2196054" y="2600299"/>
            <a:ext cx="2891366" cy="228600"/>
          </a:xfrm>
          <a:prstGeom prst="notchedRightArrow">
            <a:avLst/>
          </a:prstGeom>
          <a:solidFill>
            <a:schemeClr val="bg1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09728" tIns="54864" rIns="109728" bIns="54864" anchor="ctr"/>
          <a:lstStyle/>
          <a:p>
            <a:pPr algn="ctr" defTabSz="1096963" eaLnBrk="1" hangingPunct="1">
              <a:defRPr/>
            </a:pP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379" name="Группа 1"/>
          <p:cNvGrpSpPr>
            <a:grpSpLocks/>
          </p:cNvGrpSpPr>
          <p:nvPr/>
        </p:nvGrpSpPr>
        <p:grpSpPr bwMode="auto">
          <a:xfrm>
            <a:off x="304800" y="1998663"/>
            <a:ext cx="8458200" cy="3687762"/>
            <a:chOff x="304800" y="1998663"/>
            <a:chExt cx="8458200" cy="3687762"/>
          </a:xfrm>
        </p:grpSpPr>
        <p:pic>
          <p:nvPicPr>
            <p:cNvPr id="15380" name="Рисунок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4419600"/>
              <a:ext cx="4114800" cy="126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1" name="Рисунок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4191000"/>
              <a:ext cx="3581400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2" name="Рисунок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588" y="2074863"/>
              <a:ext cx="1817687" cy="130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Рисунок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150" y="1998663"/>
              <a:ext cx="1365250" cy="147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524000" y="304800"/>
            <a:ext cx="5456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безопасности:</a:t>
            </a:r>
            <a:endParaRPr lang="ru-RU" altLang="ru-RU" sz="4000">
              <a:solidFill>
                <a:srgbClr val="241688"/>
              </a:solidFill>
            </a:endParaRPr>
          </a:p>
        </p:txBody>
      </p:sp>
      <p:sp>
        <p:nvSpPr>
          <p:cNvPr id="16387" name="TextBox 1"/>
          <p:cNvSpPr txBox="1">
            <a:spLocks noChangeArrowheads="1"/>
          </p:cNvSpPr>
          <p:nvPr/>
        </p:nvSpPr>
        <p:spPr bwMode="auto">
          <a:xfrm>
            <a:off x="685800" y="1752600"/>
            <a:ext cx="80772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Спиртовку зажигаем от …</a:t>
            </a:r>
          </a:p>
          <a:p>
            <a:pPr>
              <a:buFontTx/>
              <a:buAutoNum type="arabicPeriod"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нагревании веществ пробирку закрепляем … и обогреваем всю …</a:t>
            </a:r>
          </a:p>
          <a:p>
            <a:pPr>
              <a:buFontTx/>
              <a:buAutoNum type="arabicPeriod"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Сливаем и смешиваем вещества над …</a:t>
            </a:r>
          </a:p>
          <a:p>
            <a:pPr>
              <a:buFontTx/>
              <a:buAutoNum type="arabicPeriod"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вкус вещества не …</a:t>
            </a:r>
          </a:p>
          <a:p>
            <a:pPr>
              <a:buFontTx/>
              <a:buAutoNum type="arabicPeriod"/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 смешивании веществ используем ступку и стеклянную палочку, смесью наполняем ложку для нагревания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AutoNum type="arabicPeriod"/>
            </a:pP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81000" y="533400"/>
            <a:ext cx="77104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24168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в данных реакциях?</a:t>
            </a:r>
            <a:endParaRPr lang="ru-RU" altLang="ru-RU" sz="4000">
              <a:solidFill>
                <a:srgbClr val="241688"/>
              </a:solidFill>
              <a:cs typeface="Times New Roman" panose="02020603050405020304" pitchFamily="18" charset="0"/>
            </a:endParaRPr>
          </a:p>
        </p:txBody>
      </p:sp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381000" y="1676400"/>
            <a:ext cx="8763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Segoe"/>
              <a:buAutoNum type="arabicParenR"/>
            </a:pP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 = 2Н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+ О</a:t>
            </a:r>
            <a:r>
              <a:rPr lang="ru-RU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2KMnO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= K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MnO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+ 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</a:t>
            </a: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CaCO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CaO + CO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↑ </a:t>
            </a:r>
          </a:p>
          <a:p>
            <a:pPr>
              <a:buFont typeface="Segoe"/>
              <a:buAutoNum type="arabicParenR"/>
            </a:pP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Cu(OH)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= CuO + H</a:t>
            </a:r>
            <a:r>
              <a:rPr lang="en-US" altLang="ru-RU" sz="4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altLang="ru-RU" sz="40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41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9763" y="4230688"/>
            <a:ext cx="31654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81000" y="457200"/>
            <a:ext cx="78486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4400" b="1">
                <a:solidFill>
                  <a:srgbClr val="3320C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Лабораторный опыт № 1</a:t>
            </a:r>
            <a:endParaRPr lang="ru-RU" altLang="ru-RU" sz="4400">
              <a:solidFill>
                <a:srgbClr val="3320C2"/>
              </a:solidFill>
              <a:cs typeface="Times New Roman" panose="02020603050405020304" pitchFamily="18" charset="0"/>
            </a:endParaRPr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304800" y="1905000"/>
            <a:ext cx="8516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n-US" altLang="ru-RU" sz="4000" b="1" baseline="-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(OH)</a:t>
            </a:r>
            <a:r>
              <a:rPr lang="en-US" altLang="ru-RU" sz="4000" b="1" baseline="-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</a:t>
            </a:r>
            <a:r>
              <a:rPr lang="en-US" altLang="ru-RU" sz="4000" b="1" baseline="-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2CuO + CO</a:t>
            </a:r>
            <a:r>
              <a:rPr lang="en-US" altLang="ru-RU" sz="4000" b="1" baseline="-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↑ + H</a:t>
            </a:r>
            <a:r>
              <a:rPr lang="en-US" altLang="ru-RU" sz="4000" b="1" baseline="-300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endParaRPr lang="en-US" altLang="ru-RU" sz="4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436" name="Прямоугольник 9"/>
          <p:cNvSpPr>
            <a:spLocks noChangeArrowheads="1"/>
          </p:cNvSpPr>
          <p:nvPr/>
        </p:nvSpPr>
        <p:spPr bwMode="auto">
          <a:xfrm>
            <a:off x="3505200" y="1219200"/>
            <a:ext cx="3984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600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ru-RU" altLang="ru-RU" sz="600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437" name="Прямоугольник 10"/>
          <p:cNvSpPr>
            <a:spLocks noChangeArrowheads="1"/>
          </p:cNvSpPr>
          <p:nvPr/>
        </p:nvSpPr>
        <p:spPr bwMode="auto">
          <a:xfrm>
            <a:off x="387350" y="2819400"/>
            <a:ext cx="3119438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Порошок</a:t>
            </a:r>
            <a:r>
              <a:rPr lang="ru-RU" altLang="ru-RU" sz="2000" b="1">
                <a:solidFill>
                  <a:srgbClr val="33CC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голубого </a:t>
            </a: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цвета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b="1">
                <a:solidFill>
                  <a:srgbClr val="2C6CB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МАЛАХИТ</a:t>
            </a:r>
          </a:p>
        </p:txBody>
      </p:sp>
      <p:sp>
        <p:nvSpPr>
          <p:cNvPr id="18438" name="Прямоугольник 11"/>
          <p:cNvSpPr>
            <a:spLocks noChangeArrowheads="1"/>
          </p:cNvSpPr>
          <p:nvPr/>
        </p:nvSpPr>
        <p:spPr bwMode="auto">
          <a:xfrm>
            <a:off x="3879850" y="2743200"/>
            <a:ext cx="18224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Порошок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черного цвета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874713" y="304800"/>
            <a:ext cx="76819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разложения-</a:t>
            </a:r>
            <a:endParaRPr lang="ru-RU" altLang="ru-RU" sz="6000">
              <a:solidFill>
                <a:srgbClr val="FFC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04800" y="1905000"/>
            <a:ext cx="86106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реакция, в результате которой </a:t>
            </a:r>
          </a:p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сложного 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образуются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altLang="ru-RU" sz="4000" b="1">
                <a:solidFill>
                  <a:srgbClr val="2C6CB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</a:t>
            </a: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простых или сложных веществ.</a:t>
            </a:r>
          </a:p>
        </p:txBody>
      </p:sp>
      <p:pic>
        <p:nvPicPr>
          <p:cNvPr id="1946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838" y="4457700"/>
            <a:ext cx="293052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0007756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Презентация3</Template>
  <TotalTime>3690</TotalTime>
  <Words>648</Words>
  <Application>Microsoft Office PowerPoint</Application>
  <PresentationFormat>Экран (4:3)</PresentationFormat>
  <Paragraphs>129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Trebuchet MS</vt:lpstr>
      <vt:lpstr>Calibri</vt:lpstr>
      <vt:lpstr>Segoe</vt:lpstr>
      <vt:lpstr>Courier New</vt:lpstr>
      <vt:lpstr>Times New Roman</vt:lpstr>
      <vt:lpstr>1_Theme20</vt:lpstr>
      <vt:lpstr>30007756</vt:lpstr>
      <vt:lpstr>White with Courier font for code slides</vt:lpstr>
      <vt:lpstr>1_White with Courier font for code slides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ПРОБЛЕМНО – ДИАЛОГИЧЕСКОГО ОБУЧЕНИЯ</dc:title>
  <dc:creator>user</dc:creator>
  <cp:lastModifiedBy>Юлия</cp:lastModifiedBy>
  <cp:revision>319</cp:revision>
  <dcterms:modified xsi:type="dcterms:W3CDTF">2020-01-31T11:31:50Z</dcterms:modified>
</cp:coreProperties>
</file>