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5" r:id="rId11"/>
  </p:sldIdLst>
  <p:sldSz cx="9144000" cy="6858000" type="screen4x3"/>
  <p:notesSz cx="6858000" cy="9144000"/>
  <p:custDataLst>
    <p:tags r:id="rId1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FF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581" autoAdjust="0"/>
  </p:normalViewPr>
  <p:slideViewPr>
    <p:cSldViewPr snapToGrid="0">
      <p:cViewPr varScale="1">
        <p:scale>
          <a:sx n="68" d="100"/>
          <a:sy n="68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75219A-6720-4649-B287-30F3D7359B79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46813F-1210-44D5-8D77-295C859CD7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465439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6813F-1210-44D5-8D77-295C859CD74D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584446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98831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21578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10116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5239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38030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16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62942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80229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21767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6442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22245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7CB31-5EEA-4F4F-8BF8-06CC707A02DA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44673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56935" y="647115"/>
            <a:ext cx="6698342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b="1" i="1" dirty="0" smtClean="0">
                <a:solidFill>
                  <a:srgbClr val="0000FF"/>
                </a:solidFill>
                <a:latin typeface="Bookman Old Style" pitchFamily="18" charset="0"/>
                <a:cs typeface="Arial" panose="020B0604020202020204" pitchFamily="34" charset="0"/>
              </a:rPr>
              <a:t>Учимся рисовать пушистого цыплёнка</a:t>
            </a:r>
          </a:p>
          <a:p>
            <a:pPr algn="r"/>
            <a:endParaRPr lang="ru-RU" sz="3600" b="1" dirty="0" smtClean="0">
              <a:solidFill>
                <a:srgbClr val="FF0000"/>
              </a:solidFill>
              <a:latin typeface="Bookman Old Style" pitchFamily="18" charset="0"/>
              <a:cs typeface="Arial" panose="020B0604020202020204" pitchFamily="34" charset="0"/>
            </a:endParaRPr>
          </a:p>
          <a:p>
            <a:pPr algn="r"/>
            <a:r>
              <a:rPr lang="ru-RU" sz="3600" b="1" dirty="0" smtClean="0">
                <a:solidFill>
                  <a:srgbClr val="FF0000"/>
                </a:solidFill>
                <a:latin typeface="Bookman Old Style" pitchFamily="18" charset="0"/>
                <a:cs typeface="Arial" panose="020B0604020202020204" pitchFamily="34" charset="0"/>
              </a:rPr>
              <a:t>Штриховка</a:t>
            </a:r>
          </a:p>
          <a:p>
            <a:pPr algn="r"/>
            <a:r>
              <a:rPr lang="ru-RU" sz="3600" b="1" dirty="0" smtClean="0">
                <a:solidFill>
                  <a:srgbClr val="FF0000"/>
                </a:solidFill>
                <a:latin typeface="Bookman Old Style" pitchFamily="18" charset="0"/>
                <a:cs typeface="Arial" panose="020B0604020202020204" pitchFamily="34" charset="0"/>
              </a:rPr>
              <a:t>цветными карандашами</a:t>
            </a:r>
          </a:p>
          <a:p>
            <a:pPr algn="r"/>
            <a:endParaRPr lang="ru-RU" sz="3600" b="1" dirty="0" smtClean="0">
              <a:solidFill>
                <a:srgbClr val="FF0000"/>
              </a:solidFill>
              <a:latin typeface="Bookman Old Style" pitchFamily="18" charset="0"/>
              <a:cs typeface="Arial" panose="020B0604020202020204" pitchFamily="34" charset="0"/>
            </a:endParaRPr>
          </a:p>
          <a:p>
            <a:pPr algn="r"/>
            <a:r>
              <a:rPr lang="ru-RU" sz="2000" b="1" dirty="0" err="1" smtClean="0">
                <a:solidFill>
                  <a:srgbClr val="0000FF"/>
                </a:solidFill>
                <a:latin typeface="Bookman Old Style" pitchFamily="18" charset="0"/>
                <a:cs typeface="Arial" panose="020B0604020202020204" pitchFamily="34" charset="0"/>
              </a:rPr>
              <a:t>Подготовала</a:t>
            </a:r>
            <a:r>
              <a:rPr lang="ru-RU" sz="2000" b="1" dirty="0" smtClean="0">
                <a:solidFill>
                  <a:srgbClr val="0000FF"/>
                </a:solidFill>
                <a:latin typeface="Bookman Old Style" pitchFamily="18" charset="0"/>
                <a:cs typeface="Arial" panose="020B0604020202020204" pitchFamily="34" charset="0"/>
              </a:rPr>
              <a:t>:</a:t>
            </a:r>
          </a:p>
          <a:p>
            <a:pPr algn="r"/>
            <a:r>
              <a:rPr lang="ru-RU" sz="2000" b="1" dirty="0" smtClean="0">
                <a:solidFill>
                  <a:srgbClr val="0000FF"/>
                </a:solidFill>
                <a:latin typeface="Bookman Old Style" pitchFamily="18" charset="0"/>
                <a:cs typeface="Arial" panose="020B0604020202020204" pitchFamily="34" charset="0"/>
              </a:rPr>
              <a:t>педагог дополнительного образования</a:t>
            </a:r>
          </a:p>
          <a:p>
            <a:pPr algn="r"/>
            <a:r>
              <a:rPr lang="ru-RU" sz="2000" b="1" dirty="0" err="1" smtClean="0">
                <a:solidFill>
                  <a:srgbClr val="0000FF"/>
                </a:solidFill>
                <a:latin typeface="Bookman Old Style" pitchFamily="18" charset="0"/>
                <a:cs typeface="Arial" panose="020B0604020202020204" pitchFamily="34" charset="0"/>
              </a:rPr>
              <a:t>Ольхова</a:t>
            </a:r>
            <a:r>
              <a:rPr lang="ru-RU" sz="2000" b="1" dirty="0" smtClean="0">
                <a:solidFill>
                  <a:srgbClr val="0000FF"/>
                </a:solidFill>
                <a:latin typeface="Bookman Old Style" pitchFamily="18" charset="0"/>
                <a:cs typeface="Arial" panose="020B0604020202020204" pitchFamily="34" charset="0"/>
              </a:rPr>
              <a:t> Алла Викторовна</a:t>
            </a:r>
            <a:endParaRPr lang="ru-RU" sz="2000" b="1" dirty="0">
              <a:solidFill>
                <a:srgbClr val="0000FF"/>
              </a:solidFill>
              <a:latin typeface="Bookman Old Style" pitchFamily="18" charset="0"/>
              <a:cs typeface="Arial" panose="020B0604020202020204" pitchFamily="34" charset="0"/>
            </a:endParaRPr>
          </a:p>
        </p:txBody>
      </p:sp>
      <p:sp>
        <p:nvSpPr>
          <p:cNvPr id="6" name="Полилиния 5"/>
          <p:cNvSpPr/>
          <p:nvPr/>
        </p:nvSpPr>
        <p:spPr>
          <a:xfrm rot="21225795">
            <a:off x="2231574" y="2721079"/>
            <a:ext cx="5290457" cy="1360714"/>
          </a:xfrm>
          <a:custGeom>
            <a:avLst/>
            <a:gdLst>
              <a:gd name="connsiteX0" fmla="*/ 0 w 5290457"/>
              <a:gd name="connsiteY0" fmla="*/ 0 h 1360714"/>
              <a:gd name="connsiteX1" fmla="*/ 3592286 w 5290457"/>
              <a:gd name="connsiteY1" fmla="*/ 359228 h 1360714"/>
              <a:gd name="connsiteX2" fmla="*/ 5290457 w 5290457"/>
              <a:gd name="connsiteY2" fmla="*/ 1360714 h 1360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90457" h="1360714">
                <a:moveTo>
                  <a:pt x="0" y="0"/>
                </a:moveTo>
                <a:cubicBezTo>
                  <a:pt x="1355271" y="66221"/>
                  <a:pt x="2710543" y="132442"/>
                  <a:pt x="3592286" y="359228"/>
                </a:cubicBezTo>
                <a:cubicBezTo>
                  <a:pt x="4474029" y="586014"/>
                  <a:pt x="4882243" y="973364"/>
                  <a:pt x="5290457" y="1360714"/>
                </a:cubicBezTo>
              </a:path>
            </a:pathLst>
          </a:cu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/>
        </p:nvSpPr>
        <p:spPr>
          <a:xfrm rot="21395544">
            <a:off x="397183" y="4964449"/>
            <a:ext cx="4300152" cy="767782"/>
          </a:xfrm>
          <a:custGeom>
            <a:avLst/>
            <a:gdLst>
              <a:gd name="connsiteX0" fmla="*/ 0 w 5290457"/>
              <a:gd name="connsiteY0" fmla="*/ 0 h 1360714"/>
              <a:gd name="connsiteX1" fmla="*/ 3592286 w 5290457"/>
              <a:gd name="connsiteY1" fmla="*/ 359228 h 1360714"/>
              <a:gd name="connsiteX2" fmla="*/ 5290457 w 5290457"/>
              <a:gd name="connsiteY2" fmla="*/ 1360714 h 1360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90457" h="1360714">
                <a:moveTo>
                  <a:pt x="0" y="0"/>
                </a:moveTo>
                <a:cubicBezTo>
                  <a:pt x="1355271" y="66221"/>
                  <a:pt x="2710543" y="132442"/>
                  <a:pt x="3592286" y="359228"/>
                </a:cubicBezTo>
                <a:cubicBezTo>
                  <a:pt x="4474029" y="586014"/>
                  <a:pt x="4882243" y="973364"/>
                  <a:pt x="5290457" y="1360714"/>
                </a:cubicBezTo>
              </a:path>
            </a:pathLst>
          </a:custGeom>
          <a:ln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35877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9828" y="1069144"/>
            <a:ext cx="3671667" cy="98825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92D050"/>
                </a:solidFill>
                <a:latin typeface="Bookman Old Style" pitchFamily="18" charset="0"/>
              </a:rPr>
              <a:t>Рисуем пушистого цыплёнка</a:t>
            </a:r>
            <a:endParaRPr lang="ru-RU" dirty="0">
              <a:solidFill>
                <a:srgbClr val="92D050"/>
              </a:solidFill>
            </a:endParaRPr>
          </a:p>
        </p:txBody>
      </p:sp>
      <p:pic>
        <p:nvPicPr>
          <p:cNvPr id="5" name="Содержимое 4" descr="13_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21364998">
            <a:off x="3749817" y="794262"/>
            <a:ext cx="5083756" cy="418662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0" y="2180492"/>
            <a:ext cx="3266911" cy="3840480"/>
          </a:xfrm>
        </p:spPr>
        <p:txBody>
          <a:bodyPr>
            <a:no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1800" b="1" dirty="0" smtClean="0"/>
              <a:t>Рисуем круг...</a:t>
            </a:r>
            <a:endParaRPr lang="ru-RU" sz="1800" dirty="0" smtClean="0"/>
          </a:p>
          <a:p>
            <a:pPr lvl="0">
              <a:buFont typeface="Wingdings" pitchFamily="2" charset="2"/>
              <a:buChar char="Ø"/>
            </a:pPr>
            <a:r>
              <a:rPr lang="ru-RU" sz="1800" b="1" dirty="0" smtClean="0"/>
              <a:t>...и ещё круг.</a:t>
            </a:r>
            <a:endParaRPr lang="ru-RU" sz="1800" dirty="0" smtClean="0"/>
          </a:p>
          <a:p>
            <a:pPr lvl="0">
              <a:buFont typeface="Wingdings" pitchFamily="2" charset="2"/>
              <a:buChar char="Ø"/>
            </a:pPr>
            <a:r>
              <a:rPr lang="ru-RU" sz="1800" b="1" dirty="0" smtClean="0"/>
              <a:t>Треугольник - носик, кружок - глаз, палочки - лапки.</a:t>
            </a:r>
            <a:endParaRPr lang="ru-RU" sz="1800" dirty="0" smtClean="0"/>
          </a:p>
          <a:p>
            <a:pPr lvl="0">
              <a:buFont typeface="Wingdings" pitchFamily="2" charset="2"/>
              <a:buChar char="Ø"/>
            </a:pPr>
            <a:r>
              <a:rPr lang="ru-RU" sz="1800" b="1" dirty="0" smtClean="0"/>
              <a:t>Смело заштриховываем цыплёнка сначала жёлтым карандашом...</a:t>
            </a:r>
            <a:endParaRPr lang="ru-RU" sz="1800" dirty="0" smtClean="0"/>
          </a:p>
          <a:p>
            <a:pPr lvl="0">
              <a:buFont typeface="Wingdings" pitchFamily="2" charset="2"/>
              <a:buChar char="Ø"/>
            </a:pPr>
            <a:r>
              <a:rPr lang="ru-RU" sz="1800" b="1" dirty="0" smtClean="0"/>
              <a:t>...а потом чуточку - оранжевым.</a:t>
            </a:r>
            <a:endParaRPr lang="ru-RU" sz="1800" dirty="0" smtClean="0"/>
          </a:p>
          <a:p>
            <a:pPr lvl="0">
              <a:buFont typeface="Wingdings" pitchFamily="2" charset="2"/>
              <a:buChar char="Ø"/>
            </a:pPr>
            <a:r>
              <a:rPr lang="ru-RU" sz="1800" b="1" dirty="0" smtClean="0"/>
              <a:t>Носик делаем красным, лапки - коричневыми, а глаз - каким хотите. Можно нарисовать цыплёнка голубоглазым. </a:t>
            </a:r>
          </a:p>
          <a:p>
            <a:pPr lvl="0"/>
            <a:r>
              <a:rPr lang="ru-RU" sz="1800" b="1" dirty="0" smtClean="0"/>
              <a:t>Разве так не бывает?</a:t>
            </a:r>
            <a:endParaRPr lang="ru-RU" sz="1800" dirty="0" smtClean="0"/>
          </a:p>
          <a:p>
            <a:endParaRPr lang="ru-RU" sz="1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59126" y="618978"/>
            <a:ext cx="4951462" cy="143490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Проверьте, всё ли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у вас готово к работе: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2349304"/>
            <a:ext cx="7886700" cy="3740347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3600" dirty="0" smtClean="0">
                <a:solidFill>
                  <a:schemeClr val="tx1"/>
                </a:solidFill>
              </a:rPr>
              <a:t>Альбомный лист 2 шт.</a:t>
            </a:r>
          </a:p>
          <a:p>
            <a:pPr>
              <a:buFont typeface="Wingdings" pitchFamily="2" charset="2"/>
              <a:buChar char="ü"/>
            </a:pPr>
            <a:r>
              <a:rPr lang="ru-RU" sz="3600" dirty="0" smtClean="0">
                <a:solidFill>
                  <a:schemeClr val="tx1"/>
                </a:solidFill>
              </a:rPr>
              <a:t>Простой карандаш</a:t>
            </a:r>
          </a:p>
          <a:p>
            <a:pPr>
              <a:buFont typeface="Wingdings" pitchFamily="2" charset="2"/>
              <a:buChar char="ü"/>
            </a:pPr>
            <a:r>
              <a:rPr lang="ru-RU" sz="3600" dirty="0" smtClean="0">
                <a:solidFill>
                  <a:schemeClr val="tx1"/>
                </a:solidFill>
              </a:rPr>
              <a:t>Ластик</a:t>
            </a:r>
          </a:p>
          <a:p>
            <a:pPr>
              <a:buFont typeface="Wingdings" pitchFamily="2" charset="2"/>
              <a:buChar char="ü"/>
            </a:pPr>
            <a:r>
              <a:rPr lang="ru-RU" sz="3600" dirty="0" smtClean="0">
                <a:solidFill>
                  <a:schemeClr val="tx1"/>
                </a:solidFill>
              </a:rPr>
              <a:t>Цветные </a:t>
            </a:r>
            <a:r>
              <a:rPr lang="ru-RU" sz="3600" dirty="0" smtClean="0">
                <a:solidFill>
                  <a:schemeClr val="tx1"/>
                </a:solidFill>
              </a:rPr>
              <a:t>карандаши</a:t>
            </a:r>
            <a:endParaRPr lang="ru-RU" sz="3600" dirty="0" smtClean="0">
              <a:solidFill>
                <a:schemeClr val="tx1"/>
              </a:solidFill>
            </a:endParaRPr>
          </a:p>
          <a:p>
            <a:endParaRPr lang="ru-RU" sz="20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30674" y="550803"/>
            <a:ext cx="58472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0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Штриховка </a:t>
            </a:r>
            <a:endParaRPr lang="ru-RU" sz="4000" i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олилиния 5"/>
          <p:cNvSpPr/>
          <p:nvPr/>
        </p:nvSpPr>
        <p:spPr>
          <a:xfrm rot="21225795">
            <a:off x="3603172" y="1052176"/>
            <a:ext cx="5290457" cy="1360714"/>
          </a:xfrm>
          <a:custGeom>
            <a:avLst/>
            <a:gdLst>
              <a:gd name="connsiteX0" fmla="*/ 0 w 5290457"/>
              <a:gd name="connsiteY0" fmla="*/ 0 h 1360714"/>
              <a:gd name="connsiteX1" fmla="*/ 3592286 w 5290457"/>
              <a:gd name="connsiteY1" fmla="*/ 359228 h 1360714"/>
              <a:gd name="connsiteX2" fmla="*/ 5290457 w 5290457"/>
              <a:gd name="connsiteY2" fmla="*/ 1360714 h 1360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90457" h="1360714">
                <a:moveTo>
                  <a:pt x="0" y="0"/>
                </a:moveTo>
                <a:cubicBezTo>
                  <a:pt x="1355271" y="66221"/>
                  <a:pt x="2710543" y="132442"/>
                  <a:pt x="3592286" y="359228"/>
                </a:cubicBezTo>
                <a:cubicBezTo>
                  <a:pt x="4474029" y="586014"/>
                  <a:pt x="4882243" y="973364"/>
                  <a:pt x="5290457" y="1360714"/>
                </a:cubicBezTo>
              </a:path>
            </a:pathLst>
          </a:cu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726508" y="2438797"/>
            <a:ext cx="7302675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444444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Работать карандашом можно </a:t>
            </a:r>
            <a:r>
              <a:rPr lang="ru-RU" dirty="0" smtClean="0">
                <a:solidFill>
                  <a:srgbClr val="444444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по-разному:</a:t>
            </a:r>
          </a:p>
          <a:p>
            <a:r>
              <a:rPr lang="ru-RU" dirty="0" smtClean="0">
                <a:solidFill>
                  <a:srgbClr val="444444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плотно </a:t>
            </a:r>
            <a:r>
              <a:rPr lang="ru-RU" dirty="0">
                <a:solidFill>
                  <a:srgbClr val="444444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укладывая рыхлые штрихи друг к другу, чтобы </a:t>
            </a:r>
            <a:r>
              <a:rPr lang="ru-RU" dirty="0" smtClean="0">
                <a:solidFill>
                  <a:srgbClr val="444444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получилось ровное пятно, как будто нарисовали </a:t>
            </a:r>
            <a:r>
              <a:rPr lang="ru-RU" dirty="0" err="1" smtClean="0">
                <a:solidFill>
                  <a:srgbClr val="444444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гуащью</a:t>
            </a:r>
            <a:r>
              <a:rPr lang="ru-RU" dirty="0" smtClean="0">
                <a:solidFill>
                  <a:srgbClr val="444444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>
                <a:solidFill>
                  <a:srgbClr val="444444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или делая штрихи острием карандаша, оставляя между ними небольшие </a:t>
            </a:r>
            <a:r>
              <a:rPr lang="ru-RU" dirty="0" smtClean="0">
                <a:solidFill>
                  <a:srgbClr val="444444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промежутки.</a:t>
            </a:r>
          </a:p>
          <a:p>
            <a:r>
              <a:rPr lang="ru-RU" dirty="0" smtClean="0">
                <a:solidFill>
                  <a:srgbClr val="444444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dirty="0">
                <a:solidFill>
                  <a:srgbClr val="444444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тот, и другой способ хорош, </a:t>
            </a:r>
            <a:r>
              <a:rPr lang="ru-RU" dirty="0" smtClean="0">
                <a:solidFill>
                  <a:srgbClr val="444444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важно то, </a:t>
            </a:r>
            <a:r>
              <a:rPr lang="ru-RU" dirty="0">
                <a:solidFill>
                  <a:srgbClr val="444444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где он применяется.</a:t>
            </a:r>
          </a:p>
          <a:p>
            <a:endParaRPr lang="ru-RU" sz="32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475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85890" y="2152357"/>
            <a:ext cx="829506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444444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Изменять оттенок от светлого к тёмному можно, изменяя нажим на </a:t>
            </a:r>
            <a:r>
              <a:rPr lang="ru-RU" b="1" dirty="0" smtClean="0">
                <a:solidFill>
                  <a:srgbClr val="444444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карандаш.</a:t>
            </a:r>
          </a:p>
          <a:p>
            <a:r>
              <a:rPr lang="ru-RU" dirty="0" smtClean="0">
                <a:solidFill>
                  <a:srgbClr val="444444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Итак, задание первое. Путём сложения разделите лист на четыре части. В одной из них попробуйте </a:t>
            </a:r>
            <a:r>
              <a:rPr lang="ru-RU" dirty="0">
                <a:solidFill>
                  <a:srgbClr val="444444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заштриховать полоску, сначала едва касаясь поверхности бумаги, а затем всё более и </a:t>
            </a:r>
            <a:r>
              <a:rPr lang="ru-RU" dirty="0" smtClean="0">
                <a:solidFill>
                  <a:srgbClr val="444444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более </a:t>
            </a:r>
            <a:r>
              <a:rPr lang="ru-RU" dirty="0">
                <a:solidFill>
                  <a:srgbClr val="444444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усиливая нажим на карандаш.</a:t>
            </a:r>
          </a:p>
          <a:p>
            <a:endParaRPr lang="ru-RU" sz="32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85337" y="615910"/>
            <a:ext cx="71176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0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Растяжка</a:t>
            </a:r>
            <a:endParaRPr lang="ru-RU" sz="4000" dirty="0"/>
          </a:p>
          <a:p>
            <a:pPr algn="r"/>
            <a:endParaRPr lang="ru-RU" sz="4000" i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олилиния 5"/>
          <p:cNvSpPr/>
          <p:nvPr/>
        </p:nvSpPr>
        <p:spPr>
          <a:xfrm rot="10603738">
            <a:off x="-746043" y="1006046"/>
            <a:ext cx="5581420" cy="466671"/>
          </a:xfrm>
          <a:custGeom>
            <a:avLst/>
            <a:gdLst>
              <a:gd name="connsiteX0" fmla="*/ 0 w 5290457"/>
              <a:gd name="connsiteY0" fmla="*/ 0 h 1360714"/>
              <a:gd name="connsiteX1" fmla="*/ 3592286 w 5290457"/>
              <a:gd name="connsiteY1" fmla="*/ 359228 h 1360714"/>
              <a:gd name="connsiteX2" fmla="*/ 5290457 w 5290457"/>
              <a:gd name="connsiteY2" fmla="*/ 1360714 h 1360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90457" h="1360714">
                <a:moveTo>
                  <a:pt x="0" y="0"/>
                </a:moveTo>
                <a:cubicBezTo>
                  <a:pt x="1355271" y="66221"/>
                  <a:pt x="2710543" y="132442"/>
                  <a:pt x="3592286" y="359228"/>
                </a:cubicBezTo>
                <a:cubicBezTo>
                  <a:pt x="4474029" y="586014"/>
                  <a:pt x="4882243" y="973364"/>
                  <a:pt x="5290457" y="1360714"/>
                </a:cubicBezTo>
              </a:path>
            </a:pathLst>
          </a:custGeom>
          <a:ln w="28575">
            <a:solidFill>
              <a:schemeClr val="accent2">
                <a:alpha val="66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Рисунок 6" descr="4195696_bd2bf4870891 (354x134, 16Kb)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5890" y="3829580"/>
            <a:ext cx="4651201" cy="16589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19676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94970" y="838265"/>
            <a:ext cx="5549030" cy="1325563"/>
          </a:xfrm>
        </p:spPr>
        <p:txBody>
          <a:bodyPr>
            <a:noAutofit/>
          </a:bodyPr>
          <a:lstStyle/>
          <a:p>
            <a:r>
              <a:rPr lang="ru-RU" sz="40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Изменение </a:t>
            </a:r>
            <a:r>
              <a:rPr lang="ru-RU" sz="40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оттенка</a:t>
            </a:r>
            <a:r>
              <a:rPr lang="ru-RU" sz="40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ru-RU" sz="40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lang="ru-RU" sz="4000" i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3597" y="2163828"/>
            <a:ext cx="8189673" cy="171924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2900" dirty="0">
                <a:solidFill>
                  <a:srgbClr val="444444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Цветные карандаши дают прозрачные слои штриха. Если их накладывать один на другой, то цвет будет </a:t>
            </a:r>
            <a:r>
              <a:rPr lang="ru-RU" sz="2900" i="1" dirty="0" smtClean="0">
                <a:solidFill>
                  <a:srgbClr val="444444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оптически</a:t>
            </a:r>
            <a:r>
              <a:rPr lang="ru-RU" sz="2900" dirty="0" smtClean="0">
                <a:solidFill>
                  <a:srgbClr val="444444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(для наших глаз, а не на самом деле, как при работе с акварелью) </a:t>
            </a:r>
            <a:r>
              <a:rPr lang="ru-RU" sz="2900" dirty="0">
                <a:solidFill>
                  <a:srgbClr val="444444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смешиваться. Это используется для изменения оттенка цвета. Таким образом, даже при малом наборе карандашей можно получить сложные цветовые оттенки за счет наложения одного цвета на другой</a:t>
            </a:r>
            <a:r>
              <a:rPr lang="ru-RU" sz="2900" dirty="0" smtClean="0">
                <a:solidFill>
                  <a:srgbClr val="444444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900" b="1" dirty="0" smtClean="0">
                <a:solidFill>
                  <a:srgbClr val="444444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Вот и второе задание: во второй части листа выполните             наложение жёлтого и красного цветов.</a:t>
            </a:r>
            <a:endParaRPr lang="ru-RU" sz="2900" b="1" dirty="0">
              <a:solidFill>
                <a:srgbClr val="444444"/>
              </a:solidFill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4195696_7c34dcc7cb2a (385x190, 16Kb)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1458" y="3995803"/>
            <a:ext cx="4610952" cy="17349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9044890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08803" y="687952"/>
            <a:ext cx="5709520" cy="1325563"/>
          </a:xfrm>
        </p:spPr>
        <p:txBody>
          <a:bodyPr>
            <a:normAutofit/>
          </a:bodyPr>
          <a:lstStyle/>
          <a:p>
            <a:r>
              <a:rPr lang="ru-RU" sz="40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Свободная штриховка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0863" y="2039815"/>
            <a:ext cx="7886700" cy="4254699"/>
          </a:xfrm>
        </p:spPr>
        <p:txBody>
          <a:bodyPr/>
          <a:lstStyle/>
          <a:p>
            <a:pPr marL="0" indent="0">
              <a:buNone/>
            </a:pPr>
            <a:r>
              <a:rPr lang="ru-RU" sz="1800" dirty="0">
                <a:solidFill>
                  <a:srgbClr val="444444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Тот же эффект получится и при более свободном штриховании. </a:t>
            </a:r>
            <a:r>
              <a:rPr lang="ru-RU" sz="1800" dirty="0" smtClean="0">
                <a:solidFill>
                  <a:srgbClr val="444444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Чтобы </a:t>
            </a:r>
            <a:r>
              <a:rPr lang="ru-RU" sz="1800" dirty="0">
                <a:solidFill>
                  <a:srgbClr val="444444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штриховка при этом выглядела </a:t>
            </a:r>
            <a:r>
              <a:rPr lang="ru-RU" sz="1800" i="1" dirty="0" smtClean="0">
                <a:solidFill>
                  <a:srgbClr val="444444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эстетичной</a:t>
            </a:r>
            <a:r>
              <a:rPr lang="ru-RU" sz="1800" dirty="0" smtClean="0">
                <a:solidFill>
                  <a:srgbClr val="444444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(то есть изящной, красивой), делайте её </a:t>
            </a:r>
            <a:r>
              <a:rPr lang="ru-RU" sz="1800" dirty="0">
                <a:solidFill>
                  <a:srgbClr val="444444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равномерными движениями с одной силой нажима и направлением. Два разных цветовых слоя лучше накладывать под острым </a:t>
            </a:r>
            <a:r>
              <a:rPr lang="ru-RU" sz="1800" dirty="0" smtClean="0">
                <a:solidFill>
                  <a:srgbClr val="444444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углом /покажите пример </a:t>
            </a:r>
            <a:r>
              <a:rPr lang="ru-RU" sz="1800" dirty="0">
                <a:solidFill>
                  <a:srgbClr val="444444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800" dirty="0" smtClean="0">
                <a:solidFill>
                  <a:srgbClr val="444444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отношению </a:t>
            </a:r>
            <a:r>
              <a:rPr lang="ru-RU" sz="1800" dirty="0">
                <a:solidFill>
                  <a:srgbClr val="444444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друг к другу. Впрочем, иногда угол наклона штрихов может быть абсолютно одинаковым.</a:t>
            </a:r>
          </a:p>
          <a:p>
            <a:endParaRPr lang="ru-RU" dirty="0"/>
          </a:p>
        </p:txBody>
      </p:sp>
      <p:pic>
        <p:nvPicPr>
          <p:cNvPr id="4" name="Рисунок 3" descr="4195696_a222678f00aa (395x148, 21Kb)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0863" y="3963717"/>
            <a:ext cx="4870276" cy="19191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7" name="Picture 3" descr="D:\ДАВ\Калейдоскоп\Дистанционное обучение\Научимся рисовать пушистого цыпленка цветными карандашами Stabilo Stabilo4kids.ru_files\d1ec73009870efc28c8d88a7ebd2a615 - коп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05345" y="2700996"/>
            <a:ext cx="875981" cy="6579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3729083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1989" y="765959"/>
            <a:ext cx="6248139" cy="1325563"/>
          </a:xfrm>
        </p:spPr>
        <p:txBody>
          <a:bodyPr>
            <a:normAutofit/>
          </a:bodyPr>
          <a:lstStyle/>
          <a:p>
            <a:r>
              <a:rPr lang="ru-RU" sz="40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Вливание цвета в цвет </a:t>
            </a:r>
          </a:p>
        </p:txBody>
      </p:sp>
      <p:pic>
        <p:nvPicPr>
          <p:cNvPr id="4" name="Объект 3" descr="4195696_cce2018711a1 (354x136, 17Kb)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8649" y="3244241"/>
            <a:ext cx="4719964" cy="204358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628649" y="2253619"/>
            <a:ext cx="8202199" cy="981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525"/>
              </a:spcAft>
            </a:pPr>
            <a:r>
              <a:rPr lang="ru-RU" dirty="0" smtClean="0">
                <a:solidFill>
                  <a:srgbClr val="444444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Попробуйте </a:t>
            </a:r>
            <a:r>
              <a:rPr lang="ru-RU" dirty="0">
                <a:solidFill>
                  <a:srgbClr val="444444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совместить два приёма: </a:t>
            </a:r>
            <a:r>
              <a:rPr lang="ru-RU" dirty="0" smtClean="0">
                <a:solidFill>
                  <a:srgbClr val="444444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растяжку </a:t>
            </a:r>
            <a:r>
              <a:rPr lang="ru-RU" dirty="0">
                <a:solidFill>
                  <a:srgbClr val="444444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изменение оттенка. </a:t>
            </a:r>
            <a:r>
              <a:rPr lang="ru-RU" dirty="0" smtClean="0">
                <a:solidFill>
                  <a:srgbClr val="444444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 получите </a:t>
            </a:r>
            <a:r>
              <a:rPr lang="ru-RU" dirty="0">
                <a:solidFill>
                  <a:srgbClr val="444444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более разнообразную </a:t>
            </a:r>
            <a:r>
              <a:rPr lang="ru-RU" dirty="0" smtClean="0">
                <a:solidFill>
                  <a:srgbClr val="444444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яркость переливов </a:t>
            </a:r>
            <a:r>
              <a:rPr lang="ru-RU" dirty="0">
                <a:solidFill>
                  <a:srgbClr val="444444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цвета. 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49499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655307"/>
            <a:ext cx="7886700" cy="1325563"/>
          </a:xfrm>
        </p:spPr>
        <p:txBody>
          <a:bodyPr>
            <a:normAutofit/>
          </a:bodyPr>
          <a:lstStyle/>
          <a:p>
            <a:pPr algn="r"/>
            <a:r>
              <a:rPr lang="ru-RU" sz="40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Переходим </a:t>
            </a:r>
            <a:r>
              <a:rPr lang="ru-RU" sz="40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 основному этапу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2954215"/>
            <a:ext cx="7886700" cy="4838606"/>
          </a:xfrm>
        </p:spPr>
        <p:txBody>
          <a:bodyPr>
            <a:normAutofit/>
          </a:bodyPr>
          <a:lstStyle/>
          <a:p>
            <a:r>
              <a:rPr lang="ru-RU" sz="1800" dirty="0">
                <a:solidFill>
                  <a:srgbClr val="444444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Теперь </a:t>
            </a:r>
            <a:r>
              <a:rPr lang="ru-RU" sz="1800" dirty="0" smtClean="0">
                <a:solidFill>
                  <a:srgbClr val="444444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 научились </a:t>
            </a:r>
            <a:r>
              <a:rPr lang="ru-RU" sz="1800" dirty="0">
                <a:solidFill>
                  <a:srgbClr val="444444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выполнять </a:t>
            </a:r>
            <a:r>
              <a:rPr lang="ru-RU" sz="1800" dirty="0" smtClean="0">
                <a:solidFill>
                  <a:srgbClr val="444444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штриховку цветными карандашами!</a:t>
            </a:r>
          </a:p>
          <a:p>
            <a:r>
              <a:rPr lang="ru-RU" sz="1800" dirty="0" smtClean="0">
                <a:solidFill>
                  <a:srgbClr val="444444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1800" dirty="0">
                <a:solidFill>
                  <a:srgbClr val="444444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умение поможет сделать </a:t>
            </a:r>
            <a:r>
              <a:rPr lang="ru-RU" sz="1800" dirty="0" smtClean="0">
                <a:solidFill>
                  <a:srgbClr val="444444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ваш рисунок цыплёнка </a:t>
            </a:r>
            <a:r>
              <a:rPr lang="ru-RU" sz="1800" dirty="0">
                <a:solidFill>
                  <a:srgbClr val="444444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более </a:t>
            </a:r>
            <a:r>
              <a:rPr lang="ru-RU" sz="1800" i="1" dirty="0" smtClean="0">
                <a:solidFill>
                  <a:srgbClr val="444444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реалистичным</a:t>
            </a:r>
            <a:r>
              <a:rPr lang="ru-RU" sz="1800" dirty="0" smtClean="0">
                <a:solidFill>
                  <a:srgbClr val="444444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solidFill>
                  <a:srgbClr val="444444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800" dirty="0" smtClean="0">
                <a:solidFill>
                  <a:srgbClr val="444444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настоящим</a:t>
            </a:r>
            <a:r>
              <a:rPr lang="ru-RU" sz="1800" dirty="0" smtClean="0">
                <a:solidFill>
                  <a:srgbClr val="444444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1800" dirty="0">
              <a:solidFill>
                <a:srgbClr val="444444"/>
              </a:solidFill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84762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fiklgztjt4c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2808" y="2208627"/>
            <a:ext cx="3263504" cy="4137147"/>
          </a:xfrm>
        </p:spPr>
      </p:pic>
      <p:sp>
        <p:nvSpPr>
          <p:cNvPr id="4" name="Прямоугольник 3"/>
          <p:cNvSpPr/>
          <p:nvPr/>
        </p:nvSpPr>
        <p:spPr>
          <a:xfrm>
            <a:off x="3756074" y="281354"/>
            <a:ext cx="4923692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  <a:latin typeface="Bookman Old Style" pitchFamily="18" charset="0"/>
              </a:rPr>
              <a:t>Давайте нарисуем пушистого цыплёнка!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</a:t>
            </a:r>
            <a:r>
              <a:rPr lang="ru-RU" sz="2400" b="1" dirty="0" smtClean="0"/>
              <a:t>С цветными карандашами</a:t>
            </a:r>
            <a:r>
              <a:rPr lang="ru-RU" sz="2400" b="1" u="sng" dirty="0" smtClean="0"/>
              <a:t> </a:t>
            </a:r>
            <a:r>
              <a:rPr lang="ru-RU" sz="2400" b="1" dirty="0" smtClean="0"/>
              <a:t>это очень просто, потому что карандашными линиями очень легко рисовать «пух».</a:t>
            </a:r>
          </a:p>
          <a:p>
            <a:endParaRPr lang="ru-RU" sz="1400" b="1" dirty="0" smtClean="0"/>
          </a:p>
          <a:p>
            <a:r>
              <a:rPr lang="ru-RU" sz="2400" b="1" dirty="0" smtClean="0"/>
              <a:t>Лист расположите вертикально.</a:t>
            </a:r>
          </a:p>
          <a:p>
            <a:endParaRPr lang="ru-RU" sz="1400" b="1" dirty="0" smtClean="0"/>
          </a:p>
          <a:p>
            <a:r>
              <a:rPr lang="ru-RU" sz="2400" b="1" dirty="0" smtClean="0"/>
              <a:t>Не забываем </a:t>
            </a:r>
            <a:r>
              <a:rPr lang="ru-RU" sz="2400" b="1" dirty="0" smtClean="0"/>
              <a:t>законы </a:t>
            </a:r>
            <a:r>
              <a:rPr lang="ru-RU" sz="2400" b="1" dirty="0" smtClean="0"/>
              <a:t>Композиции!</a:t>
            </a:r>
          </a:p>
          <a:p>
            <a:endParaRPr lang="ru-RU" sz="1400" b="1" dirty="0" smtClean="0"/>
          </a:p>
          <a:p>
            <a:r>
              <a:rPr lang="ru-RU" sz="2400" b="1" dirty="0" smtClean="0"/>
              <a:t>Контур рисуем простым карандашом.</a:t>
            </a:r>
            <a:endParaRPr lang="ru-RU" sz="2400" dirty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238ce4a5e74830e67d95ef488916384177ca36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393</Words>
  <Application>Microsoft Office PowerPoint</Application>
  <PresentationFormat>Экран (4:3)</PresentationFormat>
  <Paragraphs>47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Проверьте, всё ли  у вас готово к работе:</vt:lpstr>
      <vt:lpstr>Слайд 3</vt:lpstr>
      <vt:lpstr>Слайд 4</vt:lpstr>
      <vt:lpstr>Изменение оттенка </vt:lpstr>
      <vt:lpstr>Свободная штриховка</vt:lpstr>
      <vt:lpstr>Вливание цвета в цвет </vt:lpstr>
      <vt:lpstr>Переходим к основному этапу</vt:lpstr>
      <vt:lpstr>  </vt:lpstr>
      <vt:lpstr>Рисуем пушистого цыплёнка</vt:lpstr>
    </vt:vector>
  </TitlesOfParts>
  <Company>DNS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 Грибан</dc:creator>
  <cp:lastModifiedBy>ВИКТОРИЯ</cp:lastModifiedBy>
  <cp:revision>29</cp:revision>
  <dcterms:created xsi:type="dcterms:W3CDTF">2013-03-12T14:14:01Z</dcterms:created>
  <dcterms:modified xsi:type="dcterms:W3CDTF">2020-04-09T21:28:19Z</dcterms:modified>
</cp:coreProperties>
</file>