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497" r:id="rId2"/>
    <p:sldId id="345" r:id="rId3"/>
    <p:sldId id="496" r:id="rId4"/>
    <p:sldId id="445" r:id="rId5"/>
    <p:sldId id="498" r:id="rId6"/>
    <p:sldId id="446" r:id="rId7"/>
    <p:sldId id="448" r:id="rId8"/>
    <p:sldId id="449" r:id="rId9"/>
    <p:sldId id="450" r:id="rId10"/>
    <p:sldId id="452" r:id="rId11"/>
    <p:sldId id="453" r:id="rId12"/>
    <p:sldId id="456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21" autoAdjust="0"/>
    <p:restoredTop sz="90929"/>
  </p:normalViewPr>
  <p:slideViewPr>
    <p:cSldViewPr>
      <p:cViewPr varScale="1">
        <p:scale>
          <a:sx n="72" d="100"/>
          <a:sy n="72" d="100"/>
        </p:scale>
        <p:origin x="133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7DF902F-7A07-417E-89CE-2BD728DE1F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3705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8856D8-DBD1-42AE-B090-8206E70906A5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2CB7C0-5EE3-4AFA-88B7-664A026A4792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F00191-964D-42BE-B391-B066665508F7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326406-3B8B-4B7F-977A-EB715A0FDB82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96E601-1328-444F-A1AC-EBF41205646F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83CDA0-88F9-45A0-98C1-4FE6C38FC0E1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AC9667-5FC7-450A-9464-35BD0FC173A1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499628-F883-47FC-A289-A47E4B4AD72D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70BB6E-1065-42ED-A452-AC421D7CFF2F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Богомолова ОМ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1B5D1-A5C4-4FC0-B424-8D0809B366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Богомолова ОМ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A1E18-5BD1-4122-B98B-93774EB46B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Богомолова ОМ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3766F-261A-42E4-B12D-03137BF8CF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Богомолова ОМ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FD1FA-AC59-4D16-AE41-B8F89B5A55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ru-RU"/>
              <a:t>Богомолова ОМ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3F993-17A5-45D8-83FA-42E3F55677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Богомолова ОМ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BDABB-A44C-4A52-9591-DE02E3B5D3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Богомолова ОМ</a:t>
            </a: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883CC-BAA1-4DB1-B590-132A681AD1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Богомолова ОМ</a:t>
            </a: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C6844-A22B-40D9-99ED-AB67C899E1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Богомолова ОМ</a:t>
            </a: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0E01D-7DFD-497F-98EE-5752354D74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Богомолова ОМ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D022E-5880-449F-BB5A-727375A63C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Богомолова ОМ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89FE4-0A39-416B-8DCA-1C839E9907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 smtClean="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Богомолова ОМ</a:t>
            </a: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C20D08D1-D17D-4A0E-BDC0-DF029D02F4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6" r:id="rId1"/>
    <p:sldLayoutId id="2147483705" r:id="rId2"/>
    <p:sldLayoutId id="2147483707" r:id="rId3"/>
    <p:sldLayoutId id="2147483704" r:id="rId4"/>
    <p:sldLayoutId id="2147483703" r:id="rId5"/>
    <p:sldLayoutId id="2147483702" r:id="rId6"/>
    <p:sldLayoutId id="2147483701" r:id="rId7"/>
    <p:sldLayoutId id="2147483700" r:id="rId8"/>
    <p:sldLayoutId id="2147483699" r:id="rId9"/>
    <p:sldLayoutId id="2147483698" r:id="rId10"/>
    <p:sldLayoutId id="2147483697" r:id="rId11"/>
  </p:sldLayoutIdLst>
  <p:transition>
    <p:strips dir="ld"/>
  </p:transition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0688" y="933450"/>
            <a:ext cx="8242300" cy="3522663"/>
          </a:xfrm>
        </p:spPr>
      </p:pic>
      <p:sp>
        <p:nvSpPr>
          <p:cNvPr id="5" name="TextBox 4"/>
          <p:cNvSpPr txBox="1"/>
          <p:nvPr/>
        </p:nvSpPr>
        <p:spPr>
          <a:xfrm>
            <a:off x="4233458" y="5416718"/>
            <a:ext cx="49105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Выполнил: ученик 9 «Б» класса МБОУ средней школы №3 </a:t>
            </a:r>
            <a:r>
              <a:rPr lang="ru-RU" sz="2000" dirty="0" err="1"/>
              <a:t>Вендерин</a:t>
            </a:r>
            <a:r>
              <a:rPr lang="ru-RU" sz="2000" dirty="0"/>
              <a:t> Кирилл</a:t>
            </a:r>
          </a:p>
          <a:p>
            <a:r>
              <a:rPr lang="ru-RU" sz="2000" dirty="0"/>
              <a:t>Учитель: Кислова Светлана Игоревна</a:t>
            </a:r>
          </a:p>
        </p:txBody>
      </p:sp>
    </p:spTree>
  </p:cSld>
  <p:clrMapOvr>
    <a:masterClrMapping/>
  </p:clrMapOvr>
  <p:transition>
    <p:strips dir="l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14313" y="1428750"/>
            <a:ext cx="4776787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>
                <a:solidFill>
                  <a:srgbClr val="FFFF00"/>
                </a:solidFill>
                <a:cs typeface="Times New Roman" pitchFamily="18" charset="0"/>
              </a:rPr>
              <a:t>Найдите диагональ прямоугольника, вписанного в окружность радиуса 6 </a:t>
            </a:r>
          </a:p>
        </p:txBody>
      </p:sp>
      <p:sp>
        <p:nvSpPr>
          <p:cNvPr id="454660" name="Text Box 4"/>
          <p:cNvSpPr txBox="1">
            <a:spLocks noChangeArrowheads="1"/>
          </p:cNvSpPr>
          <p:nvPr/>
        </p:nvSpPr>
        <p:spPr bwMode="auto">
          <a:xfrm>
            <a:off x="285750" y="5929313"/>
            <a:ext cx="19716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rgbClr val="FF3300"/>
                </a:solidFill>
              </a:rPr>
              <a:t>Ответ: </a:t>
            </a:r>
            <a:r>
              <a:rPr lang="ru-RU" sz="3200">
                <a:solidFill>
                  <a:srgbClr val="FFFF00"/>
                </a:solidFill>
              </a:rPr>
              <a:t>12</a:t>
            </a:r>
            <a:r>
              <a:rPr lang="ru-RU" sz="320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1536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0" y="2114550"/>
            <a:ext cx="3629025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4BBD79-3C31-45FC-8AE1-0BB0BF748F5E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Упражнение 4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4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4660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38113" y="1695450"/>
            <a:ext cx="5291137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rgbClr val="FFFF00"/>
                </a:solidFill>
                <a:cs typeface="Times New Roman" pitchFamily="18" charset="0"/>
              </a:rPr>
              <a:t>Найдите радиус окружности, описанной около квадрата со стороной, равной </a:t>
            </a:r>
            <a:r>
              <a:rPr lang="ru-RU" sz="4000" b="1" dirty="0">
                <a:solidFill>
                  <a:srgbClr val="FFFF00"/>
                </a:solidFill>
              </a:rPr>
              <a:t>   </a:t>
            </a:r>
            <a:r>
              <a:rPr lang="ru-RU" sz="4000" b="1" dirty="0">
                <a:solidFill>
                  <a:srgbClr val="FFFF00"/>
                </a:solidFill>
                <a:cs typeface="Times New Roman" pitchFamily="18" charset="0"/>
              </a:rPr>
              <a:t> </a:t>
            </a:r>
          </a:p>
        </p:txBody>
      </p:sp>
      <p:sp>
        <p:nvSpPr>
          <p:cNvPr id="456708" name="Text Box 4"/>
          <p:cNvSpPr txBox="1">
            <a:spLocks noChangeArrowheads="1"/>
          </p:cNvSpPr>
          <p:nvPr/>
        </p:nvSpPr>
        <p:spPr bwMode="auto">
          <a:xfrm>
            <a:off x="357188" y="5929313"/>
            <a:ext cx="17573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rgbClr val="FF3300"/>
                </a:solidFill>
              </a:rPr>
              <a:t>Ответ: </a:t>
            </a:r>
            <a:r>
              <a:rPr lang="ru-RU" sz="3200">
                <a:solidFill>
                  <a:srgbClr val="FFFF00"/>
                </a:solidFill>
              </a:rPr>
              <a:t>1</a:t>
            </a:r>
            <a:r>
              <a:rPr lang="ru-RU" sz="320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16389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13" y="2000250"/>
            <a:ext cx="2824162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8" y="4143375"/>
            <a:ext cx="63817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2" name="Rectangle 9"/>
          <p:cNvSpPr>
            <a:spLocks noChangeArrowheads="1"/>
          </p:cNvSpPr>
          <p:nvPr/>
        </p:nvSpPr>
        <p:spPr bwMode="auto">
          <a:xfrm>
            <a:off x="0" y="12287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1DDA76-9D9E-43D7-9727-03065656BA76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Упражнение 5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6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6708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357188" y="838200"/>
            <a:ext cx="842962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4000" b="1">
                <a:solidFill>
                  <a:srgbClr val="FFFF00"/>
                </a:solidFill>
                <a:cs typeface="Times New Roman" pitchFamily="18" charset="0"/>
              </a:rPr>
              <a:t>Сторона ромба равна 4, острый угол – 30</a:t>
            </a:r>
            <a:r>
              <a:rPr lang="ru-RU" sz="4000" b="1" baseline="30000">
                <a:solidFill>
                  <a:srgbClr val="FFFF00"/>
                </a:solidFill>
                <a:cs typeface="Times New Roman" pitchFamily="18" charset="0"/>
              </a:rPr>
              <a:t>о</a:t>
            </a:r>
            <a:r>
              <a:rPr lang="ru-RU" sz="4000" b="1">
                <a:solidFill>
                  <a:srgbClr val="FFFF00"/>
                </a:solidFill>
                <a:cs typeface="Times New Roman" pitchFamily="18" charset="0"/>
              </a:rPr>
              <a:t>. Найдите радиус вписанной окружности </a:t>
            </a:r>
          </a:p>
        </p:txBody>
      </p:sp>
      <p:sp>
        <p:nvSpPr>
          <p:cNvPr id="462852" name="Text Box 4"/>
          <p:cNvSpPr txBox="1">
            <a:spLocks noChangeArrowheads="1"/>
          </p:cNvSpPr>
          <p:nvPr/>
        </p:nvSpPr>
        <p:spPr bwMode="auto">
          <a:xfrm>
            <a:off x="285750" y="5857875"/>
            <a:ext cx="16859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rgbClr val="FF3300"/>
                </a:solidFill>
              </a:rPr>
              <a:t>Ответ: </a:t>
            </a:r>
            <a:r>
              <a:rPr lang="ru-RU" sz="3200">
                <a:solidFill>
                  <a:srgbClr val="FFFF00"/>
                </a:solidFill>
              </a:rPr>
              <a:t>1</a:t>
            </a:r>
            <a:r>
              <a:rPr lang="ru-RU" sz="320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1946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7463" y="3429000"/>
            <a:ext cx="6757987" cy="225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E27396-B746-4F27-9DDC-96CCEC28A510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ru-RU" dirty="0"/>
              <a:t>Упражнение 6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62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2852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378" name="Rectangle 2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50" y="-158750"/>
            <a:ext cx="8620125" cy="860425"/>
          </a:xfrm>
        </p:spPr>
      </p:pic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52400" y="609600"/>
            <a:ext cx="88392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>
                <a:solidFill>
                  <a:schemeClr val="accent1"/>
                </a:solidFill>
              </a:rPr>
              <a:t>	</a:t>
            </a:r>
            <a:r>
              <a:rPr lang="ru-RU" sz="3200" b="1">
                <a:solidFill>
                  <a:srgbClr val="FFFF00"/>
                </a:solidFill>
                <a:cs typeface="Times New Roman" pitchFamily="18" charset="0"/>
              </a:rPr>
              <a:t>Многоугольник называется </a:t>
            </a:r>
            <a:r>
              <a:rPr lang="ru-RU" sz="3200" b="1" i="1">
                <a:solidFill>
                  <a:srgbClr val="FFFF00"/>
                </a:solidFill>
                <a:cs typeface="Times New Roman" pitchFamily="18" charset="0"/>
              </a:rPr>
              <a:t>вписанным </a:t>
            </a:r>
            <a:r>
              <a:rPr lang="ru-RU" sz="3200" b="1">
                <a:solidFill>
                  <a:srgbClr val="FFFF00"/>
                </a:solidFill>
                <a:cs typeface="Times New Roman" pitchFamily="18" charset="0"/>
              </a:rPr>
              <a:t>в окружность, если все его вершины принадлежат окружности </a:t>
            </a:r>
          </a:p>
          <a:p>
            <a:pPr algn="just">
              <a:spcBef>
                <a:spcPct val="50000"/>
              </a:spcBef>
            </a:pPr>
            <a:r>
              <a:rPr lang="ru-RU" sz="3200" b="1">
                <a:solidFill>
                  <a:srgbClr val="FFFF00"/>
                </a:solidFill>
                <a:cs typeface="Times New Roman" pitchFamily="18" charset="0"/>
              </a:rPr>
              <a:t>Окружность при этом называется </a:t>
            </a:r>
            <a:r>
              <a:rPr lang="ru-RU" sz="3200" b="1" i="1">
                <a:solidFill>
                  <a:srgbClr val="FFFF00"/>
                </a:solidFill>
                <a:cs typeface="Times New Roman" pitchFamily="18" charset="0"/>
              </a:rPr>
              <a:t>описанной</a:t>
            </a:r>
            <a:r>
              <a:rPr lang="ru-RU" sz="3200" b="1">
                <a:solidFill>
                  <a:srgbClr val="FFFF00"/>
                </a:solidFill>
                <a:cs typeface="Times New Roman" pitchFamily="18" charset="0"/>
              </a:rPr>
              <a:t> около многоугольника</a:t>
            </a:r>
          </a:p>
        </p:txBody>
      </p:sp>
      <p:sp>
        <p:nvSpPr>
          <p:cNvPr id="4100" name="Text Box 14"/>
          <p:cNvSpPr txBox="1">
            <a:spLocks noChangeArrowheads="1"/>
          </p:cNvSpPr>
          <p:nvPr/>
        </p:nvSpPr>
        <p:spPr bwMode="auto">
          <a:xfrm>
            <a:off x="214313" y="3733800"/>
            <a:ext cx="6215062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>
                <a:solidFill>
                  <a:schemeClr val="accent1"/>
                </a:solidFill>
              </a:rPr>
              <a:t>	</a:t>
            </a:r>
            <a:r>
              <a:rPr lang="ru-RU" sz="3000" b="1">
                <a:solidFill>
                  <a:srgbClr val="FFFF00"/>
                </a:solidFill>
                <a:cs typeface="Times New Roman" pitchFamily="18" charset="0"/>
              </a:rPr>
              <a:t>Около всякого треугольника можно описать окружность</a:t>
            </a:r>
          </a:p>
          <a:p>
            <a:pPr algn="just">
              <a:spcBef>
                <a:spcPct val="50000"/>
              </a:spcBef>
            </a:pPr>
            <a:r>
              <a:rPr lang="ru-RU" sz="3000" b="1">
                <a:solidFill>
                  <a:srgbClr val="FFFF00"/>
                </a:solidFill>
                <a:cs typeface="Times New Roman" pitchFamily="18" charset="0"/>
              </a:rPr>
              <a:t> Ее центром является точка пересечения серединных перпендикуляров к сторонам треугольника</a:t>
            </a:r>
            <a:endParaRPr lang="ru-RU" sz="3200" b="1">
              <a:solidFill>
                <a:srgbClr val="FFFF00"/>
              </a:solidFill>
              <a:cs typeface="Times New Roman" pitchFamily="18" charset="0"/>
            </a:endParaRPr>
          </a:p>
        </p:txBody>
      </p:sp>
      <p:pic>
        <p:nvPicPr>
          <p:cNvPr id="4101" name="Picture 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75" y="3857625"/>
            <a:ext cx="2438400" cy="239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17A28E-F765-4A0F-A2D1-45215E00A030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ransition>
    <p:strips dir="l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3713" y="19050"/>
            <a:ext cx="8242300" cy="858838"/>
          </a:xfrm>
        </p:spPr>
      </p:pic>
      <p:pic>
        <p:nvPicPr>
          <p:cNvPr id="5123" name="Picture 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25" y="3143250"/>
            <a:ext cx="3197225" cy="306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Text Box 16"/>
          <p:cNvSpPr txBox="1">
            <a:spLocks noChangeArrowheads="1"/>
          </p:cNvSpPr>
          <p:nvPr/>
        </p:nvSpPr>
        <p:spPr bwMode="auto">
          <a:xfrm>
            <a:off x="214313" y="1000125"/>
            <a:ext cx="8643937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4000" b="1">
                <a:solidFill>
                  <a:srgbClr val="FFFF00"/>
                </a:solidFill>
                <a:cs typeface="Times New Roman" pitchFamily="18" charset="0"/>
              </a:rPr>
              <a:t>Суммы противоположных углов четырехугольника, вписанного в окружность, равны 180</a:t>
            </a:r>
            <a:r>
              <a:rPr lang="ru-RU" sz="4000" b="1" baseline="30000">
                <a:solidFill>
                  <a:srgbClr val="FFFF00"/>
                </a:solidFill>
                <a:cs typeface="Times New Roman" pitchFamily="18" charset="0"/>
              </a:rPr>
              <a:t>о</a:t>
            </a:r>
            <a:endParaRPr lang="ru-RU" sz="4000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65C40C-5F1E-45CD-B260-8FA6CC7378D6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ransition>
    <p:strips dir="l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8274" name="Rectangle 2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98450" y="-23813"/>
            <a:ext cx="8626475" cy="773113"/>
          </a:xfrm>
        </p:spPr>
      </p:pic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52400" y="609600"/>
            <a:ext cx="88392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>
                <a:solidFill>
                  <a:schemeClr val="accent1"/>
                </a:solidFill>
              </a:rPr>
              <a:t>	</a:t>
            </a:r>
            <a:r>
              <a:rPr lang="ru-RU" sz="3200" b="1">
                <a:solidFill>
                  <a:srgbClr val="FFFF00"/>
                </a:solidFill>
                <a:cs typeface="Times New Roman" pitchFamily="18" charset="0"/>
              </a:rPr>
              <a:t>Многоугольник называется </a:t>
            </a:r>
            <a:r>
              <a:rPr lang="ru-RU" sz="3200" b="1" i="1">
                <a:solidFill>
                  <a:srgbClr val="FFFF00"/>
                </a:solidFill>
                <a:cs typeface="Times New Roman" pitchFamily="18" charset="0"/>
              </a:rPr>
              <a:t>описанным</a:t>
            </a:r>
            <a:r>
              <a:rPr lang="ru-RU" sz="3200" b="1">
                <a:solidFill>
                  <a:srgbClr val="FFFF00"/>
                </a:solidFill>
                <a:cs typeface="Times New Roman" pitchFamily="18" charset="0"/>
              </a:rPr>
              <a:t> около окружности, если все его стороны касаются этой окружности</a:t>
            </a:r>
          </a:p>
          <a:p>
            <a:pPr algn="just">
              <a:spcBef>
                <a:spcPct val="50000"/>
              </a:spcBef>
            </a:pPr>
            <a:r>
              <a:rPr lang="ru-RU" sz="3200" b="1">
                <a:solidFill>
                  <a:srgbClr val="FFFF00"/>
                </a:solidFill>
                <a:cs typeface="Times New Roman" pitchFamily="18" charset="0"/>
              </a:rPr>
              <a:t>        Сама окружность при этом называется </a:t>
            </a:r>
            <a:r>
              <a:rPr lang="ru-RU" sz="3200" b="1" i="1">
                <a:solidFill>
                  <a:srgbClr val="FFFF00"/>
                </a:solidFill>
                <a:cs typeface="Times New Roman" pitchFamily="18" charset="0"/>
              </a:rPr>
              <a:t>вписанной </a:t>
            </a:r>
            <a:r>
              <a:rPr lang="ru-RU" sz="3200" b="1">
                <a:solidFill>
                  <a:srgbClr val="FFFF00"/>
                </a:solidFill>
                <a:cs typeface="Times New Roman" pitchFamily="18" charset="0"/>
              </a:rPr>
              <a:t>в многоугольник 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14313" y="3857625"/>
            <a:ext cx="5133975" cy="271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>
                <a:solidFill>
                  <a:schemeClr val="accent1"/>
                </a:solidFill>
              </a:rPr>
              <a:t>	</a:t>
            </a:r>
            <a:r>
              <a:rPr lang="ru-RU" sz="3100" b="1">
                <a:solidFill>
                  <a:srgbClr val="FFFF00"/>
                </a:solidFill>
                <a:cs typeface="Times New Roman" pitchFamily="18" charset="0"/>
              </a:rPr>
              <a:t>В любой треугольник можно вписать окружность </a:t>
            </a:r>
          </a:p>
          <a:p>
            <a:pPr algn="just">
              <a:spcBef>
                <a:spcPct val="50000"/>
              </a:spcBef>
            </a:pPr>
            <a:r>
              <a:rPr lang="ru-RU" sz="3100" b="1">
                <a:solidFill>
                  <a:srgbClr val="FFFF00"/>
                </a:solidFill>
                <a:cs typeface="Times New Roman" pitchFamily="18" charset="0"/>
              </a:rPr>
              <a:t>Ее центром будет точка пересечения биссектрис этого треугольника</a:t>
            </a:r>
            <a:endParaRPr lang="ru-RU" sz="3100">
              <a:solidFill>
                <a:schemeClr val="accent1"/>
              </a:solidFill>
              <a:cs typeface="Times New Roman" pitchFamily="18" charset="0"/>
            </a:endParaRPr>
          </a:p>
        </p:txBody>
      </p:sp>
      <p:pic>
        <p:nvPicPr>
          <p:cNvPr id="6149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63" y="3929063"/>
            <a:ext cx="3309937" cy="248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780A44-D70D-4613-B859-33D2EF804861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ransition>
    <p:strips dir="l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0688" y="122238"/>
            <a:ext cx="8242300" cy="858837"/>
          </a:xfrm>
        </p:spPr>
      </p:pic>
      <p:sp>
        <p:nvSpPr>
          <p:cNvPr id="7171" name="Text Box 6"/>
          <p:cNvSpPr txBox="1">
            <a:spLocks noChangeArrowheads="1"/>
          </p:cNvSpPr>
          <p:nvPr/>
        </p:nvSpPr>
        <p:spPr bwMode="auto">
          <a:xfrm>
            <a:off x="285750" y="1214438"/>
            <a:ext cx="855345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4000" b="1">
                <a:solidFill>
                  <a:srgbClr val="FFFF00"/>
                </a:solidFill>
                <a:cs typeface="Times New Roman" pitchFamily="18" charset="0"/>
              </a:rPr>
              <a:t>    Суммы противоположных сторон четырехугольника, описанного около окружности, равны</a:t>
            </a:r>
          </a:p>
        </p:txBody>
      </p:sp>
      <p:pic>
        <p:nvPicPr>
          <p:cNvPr id="7172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63" y="3500438"/>
            <a:ext cx="3733800" cy="300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1EA84-0526-42E5-ACC5-B6E549AA5912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ransition>
    <p:strips dir="l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22" name="Rectangle 2"/>
          <p:cNvPicPr>
            <a:picLocks noGrp="1" noChangeArrowheads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-182563" y="-73025"/>
            <a:ext cx="9601201" cy="858838"/>
          </a:xfrm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52400" y="838200"/>
            <a:ext cx="88392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>
                <a:solidFill>
                  <a:schemeClr val="accent1"/>
                </a:solidFill>
              </a:rPr>
              <a:t>	</a:t>
            </a:r>
            <a:r>
              <a:rPr lang="ru-RU" sz="2800" b="1">
                <a:solidFill>
                  <a:srgbClr val="FFFF00"/>
                </a:solidFill>
                <a:cs typeface="Times New Roman" pitchFamily="18" charset="0"/>
              </a:rPr>
              <a:t>Отношение стороны треугольника к синусу противолежащего угла равно диаметру описанной окружности</a:t>
            </a:r>
            <a:endParaRPr lang="ru-RU">
              <a:solidFill>
                <a:schemeClr val="accent1"/>
              </a:solidFill>
              <a:cs typeface="Times New Roman" pitchFamily="18" charset="0"/>
            </a:endParaRPr>
          </a:p>
        </p:txBody>
      </p:sp>
      <p:sp>
        <p:nvSpPr>
          <p:cNvPr id="8196" name="Text Box 5"/>
          <p:cNvSpPr txBox="1">
            <a:spLocks noChangeArrowheads="1"/>
          </p:cNvSpPr>
          <p:nvPr/>
        </p:nvSpPr>
        <p:spPr bwMode="auto">
          <a:xfrm>
            <a:off x="214313" y="4714875"/>
            <a:ext cx="8624887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800" b="1">
                <a:solidFill>
                  <a:srgbClr val="FFFF00"/>
                </a:solidFill>
                <a:cs typeface="Times New Roman" pitchFamily="18" charset="0"/>
              </a:rPr>
              <a:t>           Радиус </a:t>
            </a:r>
            <a:r>
              <a:rPr lang="en-US" sz="2800" b="1" i="1">
                <a:solidFill>
                  <a:srgbClr val="FFFF00"/>
                </a:solidFill>
                <a:cs typeface="Times New Roman" pitchFamily="18" charset="0"/>
              </a:rPr>
              <a:t>r </a:t>
            </a:r>
            <a:r>
              <a:rPr lang="ru-RU" sz="2800" b="1">
                <a:solidFill>
                  <a:srgbClr val="FFFF00"/>
                </a:solidFill>
                <a:cs typeface="Times New Roman" pitchFamily="18" charset="0"/>
              </a:rPr>
              <a:t>окружности, вписанной в</a:t>
            </a:r>
          </a:p>
          <a:p>
            <a:pPr algn="just">
              <a:spcBef>
                <a:spcPct val="50000"/>
              </a:spcBef>
            </a:pPr>
            <a:r>
              <a:rPr lang="ru-RU" sz="2800" b="1">
                <a:solidFill>
                  <a:srgbClr val="FFFF00"/>
                </a:solidFill>
                <a:cs typeface="Times New Roman" pitchFamily="18" charset="0"/>
              </a:rPr>
              <a:t> треугольник, выражается формулой </a:t>
            </a:r>
            <a:r>
              <a:rPr lang="ru-RU" sz="2800" b="1">
                <a:solidFill>
                  <a:srgbClr val="FFFF00"/>
                </a:solidFill>
              </a:rPr>
              <a:t>        </a:t>
            </a:r>
          </a:p>
          <a:p>
            <a:pPr algn="just">
              <a:spcBef>
                <a:spcPct val="50000"/>
              </a:spcBef>
            </a:pPr>
            <a:r>
              <a:rPr lang="ru-RU" sz="2800" b="1">
                <a:solidFill>
                  <a:srgbClr val="FFFF00"/>
                </a:solidFill>
                <a:cs typeface="Times New Roman" pitchFamily="18" charset="0"/>
              </a:rPr>
              <a:t>, где </a:t>
            </a:r>
            <a:r>
              <a:rPr lang="en-US" sz="2800" b="1" i="1">
                <a:solidFill>
                  <a:srgbClr val="FFFF00"/>
                </a:solidFill>
                <a:cs typeface="Times New Roman" pitchFamily="18" charset="0"/>
              </a:rPr>
              <a:t>a</a:t>
            </a:r>
            <a:r>
              <a:rPr lang="ru-RU" sz="2800" b="1">
                <a:solidFill>
                  <a:srgbClr val="FFFF00"/>
                </a:solidFill>
                <a:cs typeface="Times New Roman" pitchFamily="18" charset="0"/>
              </a:rPr>
              <a:t>, </a:t>
            </a:r>
            <a:r>
              <a:rPr lang="en-US" sz="2800" b="1" i="1">
                <a:solidFill>
                  <a:srgbClr val="FFFF00"/>
                </a:solidFill>
                <a:cs typeface="Times New Roman" pitchFamily="18" charset="0"/>
              </a:rPr>
              <a:t>b</a:t>
            </a:r>
            <a:r>
              <a:rPr lang="ru-RU" sz="2800" b="1">
                <a:solidFill>
                  <a:srgbClr val="FFFF00"/>
                </a:solidFill>
                <a:cs typeface="Times New Roman" pitchFamily="18" charset="0"/>
              </a:rPr>
              <a:t>, </a:t>
            </a:r>
            <a:r>
              <a:rPr lang="en-US" sz="2800" b="1" i="1">
                <a:solidFill>
                  <a:srgbClr val="FFFF00"/>
                </a:solidFill>
                <a:cs typeface="Times New Roman" pitchFamily="18" charset="0"/>
              </a:rPr>
              <a:t>c</a:t>
            </a:r>
            <a:r>
              <a:rPr lang="ru-RU" sz="2800" b="1">
                <a:solidFill>
                  <a:srgbClr val="FFFF00"/>
                </a:solidFill>
                <a:cs typeface="Times New Roman" pitchFamily="18" charset="0"/>
              </a:rPr>
              <a:t> – стороны треугольника </a:t>
            </a:r>
            <a:r>
              <a:rPr lang="en-US" sz="2800" b="1" i="1">
                <a:solidFill>
                  <a:srgbClr val="FFFF00"/>
                </a:solidFill>
                <a:cs typeface="Times New Roman" pitchFamily="18" charset="0"/>
              </a:rPr>
              <a:t>S</a:t>
            </a:r>
            <a:r>
              <a:rPr lang="ru-RU" sz="2800" b="1">
                <a:solidFill>
                  <a:srgbClr val="FFFF00"/>
                </a:solidFill>
                <a:cs typeface="Times New Roman" pitchFamily="18" charset="0"/>
              </a:rPr>
              <a:t> – его площадь</a:t>
            </a:r>
          </a:p>
        </p:txBody>
      </p:sp>
      <p:sp>
        <p:nvSpPr>
          <p:cNvPr id="8197" name="Text Box 8"/>
          <p:cNvSpPr txBox="1">
            <a:spLocks noChangeArrowheads="1"/>
          </p:cNvSpPr>
          <p:nvPr/>
        </p:nvSpPr>
        <p:spPr bwMode="auto">
          <a:xfrm>
            <a:off x="214313" y="2571750"/>
            <a:ext cx="8624887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>
                <a:solidFill>
                  <a:schemeClr val="accent1"/>
                </a:solidFill>
              </a:rPr>
              <a:t>	</a:t>
            </a:r>
            <a:r>
              <a:rPr lang="ru-RU" sz="2800" b="1">
                <a:solidFill>
                  <a:srgbClr val="FFFF00"/>
                </a:solidFill>
                <a:cs typeface="Times New Roman" pitchFamily="18" charset="0"/>
              </a:rPr>
              <a:t>Радиус </a:t>
            </a:r>
            <a:r>
              <a:rPr lang="en-US" sz="2800" b="1" i="1">
                <a:solidFill>
                  <a:srgbClr val="FFFF00"/>
                </a:solidFill>
                <a:cs typeface="Times New Roman" pitchFamily="18" charset="0"/>
              </a:rPr>
              <a:t>R </a:t>
            </a:r>
            <a:r>
              <a:rPr lang="ru-RU" sz="2800" b="1">
                <a:solidFill>
                  <a:srgbClr val="FFFF00"/>
                </a:solidFill>
                <a:cs typeface="Times New Roman" pitchFamily="18" charset="0"/>
              </a:rPr>
              <a:t>окружности, описанной около правильного треугольника, выражается формулой</a:t>
            </a:r>
            <a:r>
              <a:rPr lang="ru-RU" sz="2800" b="1">
                <a:solidFill>
                  <a:srgbClr val="FFFF00"/>
                </a:solidFill>
              </a:rPr>
              <a:t>   </a:t>
            </a:r>
            <a:r>
              <a:rPr lang="ru-RU" sz="2800" b="1">
                <a:solidFill>
                  <a:srgbClr val="FFFF00"/>
                </a:solidFill>
                <a:cs typeface="Times New Roman" pitchFamily="18" charset="0"/>
              </a:rPr>
              <a:t> </a:t>
            </a:r>
            <a:r>
              <a:rPr lang="ru-RU" sz="2800" b="1">
                <a:solidFill>
                  <a:srgbClr val="FFFF00"/>
                </a:solidFill>
              </a:rPr>
              <a:t>                 </a:t>
            </a:r>
          </a:p>
          <a:p>
            <a:pPr algn="just">
              <a:spcBef>
                <a:spcPct val="50000"/>
              </a:spcBef>
            </a:pPr>
            <a:r>
              <a:rPr lang="ru-RU" sz="2800" b="1">
                <a:solidFill>
                  <a:srgbClr val="FFFF00"/>
                </a:solidFill>
                <a:cs typeface="Times New Roman" pitchFamily="18" charset="0"/>
              </a:rPr>
              <a:t>                    , где </a:t>
            </a:r>
            <a:r>
              <a:rPr lang="en-US" sz="2800" b="1" i="1">
                <a:solidFill>
                  <a:srgbClr val="FFFF00"/>
                </a:solidFill>
                <a:cs typeface="Times New Roman" pitchFamily="18" charset="0"/>
              </a:rPr>
              <a:t>a</a:t>
            </a:r>
            <a:r>
              <a:rPr lang="ru-RU" sz="2800" b="1">
                <a:solidFill>
                  <a:srgbClr val="FFFF00"/>
                </a:solidFill>
                <a:cs typeface="Times New Roman" pitchFamily="18" charset="0"/>
              </a:rPr>
              <a:t>, </a:t>
            </a:r>
            <a:r>
              <a:rPr lang="en-US" sz="2800" b="1" i="1">
                <a:solidFill>
                  <a:srgbClr val="FFFF00"/>
                </a:solidFill>
                <a:cs typeface="Times New Roman" pitchFamily="18" charset="0"/>
              </a:rPr>
              <a:t>b</a:t>
            </a:r>
            <a:r>
              <a:rPr lang="ru-RU" sz="2800" b="1">
                <a:solidFill>
                  <a:srgbClr val="FFFF00"/>
                </a:solidFill>
                <a:cs typeface="Times New Roman" pitchFamily="18" charset="0"/>
              </a:rPr>
              <a:t>, </a:t>
            </a:r>
            <a:r>
              <a:rPr lang="en-US" sz="2800" b="1" i="1">
                <a:solidFill>
                  <a:srgbClr val="FFFF00"/>
                </a:solidFill>
                <a:cs typeface="Times New Roman" pitchFamily="18" charset="0"/>
              </a:rPr>
              <a:t>c</a:t>
            </a:r>
            <a:r>
              <a:rPr lang="ru-RU" sz="2800" b="1">
                <a:solidFill>
                  <a:srgbClr val="FFFF00"/>
                </a:solidFill>
                <a:cs typeface="Times New Roman" pitchFamily="18" charset="0"/>
              </a:rPr>
              <a:t> – стороны треугольника          </a:t>
            </a:r>
            <a:r>
              <a:rPr lang="en-US" sz="2800" b="1" i="1">
                <a:solidFill>
                  <a:srgbClr val="FFFF00"/>
                </a:solidFill>
                <a:cs typeface="Times New Roman" pitchFamily="18" charset="0"/>
              </a:rPr>
              <a:t>S</a:t>
            </a:r>
            <a:r>
              <a:rPr lang="ru-RU" sz="2800" b="1">
                <a:solidFill>
                  <a:srgbClr val="FFFF00"/>
                </a:solidFill>
                <a:cs typeface="Times New Roman" pitchFamily="18" charset="0"/>
              </a:rPr>
              <a:t> – его площадь.</a:t>
            </a:r>
          </a:p>
        </p:txBody>
      </p:sp>
      <p:pic>
        <p:nvPicPr>
          <p:cNvPr id="8198" name="Picture 102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8" y="3500438"/>
            <a:ext cx="1643062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9" name="Rectangle 103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00" name="Rectangle 1032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01" name="Rectangle 1033"/>
          <p:cNvSpPr>
            <a:spLocks noChangeArrowheads="1"/>
          </p:cNvSpPr>
          <p:nvPr/>
        </p:nvSpPr>
        <p:spPr bwMode="auto">
          <a:xfrm>
            <a:off x="0" y="11334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202" name="Rectangle 10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8203" name="Picture 103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00825" y="5172075"/>
            <a:ext cx="173355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EF5C9C-410B-42EF-B5AD-3AD1DA2AC2C9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ransition>
    <p:strips dir="l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14313" y="1357313"/>
            <a:ext cx="4991100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>
                <a:solidFill>
                  <a:srgbClr val="FFFF00"/>
                </a:solidFill>
                <a:cs typeface="Times New Roman" pitchFamily="18" charset="0"/>
              </a:rPr>
              <a:t>Гипотенуза прямоугольного треугольника равна 10 см. Найдите радиус описанной окружности </a:t>
            </a:r>
          </a:p>
        </p:txBody>
      </p:sp>
      <p:sp>
        <p:nvSpPr>
          <p:cNvPr id="446468" name="Text Box 4"/>
          <p:cNvSpPr txBox="1">
            <a:spLocks noChangeArrowheads="1"/>
          </p:cNvSpPr>
          <p:nvPr/>
        </p:nvSpPr>
        <p:spPr bwMode="auto">
          <a:xfrm>
            <a:off x="428625" y="5857875"/>
            <a:ext cx="16811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rgbClr val="FF3300"/>
                </a:solidFill>
              </a:rPr>
              <a:t>Ответ: </a:t>
            </a:r>
            <a:r>
              <a:rPr lang="en-US" sz="3200">
                <a:solidFill>
                  <a:srgbClr val="FFFF00"/>
                </a:solidFill>
              </a:rPr>
              <a:t>5</a:t>
            </a:r>
            <a:r>
              <a:rPr lang="ru-RU" sz="320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11269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88" y="1857375"/>
            <a:ext cx="3087687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B0DC0E-D52E-4A56-B101-EB9792D82F3D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Упражнение 1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6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6468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52400" y="838200"/>
            <a:ext cx="6205538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3600" b="1" dirty="0">
                <a:solidFill>
                  <a:srgbClr val="FFFF00"/>
                </a:solidFill>
                <a:cs typeface="Times New Roman" pitchFamily="18" charset="0"/>
              </a:rPr>
              <a:t>Окружность, вписанная в равнобедренный треугольник, делит в точке касания одну из боковых сторон на два отрезка, длины которых равны 4 и 3, считая от вершины. Найдите периметр треугольника </a:t>
            </a:r>
          </a:p>
        </p:txBody>
      </p:sp>
      <p:sp>
        <p:nvSpPr>
          <p:cNvPr id="448516" name="Text Box 4"/>
          <p:cNvSpPr txBox="1">
            <a:spLocks noChangeArrowheads="1"/>
          </p:cNvSpPr>
          <p:nvPr/>
        </p:nvSpPr>
        <p:spPr bwMode="auto">
          <a:xfrm>
            <a:off x="357188" y="6000750"/>
            <a:ext cx="19764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rgbClr val="FF3300"/>
                </a:solidFill>
              </a:rPr>
              <a:t>Ответ: </a:t>
            </a:r>
            <a:r>
              <a:rPr lang="en-US" sz="3200">
                <a:solidFill>
                  <a:srgbClr val="FFFF00"/>
                </a:solidFill>
              </a:rPr>
              <a:t>20</a:t>
            </a:r>
            <a:r>
              <a:rPr lang="ru-RU" sz="320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1229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38" y="1714500"/>
            <a:ext cx="26289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311A5E-FEDC-40B7-8C30-8D66F79EB0DB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ru-RU" dirty="0"/>
              <a:t>Упражнение 2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8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8516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38113" y="1352550"/>
            <a:ext cx="5776912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>
                <a:solidFill>
                  <a:srgbClr val="FFFF00"/>
                </a:solidFill>
                <a:cs typeface="Times New Roman" pitchFamily="18" charset="0"/>
              </a:rPr>
              <a:t>Одна сторона треугольника равна радиусу описанной окружности. Найдите угол треугольника, противолежащий этой стороне</a:t>
            </a:r>
          </a:p>
        </p:txBody>
      </p:sp>
      <p:sp>
        <p:nvSpPr>
          <p:cNvPr id="450564" name="Text Box 4"/>
          <p:cNvSpPr txBox="1">
            <a:spLocks noChangeArrowheads="1"/>
          </p:cNvSpPr>
          <p:nvPr/>
        </p:nvSpPr>
        <p:spPr bwMode="auto">
          <a:xfrm>
            <a:off x="357188" y="5929313"/>
            <a:ext cx="19764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rgbClr val="FF3300"/>
                </a:solidFill>
              </a:rPr>
              <a:t>Ответ: </a:t>
            </a:r>
            <a:r>
              <a:rPr lang="en-US" sz="3200">
                <a:solidFill>
                  <a:srgbClr val="FFFF00"/>
                </a:solidFill>
              </a:rPr>
              <a:t>30</a:t>
            </a:r>
            <a:r>
              <a:rPr lang="ru-RU" sz="3200" baseline="30000">
                <a:solidFill>
                  <a:srgbClr val="FFFF00"/>
                </a:solidFill>
              </a:rPr>
              <a:t>о</a:t>
            </a:r>
            <a:r>
              <a:rPr lang="ru-RU" sz="320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1331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38" y="1928813"/>
            <a:ext cx="3060700" cy="303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896AEE-8E5B-4763-8A39-A8B21F3CC786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Упражнение 3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0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64" grpId="0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2344</TotalTime>
  <Words>400</Words>
  <Application>Microsoft Office PowerPoint</Application>
  <PresentationFormat>Экран (4:3)</PresentationFormat>
  <Paragraphs>65</Paragraphs>
  <Slides>12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Упражнение 1</vt:lpstr>
      <vt:lpstr>Упражнение 2</vt:lpstr>
      <vt:lpstr>Упражнение 3</vt:lpstr>
      <vt:lpstr>Упражнение 4</vt:lpstr>
      <vt:lpstr>Упражнение 5</vt:lpstr>
      <vt:lpstr>Упражнение 6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геометрические фигуры</dc:title>
  <dc:creator>*</dc:creator>
  <cp:lastModifiedBy>Карина</cp:lastModifiedBy>
  <cp:revision>105</cp:revision>
  <dcterms:created xsi:type="dcterms:W3CDTF">2008-04-30T05:51:18Z</dcterms:created>
  <dcterms:modified xsi:type="dcterms:W3CDTF">2020-04-11T11:57:23Z</dcterms:modified>
</cp:coreProperties>
</file>