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0" r:id="rId6"/>
    <p:sldId id="263" r:id="rId7"/>
    <p:sldId id="259" r:id="rId8"/>
    <p:sldId id="264" r:id="rId9"/>
    <p:sldId id="265" r:id="rId10"/>
    <p:sldId id="267" r:id="rId11"/>
    <p:sldId id="266" r:id="rId12"/>
    <p:sldId id="269" r:id="rId13"/>
    <p:sldId id="268" r:id="rId14"/>
    <p:sldId id="271" r:id="rId15"/>
    <p:sldId id="270" r:id="rId16"/>
    <p:sldId id="273" r:id="rId17"/>
    <p:sldId id="272" r:id="rId18"/>
    <p:sldId id="275" r:id="rId19"/>
    <p:sldId id="274" r:id="rId20"/>
    <p:sldId id="277" r:id="rId21"/>
    <p:sldId id="276" r:id="rId22"/>
    <p:sldId id="27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622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858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78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910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7430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86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615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75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492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845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469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914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11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338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977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94844-9CB8-41B5-92FC-D947DD8F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DAD9C57-B92F-4688-9B50-76B48062A5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27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52953"/>
            <a:ext cx="9782908" cy="27256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«Знаки </a:t>
            </a:r>
            <a:r>
              <a:rPr lang="ru-RU" sz="5300" b="1" dirty="0"/>
              <a:t>препинания при словах и конструкциях, не связанных с членами предложения» </a:t>
            </a: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 smtClean="0"/>
              <a:t>( </a:t>
            </a:r>
            <a:r>
              <a:rPr lang="ru-RU" sz="5300" b="1" dirty="0"/>
              <a:t>18 ЕГЭ)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 учитель русского языка и литературы</a:t>
            </a:r>
          </a:p>
          <a:p>
            <a:pPr algn="r"/>
            <a:r>
              <a:rPr lang="ru-RU" dirty="0" smtClean="0"/>
              <a:t> Фиалковская Вероника Петровна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50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/>
              <a:t>Однако (1) нездоровье природы заставляет сегодня говорить о катастрофическом состоянии флоры, фауны, почвы, воды. Видимо (2) лишь глобальный характер проблем, нерешённость которых угрожает самому существованию человечества, заставил осознать опасность (3) возможной (4) в будущем экологической катастрофы.</a:t>
            </a:r>
            <a:endParaRPr lang="ru-RU" sz="2800" dirty="0"/>
          </a:p>
          <a:p>
            <a:pPr marL="0" indent="0">
              <a:buNone/>
            </a:pPr>
            <a:r>
              <a:rPr lang="ru-RU" dirty="0"/>
              <a:t>Видимо — вводное слово, выделяется запятой. Слово «однако» имеет чёткое значение союзе НО, поэтому не выделяется запятой.</a:t>
            </a:r>
          </a:p>
          <a:p>
            <a:pPr marL="0" indent="0">
              <a:buNone/>
            </a:pPr>
            <a:r>
              <a:rPr lang="ru-RU" dirty="0" smtClean="0"/>
              <a:t>Запятая </a:t>
            </a:r>
            <a:r>
              <a:rPr lang="ru-RU" dirty="0"/>
              <a:t>должна стоять на месте 2.</a:t>
            </a:r>
          </a:p>
          <a:p>
            <a:pPr marL="0" indent="0">
              <a:buNone/>
            </a:pPr>
            <a:r>
              <a:rPr lang="ru-RU" dirty="0"/>
              <a:t>Ответ: 2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77901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/>
              <a:t>Дни поздней осени бранят обыкновенно,</a:t>
            </a:r>
          </a:p>
          <a:p>
            <a:pPr marL="0" indent="0">
              <a:buNone/>
            </a:pPr>
            <a:r>
              <a:rPr lang="ru-RU" b="1" dirty="0"/>
              <a:t>Но мне она мила(1) читатель дорогой(2)</a:t>
            </a:r>
          </a:p>
          <a:p>
            <a:pPr marL="0" indent="0">
              <a:buNone/>
            </a:pPr>
            <a:r>
              <a:rPr lang="ru-RU" b="1" dirty="0"/>
              <a:t>Красою тихою, блистающей смиренно.</a:t>
            </a:r>
          </a:p>
          <a:p>
            <a:pPr marL="0" indent="0">
              <a:buNone/>
            </a:pPr>
            <a:r>
              <a:rPr lang="ru-RU" b="1" dirty="0"/>
              <a:t>Так(3) нелюбимое дитя (4) в семье родной</a:t>
            </a:r>
          </a:p>
          <a:p>
            <a:pPr marL="0" indent="0">
              <a:buNone/>
            </a:pPr>
            <a:r>
              <a:rPr lang="ru-RU" b="1" dirty="0"/>
              <a:t>К себе меня влечет. Сказать вам откровенно(5)</a:t>
            </a:r>
          </a:p>
          <a:p>
            <a:pPr marL="0" indent="0">
              <a:buNone/>
            </a:pPr>
            <a:r>
              <a:rPr lang="ru-RU" b="1" dirty="0"/>
              <a:t>Из годовых времен я рад (6)лишь (7) ей одной,</a:t>
            </a:r>
          </a:p>
          <a:p>
            <a:pPr marL="0" indent="0">
              <a:buNone/>
            </a:pPr>
            <a:r>
              <a:rPr lang="ru-RU" b="1" dirty="0"/>
              <a:t>В ней много доброго; любовник не тщеславный,</a:t>
            </a:r>
          </a:p>
          <a:p>
            <a:pPr marL="0" indent="0">
              <a:buNone/>
            </a:pPr>
            <a:r>
              <a:rPr lang="ru-RU" b="1" dirty="0"/>
              <a:t>Я нечто в ней нашел мечтою своенравной.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43123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/>
              <a:t>Дни поздней осени бранят обыкновенно,</a:t>
            </a:r>
          </a:p>
          <a:p>
            <a:pPr marL="0" indent="0">
              <a:buNone/>
            </a:pPr>
            <a:r>
              <a:rPr lang="ru-RU" b="1" dirty="0"/>
              <a:t>Но мне она мила(1) читатель дорогой(2)</a:t>
            </a:r>
          </a:p>
          <a:p>
            <a:pPr marL="0" indent="0">
              <a:buNone/>
            </a:pPr>
            <a:r>
              <a:rPr lang="ru-RU" b="1" dirty="0"/>
              <a:t>Красою тихою, блистающей смиренно.</a:t>
            </a:r>
          </a:p>
          <a:p>
            <a:pPr marL="0" indent="0">
              <a:buNone/>
            </a:pPr>
            <a:r>
              <a:rPr lang="ru-RU" b="1" dirty="0"/>
              <a:t>Так(3) нелюбимое дитя (4) в семье родной</a:t>
            </a:r>
          </a:p>
          <a:p>
            <a:pPr marL="0" indent="0">
              <a:buNone/>
            </a:pPr>
            <a:r>
              <a:rPr lang="ru-RU" b="1" dirty="0"/>
              <a:t>К себе меня влечет. Сказать вам откровенно(5)</a:t>
            </a:r>
          </a:p>
          <a:p>
            <a:pPr marL="0" indent="0">
              <a:buNone/>
            </a:pPr>
            <a:r>
              <a:rPr lang="ru-RU" b="1" dirty="0"/>
              <a:t>Из годовых времен я рад (6)лишь (7) ей одной,</a:t>
            </a:r>
          </a:p>
          <a:p>
            <a:pPr marL="0" indent="0">
              <a:buNone/>
            </a:pPr>
            <a:r>
              <a:rPr lang="ru-RU" b="1" dirty="0"/>
              <a:t>В ней много доброго; любовник не тщеславный,</a:t>
            </a:r>
          </a:p>
          <a:p>
            <a:pPr marL="0" indent="0">
              <a:buNone/>
            </a:pPr>
            <a:r>
              <a:rPr lang="ru-RU" b="1" dirty="0"/>
              <a:t>Я нечто в ней нашел мечтою своенравной.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Запятые </a:t>
            </a:r>
            <a:r>
              <a:rPr lang="ru-RU" dirty="0"/>
              <a:t>1 и 2 для обращения;</a:t>
            </a:r>
          </a:p>
          <a:p>
            <a:pPr marL="0" indent="0">
              <a:buNone/>
            </a:pPr>
            <a:r>
              <a:rPr lang="ru-RU" dirty="0"/>
              <a:t>5 для вводного предложения. Остальные не нужны.</a:t>
            </a:r>
          </a:p>
          <a:p>
            <a:pPr marL="0" indent="0">
              <a:buNone/>
            </a:pPr>
            <a:r>
              <a:rPr lang="ru-RU" dirty="0"/>
              <a:t>Ответ: 125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386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/>
              <a:t>Всё стало (1) очевидно (2) с первого взгляда. Гости (3) очевидно (4) и не представляли себе того, что их ожидает вечером.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26398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/>
              <a:t>Всё стало (1) очевидно (2) с первого взгляда. Гости (3) очевидно (4) и не представляли себе того, что их ожидает вечером.</a:t>
            </a:r>
            <a:endParaRPr lang="ru-RU" sz="2800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Очевидно </a:t>
            </a:r>
            <a:r>
              <a:rPr lang="ru-RU" dirty="0"/>
              <a:t>— вводное слово, выделяется запятыми.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Запятые должны стоять на местах 3, 4.</a:t>
            </a:r>
          </a:p>
          <a:p>
            <a:pPr marL="0" indent="0">
              <a:buNone/>
            </a:pPr>
            <a:r>
              <a:rPr lang="ru-RU" dirty="0"/>
              <a:t>Ответ: 34|43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07229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До свиданья(1)друг мой(2)до свиданья.</a:t>
            </a:r>
          </a:p>
          <a:p>
            <a:pPr marL="0" indent="0">
              <a:buNone/>
            </a:pPr>
            <a:r>
              <a:rPr lang="ru-RU" sz="2400" b="1" dirty="0"/>
              <a:t>Милый мой(3) ты у меня в груди.</a:t>
            </a:r>
          </a:p>
          <a:p>
            <a:pPr marL="0" indent="0">
              <a:buNone/>
            </a:pPr>
            <a:r>
              <a:rPr lang="ru-RU" sz="2400" b="1" dirty="0"/>
              <a:t>Предназначенное расставанье</a:t>
            </a:r>
          </a:p>
          <a:p>
            <a:pPr marL="0" indent="0">
              <a:buNone/>
            </a:pPr>
            <a:r>
              <a:rPr lang="ru-RU" sz="2400" b="1" dirty="0"/>
              <a:t>Обещает встречу впереди.</a:t>
            </a:r>
          </a:p>
          <a:p>
            <a:pPr marL="0" indent="0">
              <a:buNone/>
            </a:pPr>
            <a:r>
              <a:rPr lang="ru-RU" sz="2400" b="1" dirty="0"/>
              <a:t> </a:t>
            </a:r>
          </a:p>
          <a:p>
            <a:pPr marL="0" indent="0">
              <a:buNone/>
            </a:pPr>
            <a:r>
              <a:rPr lang="ru-RU" sz="2400" b="1" dirty="0"/>
              <a:t>До свиданья(4) друг мой(5) без руки, без слова,</a:t>
            </a:r>
          </a:p>
          <a:p>
            <a:pPr marL="0" indent="0">
              <a:buNone/>
            </a:pPr>
            <a:r>
              <a:rPr lang="ru-RU" sz="2400" b="1" dirty="0"/>
              <a:t>Не грусти и не печаль бровей,-</a:t>
            </a:r>
          </a:p>
          <a:p>
            <a:pPr marL="0" indent="0">
              <a:buNone/>
            </a:pPr>
            <a:r>
              <a:rPr lang="ru-RU" sz="2400" b="1" dirty="0"/>
              <a:t>В этой жизни умирать не ново,</a:t>
            </a:r>
          </a:p>
          <a:p>
            <a:pPr marL="0" indent="0">
              <a:buNone/>
            </a:pPr>
            <a:r>
              <a:rPr lang="ru-RU" sz="2400" b="1" dirty="0"/>
              <a:t>Но и жить(6) конечно(7) не новей.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85216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До свиданья(1)друг мой(2)до свиданья.</a:t>
            </a:r>
          </a:p>
          <a:p>
            <a:pPr marL="0" indent="0">
              <a:buNone/>
            </a:pPr>
            <a:r>
              <a:rPr lang="ru-RU" sz="2000" b="1" dirty="0"/>
              <a:t>Милый мой(3) ты у меня в груди.</a:t>
            </a:r>
          </a:p>
          <a:p>
            <a:pPr marL="0" indent="0">
              <a:buNone/>
            </a:pPr>
            <a:r>
              <a:rPr lang="ru-RU" sz="2000" b="1" dirty="0"/>
              <a:t>Предназначенное расставанье</a:t>
            </a:r>
          </a:p>
          <a:p>
            <a:pPr marL="0" indent="0">
              <a:buNone/>
            </a:pPr>
            <a:r>
              <a:rPr lang="ru-RU" sz="2000" b="1" dirty="0"/>
              <a:t>Обещает встречу впереди.</a:t>
            </a:r>
          </a:p>
          <a:p>
            <a:pPr marL="0" indent="0">
              <a:buNone/>
            </a:pPr>
            <a:r>
              <a:rPr lang="ru-RU" sz="2000" b="1" dirty="0"/>
              <a:t> </a:t>
            </a:r>
          </a:p>
          <a:p>
            <a:pPr marL="0" indent="0">
              <a:buNone/>
            </a:pPr>
            <a:r>
              <a:rPr lang="ru-RU" sz="2000" b="1" dirty="0"/>
              <a:t>До свиданья(4) друг мой(5) без руки, без слова,</a:t>
            </a:r>
          </a:p>
          <a:p>
            <a:pPr marL="0" indent="0">
              <a:buNone/>
            </a:pPr>
            <a:r>
              <a:rPr lang="ru-RU" sz="2000" b="1" dirty="0"/>
              <a:t>Не грусти и не печаль бровей,-</a:t>
            </a:r>
          </a:p>
          <a:p>
            <a:pPr marL="0" indent="0">
              <a:buNone/>
            </a:pPr>
            <a:r>
              <a:rPr lang="ru-RU" sz="2000" b="1" dirty="0"/>
              <a:t>В этой жизни умирать не ново,</a:t>
            </a:r>
          </a:p>
          <a:p>
            <a:pPr marL="0" indent="0">
              <a:buNone/>
            </a:pPr>
            <a:r>
              <a:rPr lang="ru-RU" sz="2000" b="1" dirty="0"/>
              <a:t>Но и жить(6) конечно(7) не новей.</a:t>
            </a:r>
          </a:p>
          <a:p>
            <a:pPr marL="0" indent="0">
              <a:buNone/>
            </a:pPr>
            <a:r>
              <a:rPr lang="ru-RU" dirty="0"/>
              <a:t>Запятые 1, 2, 3, 4 и 5 для выделения обращений; 6 и 7 для вводного слова..</a:t>
            </a:r>
          </a:p>
          <a:p>
            <a:pPr marL="0" indent="0">
              <a:buNone/>
            </a:pPr>
            <a:r>
              <a:rPr lang="ru-RU" dirty="0"/>
              <a:t>Ответ: 1234567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12768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Советники </a:t>
            </a:r>
            <a:r>
              <a:rPr lang="ru-RU" sz="2000" b="1" dirty="0" err="1"/>
              <a:t>Зевеса</a:t>
            </a:r>
            <a:r>
              <a:rPr lang="ru-RU" sz="2000" b="1" dirty="0"/>
              <a:t> (1)</a:t>
            </a:r>
          </a:p>
          <a:p>
            <a:pPr marL="0" indent="0">
              <a:buNone/>
            </a:pPr>
            <a:r>
              <a:rPr lang="ru-RU" sz="2000" b="1" dirty="0"/>
              <a:t>Живете ль вы в небесной глубине,</a:t>
            </a:r>
          </a:p>
          <a:p>
            <a:pPr marL="0" indent="0">
              <a:buNone/>
            </a:pPr>
            <a:r>
              <a:rPr lang="ru-RU" sz="2000" b="1" dirty="0"/>
              <a:t>Иль(2) божества всевышние(3) всему</a:t>
            </a:r>
          </a:p>
          <a:p>
            <a:pPr marL="0" indent="0">
              <a:buNone/>
            </a:pPr>
            <a:r>
              <a:rPr lang="ru-RU" sz="2000" b="1" dirty="0"/>
              <a:t>Причина вы(4) по мненью мудрецов(5)</a:t>
            </a:r>
          </a:p>
          <a:p>
            <a:pPr marL="0" indent="0">
              <a:buNone/>
            </a:pPr>
            <a:r>
              <a:rPr lang="ru-RU" sz="2000" b="1" dirty="0"/>
              <a:t>И следуют торжественно за вами</a:t>
            </a:r>
          </a:p>
          <a:p>
            <a:pPr marL="0" indent="0">
              <a:buNone/>
            </a:pPr>
            <a:r>
              <a:rPr lang="ru-RU" sz="2000" b="1" dirty="0"/>
              <a:t>Великой Зевс с супругой </a:t>
            </a:r>
            <a:r>
              <a:rPr lang="ru-RU" sz="2000" b="1" dirty="0" err="1"/>
              <a:t>белоглавой</a:t>
            </a:r>
            <a:endParaRPr lang="ru-RU" sz="2000" b="1" dirty="0"/>
          </a:p>
          <a:p>
            <a:pPr marL="0" indent="0">
              <a:buNone/>
            </a:pPr>
            <a:r>
              <a:rPr lang="ru-RU" sz="2000" b="1" dirty="0"/>
              <a:t>И мудрая богиня, дева силы,</a:t>
            </a:r>
          </a:p>
          <a:p>
            <a:pPr marL="0" indent="0">
              <a:buNone/>
            </a:pPr>
            <a:r>
              <a:rPr lang="ru-RU" sz="2000" b="1" dirty="0"/>
              <a:t>Афинская Паллада, – вам хвала.</a:t>
            </a:r>
          </a:p>
          <a:p>
            <a:pPr marL="0" indent="0">
              <a:buNone/>
            </a:pPr>
            <a:r>
              <a:rPr lang="ru-RU" sz="2000" b="1" dirty="0"/>
              <a:t>Примите гимн(6) таинственные силы!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57155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Советники </a:t>
            </a:r>
            <a:r>
              <a:rPr lang="ru-RU" sz="2000" b="1" dirty="0" err="1"/>
              <a:t>Зевеса</a:t>
            </a:r>
            <a:r>
              <a:rPr lang="ru-RU" sz="2000" b="1" dirty="0"/>
              <a:t> (1)</a:t>
            </a:r>
          </a:p>
          <a:p>
            <a:pPr marL="0" indent="0">
              <a:buNone/>
            </a:pPr>
            <a:r>
              <a:rPr lang="ru-RU" sz="2000" b="1" dirty="0"/>
              <a:t>Живете ль вы в небесной глубине,</a:t>
            </a:r>
          </a:p>
          <a:p>
            <a:pPr marL="0" indent="0">
              <a:buNone/>
            </a:pPr>
            <a:r>
              <a:rPr lang="ru-RU" sz="2000" b="1" dirty="0"/>
              <a:t>Иль(2) божества всевышние(3) всему</a:t>
            </a:r>
          </a:p>
          <a:p>
            <a:pPr marL="0" indent="0">
              <a:buNone/>
            </a:pPr>
            <a:r>
              <a:rPr lang="ru-RU" sz="2000" b="1" dirty="0"/>
              <a:t>Причина вы(4) по мненью мудрецов(5)</a:t>
            </a:r>
          </a:p>
          <a:p>
            <a:pPr marL="0" indent="0">
              <a:buNone/>
            </a:pPr>
            <a:r>
              <a:rPr lang="ru-RU" sz="2000" b="1" dirty="0"/>
              <a:t>И следуют торжественно за вами</a:t>
            </a:r>
          </a:p>
          <a:p>
            <a:pPr marL="0" indent="0">
              <a:buNone/>
            </a:pPr>
            <a:r>
              <a:rPr lang="ru-RU" sz="2000" b="1" dirty="0"/>
              <a:t>Великой Зевс с супругой </a:t>
            </a:r>
            <a:r>
              <a:rPr lang="ru-RU" sz="2000" b="1" dirty="0" err="1"/>
              <a:t>белоглавой</a:t>
            </a:r>
            <a:endParaRPr lang="ru-RU" sz="2000" b="1" dirty="0"/>
          </a:p>
          <a:p>
            <a:pPr marL="0" indent="0">
              <a:buNone/>
            </a:pPr>
            <a:r>
              <a:rPr lang="ru-RU" sz="2000" b="1" dirty="0"/>
              <a:t>И мудрая богиня, дева силы,</a:t>
            </a:r>
          </a:p>
          <a:p>
            <a:pPr marL="0" indent="0">
              <a:buNone/>
            </a:pPr>
            <a:r>
              <a:rPr lang="ru-RU" sz="2000" b="1" dirty="0"/>
              <a:t>Афинская Паллада, – вам хвала.</a:t>
            </a:r>
          </a:p>
          <a:p>
            <a:pPr marL="0" indent="0">
              <a:buNone/>
            </a:pPr>
            <a:r>
              <a:rPr lang="ru-RU" sz="2000" b="1" dirty="0"/>
              <a:t>Примите гимн(6) таинственные силы!</a:t>
            </a:r>
          </a:p>
          <a:p>
            <a:pPr marL="0" indent="0">
              <a:buNone/>
            </a:pPr>
            <a:r>
              <a:rPr lang="ru-RU" dirty="0"/>
              <a:t>Запятые 1,2,3, 6 для обращений;</a:t>
            </a:r>
          </a:p>
          <a:p>
            <a:pPr marL="0" indent="0">
              <a:buNone/>
            </a:pPr>
            <a:r>
              <a:rPr lang="ru-RU" dirty="0"/>
              <a:t>запятые 4 и 5 для вводного слова.</a:t>
            </a:r>
          </a:p>
          <a:p>
            <a:pPr marL="0" indent="0">
              <a:buNone/>
            </a:pPr>
            <a:r>
              <a:rPr lang="ru-RU" dirty="0"/>
              <a:t>Ответ: 123456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44180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Всё в Ольге… но любой роман</a:t>
            </a:r>
          </a:p>
          <a:p>
            <a:pPr marL="0" indent="0">
              <a:buNone/>
            </a:pPr>
            <a:r>
              <a:rPr lang="ru-RU" sz="2000" b="1" dirty="0"/>
              <a:t>Возьмите и найдете(1) верно(2)</a:t>
            </a:r>
          </a:p>
          <a:p>
            <a:pPr marL="0" indent="0">
              <a:buNone/>
            </a:pPr>
            <a:r>
              <a:rPr lang="ru-RU" sz="2000" b="1" dirty="0"/>
              <a:t>Ее портрет: он очень мил,</a:t>
            </a:r>
          </a:p>
          <a:p>
            <a:pPr marL="0" indent="0">
              <a:buNone/>
            </a:pPr>
            <a:r>
              <a:rPr lang="ru-RU" sz="2000" b="1" dirty="0"/>
              <a:t>Я (3)прежде (4)сам его любил,</a:t>
            </a:r>
          </a:p>
          <a:p>
            <a:pPr marL="0" indent="0">
              <a:buNone/>
            </a:pPr>
            <a:r>
              <a:rPr lang="ru-RU" sz="2000" b="1" dirty="0"/>
              <a:t>Но надоел он мне (5)безмерно.</a:t>
            </a:r>
          </a:p>
          <a:p>
            <a:pPr marL="0" indent="0">
              <a:buNone/>
            </a:pPr>
            <a:r>
              <a:rPr lang="ru-RU" sz="2000" b="1" dirty="0"/>
              <a:t>Позвольте мне(6) читатель мой(7)</a:t>
            </a:r>
          </a:p>
          <a:p>
            <a:pPr marL="0" indent="0">
              <a:buNone/>
            </a:pPr>
            <a:r>
              <a:rPr lang="ru-RU" sz="2000" b="1" dirty="0"/>
              <a:t>Заняться старшею сестрой.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40022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endParaRPr lang="ru-RU" sz="28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0009" y="70193"/>
            <a:ext cx="8321384" cy="6858145"/>
          </a:xfrm>
        </p:spPr>
      </p:pic>
    </p:spTree>
    <p:extLst>
      <p:ext uri="{BB962C8B-B14F-4D97-AF65-F5344CB8AC3E}">
        <p14:creationId xmlns:p14="http://schemas.microsoft.com/office/powerpoint/2010/main" val="2377878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Всё в Ольге… но любой роман</a:t>
            </a:r>
          </a:p>
          <a:p>
            <a:pPr marL="0" indent="0">
              <a:buNone/>
            </a:pPr>
            <a:r>
              <a:rPr lang="ru-RU" sz="2000" b="1" dirty="0"/>
              <a:t>Возьмите и найдете(1) верно(2)</a:t>
            </a:r>
          </a:p>
          <a:p>
            <a:pPr marL="0" indent="0">
              <a:buNone/>
            </a:pPr>
            <a:r>
              <a:rPr lang="ru-RU" sz="2000" b="1" dirty="0"/>
              <a:t>Ее портрет: он очень мил,</a:t>
            </a:r>
          </a:p>
          <a:p>
            <a:pPr marL="0" indent="0">
              <a:buNone/>
            </a:pPr>
            <a:r>
              <a:rPr lang="ru-RU" sz="2000" b="1" dirty="0"/>
              <a:t>Я (3)прежде (4)сам его любил,</a:t>
            </a:r>
          </a:p>
          <a:p>
            <a:pPr marL="0" indent="0">
              <a:buNone/>
            </a:pPr>
            <a:r>
              <a:rPr lang="ru-RU" sz="2000" b="1" dirty="0"/>
              <a:t>Но надоел он мне (5)безмерно.</a:t>
            </a:r>
          </a:p>
          <a:p>
            <a:pPr marL="0" indent="0">
              <a:buNone/>
            </a:pPr>
            <a:r>
              <a:rPr lang="ru-RU" sz="2000" b="1" dirty="0"/>
              <a:t>Позвольте мне(6) читатель мой(7)</a:t>
            </a:r>
          </a:p>
          <a:p>
            <a:pPr marL="0" indent="0">
              <a:buNone/>
            </a:pPr>
            <a:r>
              <a:rPr lang="ru-RU" sz="2000" b="1" dirty="0"/>
              <a:t>Заняться старшею сестрой.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Запятые при вводном слове 1 и 2; при обращении 6 и 7.</a:t>
            </a:r>
          </a:p>
          <a:p>
            <a:pPr marL="0" indent="0">
              <a:buNone/>
            </a:pPr>
            <a:r>
              <a:rPr lang="ru-RU" dirty="0"/>
              <a:t>Ответ: 1267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6056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Итак(1) она звалась(2) Татьяной.</a:t>
            </a:r>
          </a:p>
          <a:p>
            <a:pPr marL="0" indent="0">
              <a:buNone/>
            </a:pPr>
            <a:r>
              <a:rPr lang="ru-RU" sz="2000" b="1" dirty="0"/>
              <a:t>Ни красотой сестры своей,</a:t>
            </a:r>
          </a:p>
          <a:p>
            <a:pPr marL="0" indent="0">
              <a:buNone/>
            </a:pPr>
            <a:r>
              <a:rPr lang="ru-RU" sz="2000" b="1" dirty="0"/>
              <a:t>Ни свежестью ее румяной</a:t>
            </a:r>
          </a:p>
          <a:p>
            <a:pPr marL="0" indent="0">
              <a:buNone/>
            </a:pPr>
            <a:r>
              <a:rPr lang="ru-RU" sz="2000" b="1" dirty="0"/>
              <a:t>Не привлекла б она очей.</a:t>
            </a:r>
          </a:p>
          <a:p>
            <a:pPr marL="0" indent="0">
              <a:buNone/>
            </a:pPr>
            <a:r>
              <a:rPr lang="ru-RU" sz="2000" b="1" dirty="0"/>
              <a:t>Дика, печальна, молчалива,</a:t>
            </a:r>
          </a:p>
          <a:p>
            <a:pPr marL="0" indent="0">
              <a:buNone/>
            </a:pPr>
            <a:r>
              <a:rPr lang="ru-RU" sz="2000" b="1" dirty="0"/>
              <a:t>Как лань лесная, боязлива,</a:t>
            </a:r>
          </a:p>
          <a:p>
            <a:pPr marL="0" indent="0">
              <a:buNone/>
            </a:pPr>
            <a:r>
              <a:rPr lang="ru-RU" sz="2000" b="1" dirty="0"/>
              <a:t>Она в семье своей родной(3)</a:t>
            </a:r>
          </a:p>
          <a:p>
            <a:pPr marL="0" indent="0">
              <a:buNone/>
            </a:pPr>
            <a:r>
              <a:rPr lang="ru-RU" sz="2000" b="1" dirty="0"/>
              <a:t>Казалась (4) девочкой чужой.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63994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Итак(1) она звалась(2) Татьяной.</a:t>
            </a:r>
          </a:p>
          <a:p>
            <a:pPr marL="0" indent="0">
              <a:buNone/>
            </a:pPr>
            <a:r>
              <a:rPr lang="ru-RU" sz="2000" b="1" dirty="0"/>
              <a:t>Ни красотой сестры своей,</a:t>
            </a:r>
          </a:p>
          <a:p>
            <a:pPr marL="0" indent="0">
              <a:buNone/>
            </a:pPr>
            <a:r>
              <a:rPr lang="ru-RU" sz="2000" b="1" dirty="0"/>
              <a:t>Ни свежестью ее румяной</a:t>
            </a:r>
          </a:p>
          <a:p>
            <a:pPr marL="0" indent="0">
              <a:buNone/>
            </a:pPr>
            <a:r>
              <a:rPr lang="ru-RU" sz="2000" b="1" dirty="0"/>
              <a:t>Не привлекла б она очей.</a:t>
            </a:r>
          </a:p>
          <a:p>
            <a:pPr marL="0" indent="0">
              <a:buNone/>
            </a:pPr>
            <a:r>
              <a:rPr lang="ru-RU" sz="2000" b="1" dirty="0"/>
              <a:t>Дика, печальна, молчалива,</a:t>
            </a:r>
          </a:p>
          <a:p>
            <a:pPr marL="0" indent="0">
              <a:buNone/>
            </a:pPr>
            <a:r>
              <a:rPr lang="ru-RU" sz="2000" b="1" dirty="0"/>
              <a:t>Как лань лесная, боязлива,</a:t>
            </a:r>
          </a:p>
          <a:p>
            <a:pPr marL="0" indent="0">
              <a:buNone/>
            </a:pPr>
            <a:r>
              <a:rPr lang="ru-RU" sz="2000" b="1" dirty="0"/>
              <a:t>Она в семье своей родной(3)</a:t>
            </a:r>
          </a:p>
          <a:p>
            <a:pPr marL="0" indent="0">
              <a:buNone/>
            </a:pPr>
            <a:r>
              <a:rPr lang="ru-RU" sz="2000" b="1" dirty="0"/>
              <a:t>Казалась (4) девочкой чужой.</a:t>
            </a:r>
          </a:p>
          <a:p>
            <a:pPr marL="0" indent="0">
              <a:buNone/>
            </a:pPr>
            <a:r>
              <a:rPr lang="ru-RU" dirty="0"/>
              <a:t>Одна запятая при вводном слове, номер 1.</a:t>
            </a:r>
          </a:p>
          <a:p>
            <a:pPr marL="0" indent="0">
              <a:buNone/>
            </a:pPr>
            <a:r>
              <a:rPr lang="ru-RU" dirty="0"/>
              <a:t>Ответ: 1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30376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endParaRPr lang="ru-RU" sz="28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9669" y="75816"/>
            <a:ext cx="9144000" cy="6813078"/>
          </a:xfrm>
        </p:spPr>
      </p:pic>
    </p:spTree>
    <p:extLst>
      <p:ext uri="{BB962C8B-B14F-4D97-AF65-F5344CB8AC3E}">
        <p14:creationId xmlns:p14="http://schemas.microsoft.com/office/powerpoint/2010/main" val="3044943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endParaRPr lang="ru-RU" sz="28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707" y="16821"/>
            <a:ext cx="9121571" cy="6841179"/>
          </a:xfrm>
        </p:spPr>
      </p:pic>
    </p:spTree>
    <p:extLst>
      <p:ext uri="{BB962C8B-B14F-4D97-AF65-F5344CB8AC3E}">
        <p14:creationId xmlns:p14="http://schemas.microsoft.com/office/powerpoint/2010/main" val="1506877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501162"/>
            <a:ext cx="10515599" cy="140383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Не являются вводными словами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5031" y="1591409"/>
            <a:ext cx="9939581" cy="47302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 smtClean="0"/>
              <a:t>КАК,  БУДТО</a:t>
            </a:r>
          </a:p>
          <a:p>
            <a:pPr marL="0" indent="0" algn="ctr">
              <a:buNone/>
            </a:pPr>
            <a:r>
              <a:rPr lang="ru-RU" sz="3200" b="1" dirty="0" smtClean="0"/>
              <a:t>КАК БУДТО</a:t>
            </a:r>
          </a:p>
          <a:p>
            <a:pPr marL="0" indent="0" algn="ctr">
              <a:buNone/>
            </a:pPr>
            <a:r>
              <a:rPr lang="ru-RU" sz="3200" b="1" dirty="0" smtClean="0"/>
              <a:t>ВРЯД ЛИ</a:t>
            </a:r>
          </a:p>
          <a:p>
            <a:pPr marL="0" indent="0" algn="ctr">
              <a:buNone/>
            </a:pPr>
            <a:r>
              <a:rPr lang="ru-RU" sz="3200" b="1" dirty="0" smtClean="0"/>
              <a:t>ВСЁ-ТАКИ</a:t>
            </a:r>
          </a:p>
          <a:p>
            <a:pPr marL="0" indent="0" algn="ctr">
              <a:buNone/>
            </a:pPr>
            <a:r>
              <a:rPr lang="ru-RU" sz="3200" b="1" dirty="0" smtClean="0"/>
              <a:t>ВЕДЬ</a:t>
            </a:r>
          </a:p>
          <a:p>
            <a:pPr marL="0" indent="0" algn="ctr">
              <a:buNone/>
            </a:pPr>
            <a:r>
              <a:rPr lang="ru-RU" sz="3200" b="1" dirty="0" smtClean="0"/>
              <a:t>ВДРУГ</a:t>
            </a:r>
          </a:p>
          <a:p>
            <a:pPr marL="0" indent="0" algn="ctr">
              <a:buNone/>
            </a:pPr>
            <a:r>
              <a:rPr lang="ru-RU" sz="3200" b="1" dirty="0" smtClean="0"/>
              <a:t>МЕЖДУ ТЕМ</a:t>
            </a:r>
          </a:p>
          <a:p>
            <a:pPr marL="0" indent="0" algn="ctr">
              <a:buNone/>
            </a:pPr>
            <a:r>
              <a:rPr lang="ru-RU" sz="3200" b="1" dirty="0" smtClean="0"/>
              <a:t>ЯКОБЫ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769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501162"/>
            <a:ext cx="10515599" cy="140383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РАЗЛИЧИЯ</a:t>
            </a:r>
            <a:endParaRPr lang="ru-RU" sz="4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6837806"/>
              </p:ext>
            </p:extLst>
          </p:nvPr>
        </p:nvGraphicFramePr>
        <p:xfrm>
          <a:off x="1565275" y="1590675"/>
          <a:ext cx="9939339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8317">
                  <a:extLst>
                    <a:ext uri="{9D8B030D-6E8A-4147-A177-3AD203B41FA5}">
                      <a16:colId xmlns:a16="http://schemas.microsoft.com/office/drawing/2014/main" val="1290427494"/>
                    </a:ext>
                  </a:extLst>
                </a:gridCol>
                <a:gridCol w="3719146">
                  <a:extLst>
                    <a:ext uri="{9D8B030D-6E8A-4147-A177-3AD203B41FA5}">
                      <a16:colId xmlns:a16="http://schemas.microsoft.com/office/drawing/2014/main" val="1253884389"/>
                    </a:ext>
                  </a:extLst>
                </a:gridCol>
                <a:gridCol w="3661876">
                  <a:extLst>
                    <a:ext uri="{9D8B030D-6E8A-4147-A177-3AD203B41FA5}">
                      <a16:colId xmlns:a16="http://schemas.microsoft.com/office/drawing/2014/main" val="19244486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Вводные</a:t>
                      </a:r>
                      <a:r>
                        <a:rPr lang="ru-RU" baseline="0" dirty="0" smtClean="0"/>
                        <a:t> слова (,)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являются вводными словами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98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ОДНАКО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 равно НО (находится в середине предложения)</a:t>
                      </a:r>
                    </a:p>
                    <a:p>
                      <a:r>
                        <a:rPr lang="ru-RU" sz="2000" b="1" dirty="0" smtClean="0"/>
                        <a:t>Они,</a:t>
                      </a:r>
                      <a:r>
                        <a:rPr lang="ru-RU" sz="2000" b="1" baseline="0" dirty="0" smtClean="0"/>
                        <a:t> однако, это сделали.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= но (находится в начале предложения)</a:t>
                      </a:r>
                    </a:p>
                    <a:p>
                      <a:r>
                        <a:rPr lang="ru-RU" sz="2000" b="1" dirty="0" smtClean="0"/>
                        <a:t>Однако</a:t>
                      </a:r>
                      <a:r>
                        <a:rPr lang="ru-RU" sz="2000" b="1" baseline="0" dirty="0" smtClean="0"/>
                        <a:t> они пришли.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075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ЗНАЧИТ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=</a:t>
                      </a:r>
                      <a:r>
                        <a:rPr lang="ru-RU" sz="2000" baseline="0" dirty="0" smtClean="0"/>
                        <a:t> следовательно</a:t>
                      </a:r>
                    </a:p>
                    <a:p>
                      <a:r>
                        <a:rPr lang="ru-RU" sz="2000" b="1" baseline="0" dirty="0" smtClean="0"/>
                        <a:t>Растаял снег, значит пришла весна.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= это</a:t>
                      </a:r>
                    </a:p>
                    <a:p>
                      <a:r>
                        <a:rPr lang="ru-RU" sz="2000" b="1" dirty="0" smtClean="0"/>
                        <a:t>Замолчать – значит не сказать.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868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НАКОНЕЦ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= а ещё</a:t>
                      </a:r>
                    </a:p>
                    <a:p>
                      <a:r>
                        <a:rPr lang="ru-RU" sz="2000" b="1" dirty="0" smtClean="0"/>
                        <a:t>Мне нужно сделать задание по русскому языку, математике, физике и,</a:t>
                      </a:r>
                      <a:r>
                        <a:rPr lang="ru-RU" sz="2000" b="1" baseline="0" dirty="0" smtClean="0"/>
                        <a:t> наконец, по географии.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= под конец</a:t>
                      </a:r>
                    </a:p>
                    <a:p>
                      <a:r>
                        <a:rPr lang="ru-RU" sz="2000" b="1" dirty="0" smtClean="0"/>
                        <a:t>Мы наконец добрались до дома.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219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733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5031" y="1591409"/>
            <a:ext cx="9939581" cy="47302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Когда (1) наконец (2) явилось солнце и разогрело землю, то деревья и травы обдались такой сильной росой, такими светящимися узорами глянули из темного леса ветки елей, что (3) казалось (4) на эту отделку не хватило бы алмазов всей нашей земли.</a:t>
            </a:r>
          </a:p>
        </p:txBody>
      </p:sp>
    </p:spTree>
    <p:extLst>
      <p:ext uri="{BB962C8B-B14F-4D97-AF65-F5344CB8AC3E}">
        <p14:creationId xmlns:p14="http://schemas.microsoft.com/office/powerpoint/2010/main" val="2998214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/>
              <a:t>Когда (1) </a:t>
            </a:r>
            <a:r>
              <a:rPr lang="ru-RU" sz="2800" b="1" i="1" dirty="0"/>
              <a:t>наконец</a:t>
            </a:r>
            <a:r>
              <a:rPr lang="ru-RU" sz="2800" b="1" dirty="0"/>
              <a:t> (2) явилось солнце и разогрело землю, то деревья и травы обдались такой сильной росой, такими светящимися узорами глянули из темного леса ветки елей, что (3) </a:t>
            </a:r>
            <a:r>
              <a:rPr lang="ru-RU" sz="2800" b="1" i="1" dirty="0"/>
              <a:t>казалось</a:t>
            </a:r>
            <a:r>
              <a:rPr lang="ru-RU" sz="2800" b="1" dirty="0"/>
              <a:t> (4) на эту отделку не хватило бы алмазов всей нашей земли.</a:t>
            </a:r>
          </a:p>
          <a:p>
            <a:pPr marL="0" indent="0">
              <a:buNone/>
            </a:pPr>
            <a:r>
              <a:rPr lang="ru-RU" sz="2800" dirty="0"/>
              <a:t> </a:t>
            </a:r>
          </a:p>
          <a:p>
            <a:pPr marL="0" indent="0">
              <a:buNone/>
            </a:pPr>
            <a:r>
              <a:rPr lang="ru-RU" sz="2000" dirty="0"/>
              <a:t>Выделенные слова могут быть как вводными, так и не вводными.</a:t>
            </a:r>
          </a:p>
          <a:p>
            <a:pPr marL="0" indent="0">
              <a:buNone/>
            </a:pPr>
            <a:r>
              <a:rPr lang="ru-RU" sz="2000" dirty="0"/>
              <a:t>В данном предложении слово </a:t>
            </a:r>
            <a:r>
              <a:rPr lang="ru-RU" sz="2000" i="1" dirty="0"/>
              <a:t>наконец</a:t>
            </a:r>
            <a:r>
              <a:rPr lang="ru-RU" sz="2000" dirty="0"/>
              <a:t> не придаёт значения последнего, завершающего этапа, поэтому оно просто обстоятельство.</a:t>
            </a:r>
          </a:p>
          <a:p>
            <a:pPr marL="0" indent="0">
              <a:buNone/>
            </a:pPr>
            <a:r>
              <a:rPr lang="ru-RU" sz="2000" dirty="0" smtClean="0"/>
              <a:t>Слово</a:t>
            </a:r>
            <a:r>
              <a:rPr lang="ru-RU" sz="2000" dirty="0"/>
              <a:t> </a:t>
            </a:r>
            <a:r>
              <a:rPr lang="ru-RU" sz="2000" i="1" dirty="0"/>
              <a:t>казалось</a:t>
            </a:r>
            <a:r>
              <a:rPr lang="ru-RU" sz="2000" dirty="0"/>
              <a:t>—вводное.</a:t>
            </a:r>
          </a:p>
          <a:p>
            <a:pPr marL="0" indent="0">
              <a:buNone/>
            </a:pPr>
            <a:r>
              <a:rPr lang="ru-RU" sz="2000" dirty="0"/>
              <a:t>Ответ: 34</a:t>
            </a:r>
          </a:p>
        </p:txBody>
      </p:sp>
    </p:spTree>
    <p:extLst>
      <p:ext uri="{BB962C8B-B14F-4D97-AF65-F5344CB8AC3E}">
        <p14:creationId xmlns:p14="http://schemas.microsoft.com/office/powerpoint/2010/main" val="1400101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031" y="149469"/>
            <a:ext cx="10515599" cy="1755531"/>
          </a:xfrm>
        </p:spPr>
        <p:txBody>
          <a:bodyPr>
            <a:noAutofit/>
          </a:bodyPr>
          <a:lstStyle/>
          <a:p>
            <a:r>
              <a:rPr lang="ru-RU" sz="2800" b="1" i="1" dirty="0"/>
              <a:t>Расставьте все недостающие </a:t>
            </a:r>
            <a:r>
              <a:rPr lang="ru-RU" sz="2800" b="1" i="1" dirty="0" smtClean="0"/>
              <a:t>знаки препинания: </a:t>
            </a:r>
            <a:r>
              <a:rPr lang="ru-RU" sz="2800" i="1" dirty="0" smtClean="0"/>
              <a:t>укажите </a:t>
            </a:r>
            <a:r>
              <a:rPr lang="ru-RU" sz="2800" i="1" dirty="0"/>
              <a:t>цифру(-ы), на месте которой(-ых) в предложении должна(-ы) стоять запятая(-</a:t>
            </a:r>
            <a:r>
              <a:rPr lang="ru-RU" sz="2800" i="1" dirty="0" err="1"/>
              <a:t>ые</a:t>
            </a:r>
            <a:r>
              <a:rPr lang="ru-RU" sz="2800" i="1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6" y="1591409"/>
            <a:ext cx="9939581" cy="4730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/>
              <a:t>Однако (1) нездоровье природы заставляет сегодня говорить о катастрофическом состоянии флоры, фауны, почвы, воды. Видимо (2) лишь глобальный характер проблем, нерешённость которых угрожает самому существованию человечества, заставил осознать опасность (3) возможной (4) в будущем экологической катастрофы.</a:t>
            </a:r>
            <a:endParaRPr lang="ru-RU" sz="28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3342746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124</TotalTime>
  <Words>1319</Words>
  <Application>Microsoft Office PowerPoint</Application>
  <PresentationFormat>Широкоэкранный</PresentationFormat>
  <Paragraphs>162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Century Gothic</vt:lpstr>
      <vt:lpstr>Wingdings 3</vt:lpstr>
      <vt:lpstr>Легкий дым</vt:lpstr>
      <vt:lpstr>«Знаки препинания при словах и конструкциях, не связанных с членами предложения»  ( 18 ЕГЭ) </vt:lpstr>
      <vt:lpstr>Презентация PowerPoint</vt:lpstr>
      <vt:lpstr>Презентация PowerPoint</vt:lpstr>
      <vt:lpstr>Презентация PowerPoint</vt:lpstr>
      <vt:lpstr>Не являются вводными словами</vt:lpstr>
      <vt:lpstr>РАЗЛИЧИЯ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  <vt:lpstr>Расставьте все недостающие знаки препинания: укажите цифру(-ы), на месте которой(-ых) в предложении должна(-ы) стоять запятая(-ые).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Знаки препинания при словах и конструкциях, не связанных с членами предложения»  ( 18 ЕГЭ)</dc:title>
  <dc:creator>Пользователь Windows</dc:creator>
  <cp:lastModifiedBy>Пользователь Windows</cp:lastModifiedBy>
  <cp:revision>22</cp:revision>
  <dcterms:created xsi:type="dcterms:W3CDTF">2020-04-12T12:33:41Z</dcterms:created>
  <dcterms:modified xsi:type="dcterms:W3CDTF">2020-04-12T14:39:46Z</dcterms:modified>
</cp:coreProperties>
</file>