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9" r:id="rId22"/>
    <p:sldId id="278" r:id="rId23"/>
    <p:sldId id="282" r:id="rId24"/>
    <p:sldId id="280" r:id="rId25"/>
    <p:sldId id="284" r:id="rId26"/>
    <p:sldId id="283" r:id="rId27"/>
    <p:sldId id="285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5D664A-CFFB-49FB-A134-95FA85C85CC6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971B92-6291-4AAB-B8AD-35DA8725714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1368152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Краевое Государственное бюджетное профессиональное образовательное учреждение 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«Владивостокский базовый медицинский колледж»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КГБПОУ « ВБМК»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32856"/>
            <a:ext cx="7854696" cy="432048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Тема: </a:t>
            </a:r>
            <a:r>
              <a:rPr lang="ru-RU" b="1" dirty="0" smtClean="0"/>
              <a:t>Лекарственные вещества, регулирующие процессы обмена веществ.</a:t>
            </a:r>
          </a:p>
          <a:p>
            <a:r>
              <a:rPr lang="ru-RU" b="1" dirty="0" smtClean="0"/>
              <a:t>Гормоны нестероидной и стероидной структуры.</a:t>
            </a:r>
          </a:p>
          <a:p>
            <a:r>
              <a:rPr lang="ru-RU" b="1" dirty="0" smtClean="0"/>
              <a:t>ПМ </a:t>
            </a:r>
            <a:r>
              <a:rPr lang="ru-RU" b="1" dirty="0"/>
              <a:t>01.Реализация лекарственных средств и товаров аптечного ассортимента</a:t>
            </a:r>
          </a:p>
          <a:p>
            <a:r>
              <a:rPr lang="ru-RU" b="1" dirty="0"/>
              <a:t>МДК01.01.Лекарствоведение</a:t>
            </a:r>
          </a:p>
          <a:p>
            <a:r>
              <a:rPr lang="ru-RU" b="1" dirty="0"/>
              <a:t>МДК01.01.1 </a:t>
            </a:r>
            <a:r>
              <a:rPr lang="ru-RU" b="1" dirty="0" smtClean="0"/>
              <a:t>Фармакология</a:t>
            </a:r>
          </a:p>
          <a:p>
            <a:r>
              <a:rPr lang="ru-RU" b="1" dirty="0" smtClean="0"/>
              <a:t>Специальность 33.02.01. « Фармация»</a:t>
            </a:r>
          </a:p>
          <a:p>
            <a:r>
              <a:rPr lang="ru-RU" b="1" dirty="0" smtClean="0"/>
              <a:t>(очная форма обучения)</a:t>
            </a:r>
            <a:endParaRPr lang="ru-RU" b="1" dirty="0"/>
          </a:p>
          <a:p>
            <a:r>
              <a:rPr lang="ru-RU" b="1" dirty="0"/>
              <a:t>Выполнил преподаватель : </a:t>
            </a:r>
          </a:p>
          <a:p>
            <a:r>
              <a:rPr lang="ru-RU" b="1" dirty="0" err="1"/>
              <a:t>Захватова</a:t>
            </a:r>
            <a:r>
              <a:rPr lang="ru-RU" b="1" dirty="0"/>
              <a:t> Оксана Сергеевна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944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r>
              <a:rPr lang="ru-RU" sz="3200" b="1" u="sng" dirty="0" smtClean="0"/>
              <a:t>Л</a:t>
            </a:r>
            <a:r>
              <a:rPr lang="en-US" sz="3200" b="1" u="sng" dirty="0" smtClean="0"/>
              <a:t>C </a:t>
            </a:r>
            <a:r>
              <a:rPr lang="ru-RU" sz="3200" b="1" u="sng" dirty="0"/>
              <a:t>получают, главным образом, из </a:t>
            </a:r>
            <a:r>
              <a:rPr lang="ru-RU" sz="3200" b="1" i="1" dirty="0">
                <a:solidFill>
                  <a:srgbClr val="C00000"/>
                </a:solidFill>
              </a:rPr>
              <a:t>эндокринных желез животных </a:t>
            </a:r>
            <a:r>
              <a:rPr lang="ru-RU" sz="3200" b="1" dirty="0"/>
              <a:t>(питуитрин®, тиреоидин, инсулин и др.), </a:t>
            </a:r>
            <a:endParaRPr lang="ru-RU" sz="3200" b="1" dirty="0" smtClean="0"/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синтетическим </a:t>
            </a:r>
            <a:r>
              <a:rPr lang="ru-RU" sz="3200" b="1" i="1" dirty="0">
                <a:solidFill>
                  <a:srgbClr val="C00000"/>
                </a:solidFill>
              </a:rPr>
              <a:t>путем </a:t>
            </a:r>
            <a:r>
              <a:rPr lang="ru-RU" sz="3200" b="1" dirty="0"/>
              <a:t>(преднизолон, </a:t>
            </a:r>
            <a:r>
              <a:rPr lang="ru-RU" sz="3200" b="1" dirty="0" err="1"/>
              <a:t>синэстрол</a:t>
            </a:r>
            <a:r>
              <a:rPr lang="ru-RU" sz="3200" b="1" dirty="0"/>
              <a:t>* и др</a:t>
            </a:r>
            <a:r>
              <a:rPr lang="ru-RU" sz="3200" b="1" dirty="0" smtClean="0"/>
              <a:t>.),</a:t>
            </a:r>
          </a:p>
          <a:p>
            <a:r>
              <a:rPr lang="ru-RU" sz="3200" b="1" dirty="0" smtClean="0"/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а также методом генной инженерии </a:t>
            </a:r>
            <a:r>
              <a:rPr lang="ru-RU" sz="3200" b="1" dirty="0"/>
              <a:t>(препараты инсулина </a:t>
            </a:r>
            <a:r>
              <a:rPr lang="ru-RU" sz="3200" b="1" dirty="0" err="1"/>
              <a:t>актрапид</a:t>
            </a:r>
            <a:r>
              <a:rPr lang="ru-RU" sz="3200" b="1" dirty="0"/>
              <a:t> </a:t>
            </a:r>
            <a:r>
              <a:rPr lang="ru-RU" sz="3200" b="1" dirty="0" smtClean="0"/>
              <a:t>НМ </a:t>
            </a:r>
            <a:r>
              <a:rPr lang="ru-RU" sz="3200" b="1" dirty="0" err="1"/>
              <a:t>хумулин</a:t>
            </a:r>
            <a:r>
              <a:rPr lang="ru-RU" sz="3200" b="1" dirty="0"/>
              <a:t> </a:t>
            </a:r>
            <a:r>
              <a:rPr lang="ru-RU" sz="3200" b="1" dirty="0" err="1"/>
              <a:t>регуляр</a:t>
            </a:r>
            <a:r>
              <a:rPr lang="ru-RU" sz="3200" b="1" dirty="0"/>
              <a:t>* и др.). </a:t>
            </a:r>
          </a:p>
        </p:txBody>
      </p:sp>
    </p:spTree>
    <p:extLst>
      <p:ext uri="{BB962C8B-B14F-4D97-AF65-F5344CB8AC3E}">
        <p14:creationId xmlns:p14="http://schemas.microsoft.com/office/powerpoint/2010/main" val="1903296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r>
              <a:rPr lang="ru-RU" sz="3200" b="1" i="1" dirty="0"/>
              <a:t>Гормональные препараты </a:t>
            </a:r>
            <a:r>
              <a:rPr lang="ru-RU" sz="3200" b="1" dirty="0"/>
              <a:t>применяют в качестве средств заместительной терапии при недостаточной функции желез внутренней секреции. </a:t>
            </a:r>
            <a:endParaRPr lang="ru-RU" sz="3200" b="1" dirty="0" smtClean="0"/>
          </a:p>
          <a:p>
            <a:r>
              <a:rPr lang="ru-RU" sz="3200" b="1" i="1" dirty="0" smtClean="0"/>
              <a:t>Гормональные </a:t>
            </a:r>
            <a:r>
              <a:rPr lang="ru-RU" sz="3200" b="1" i="1" dirty="0"/>
              <a:t>препараты, </a:t>
            </a:r>
            <a:r>
              <a:rPr lang="ru-RU" sz="3200" b="1" dirty="0"/>
              <a:t>помимо специфического действия, обладают и другими фармакологическими свойствами, поэтому некоторые из них широко применяют и при </a:t>
            </a:r>
            <a:r>
              <a:rPr lang="ru-RU" sz="3200" b="1" dirty="0" err="1"/>
              <a:t>неэндокринных</a:t>
            </a:r>
            <a:r>
              <a:rPr lang="ru-RU" sz="3200" b="1" dirty="0"/>
              <a:t> заболеваниях. </a:t>
            </a:r>
          </a:p>
        </p:txBody>
      </p:sp>
    </p:spTree>
    <p:extLst>
      <p:ext uri="{BB962C8B-B14F-4D97-AF65-F5344CB8AC3E}">
        <p14:creationId xmlns:p14="http://schemas.microsoft.com/office/powerpoint/2010/main" val="473834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r>
              <a:rPr lang="ru-RU" sz="4000" b="1" i="1" dirty="0" err="1"/>
              <a:t>Антигормональными</a:t>
            </a:r>
            <a:r>
              <a:rPr lang="ru-RU" sz="4000" b="1" i="1" dirty="0"/>
              <a:t> </a:t>
            </a:r>
            <a:r>
              <a:rPr lang="ru-RU" sz="4000" b="1" dirty="0"/>
              <a:t>называют средства, уменьшающие или прекращающие синтез или специфическое действие гормонов. Например, </a:t>
            </a:r>
            <a:r>
              <a:rPr lang="ru-RU" sz="4000" b="1" dirty="0" err="1"/>
              <a:t>мерказолил</a:t>
            </a:r>
            <a:r>
              <a:rPr lang="ru-RU" sz="4000" b="1" dirty="0"/>
              <a:t>* угнетает синтез гормонов в щитовидной железе.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212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chemeClr val="tx1"/>
                </a:solidFill>
              </a:rPr>
              <a:t>ПРЕПАРАТЫ ГОРМОНОВ ГИПОТАЛАМУСА, ГИПОФИЗА И ЭПИФИЗА</a:t>
            </a:r>
            <a:br>
              <a:rPr lang="ru-RU" sz="2800" b="1" i="1" dirty="0">
                <a:solidFill>
                  <a:schemeClr val="tx1"/>
                </a:solidFill>
              </a:rPr>
            </a:b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lnSpcReduction="10000"/>
          </a:bodyPr>
          <a:lstStyle/>
          <a:p>
            <a:r>
              <a:rPr lang="ru-RU" b="1" i="1" dirty="0"/>
              <a:t>Гипоталамус и гипофиз являются центральными звеньями в регуляции функционирования эндокринной системы, </a:t>
            </a:r>
            <a:r>
              <a:rPr lang="ru-RU" b="1" dirty="0"/>
              <a:t>они вырабатывают пусковые гормоны. Гипофиз, несмотря на его малые размеры и массу (0,5—0,7 г), имеет сложную структуру и характеризуется многообразной секреторной деятельностью.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Он </a:t>
            </a:r>
            <a:r>
              <a:rPr lang="ru-RU" b="1" dirty="0"/>
              <a:t>связан </a:t>
            </a:r>
            <a:r>
              <a:rPr lang="ru-RU" b="1" i="1" dirty="0"/>
              <a:t>с гипоталамусом головного мозга </a:t>
            </a:r>
            <a:r>
              <a:rPr lang="ru-RU" b="1" dirty="0"/>
              <a:t>в единую </a:t>
            </a:r>
            <a:r>
              <a:rPr lang="ru-RU" b="1" dirty="0" smtClean="0"/>
              <a:t>гипоталамо-гипофизарную </a:t>
            </a:r>
            <a:r>
              <a:rPr lang="ru-RU" b="1" dirty="0"/>
              <a:t>систему. </a:t>
            </a:r>
            <a:r>
              <a:rPr lang="ru-RU" b="1" dirty="0" smtClean="0"/>
              <a:t>Функция </a:t>
            </a:r>
            <a:r>
              <a:rPr lang="ru-RU" b="1" dirty="0"/>
              <a:t>эндокринных желез </a:t>
            </a:r>
            <a:r>
              <a:rPr lang="ru-RU" b="1" i="1" dirty="0"/>
              <a:t>регулируется по принципу обратной связи. </a:t>
            </a:r>
          </a:p>
        </p:txBody>
      </p:sp>
    </p:spTree>
    <p:extLst>
      <p:ext uri="{BB962C8B-B14F-4D97-AF65-F5344CB8AC3E}">
        <p14:creationId xmlns:p14="http://schemas.microsoft.com/office/powerpoint/2010/main" val="2814888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Препараты гормонов гипоталамуса, гипофиза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4038600" cy="4798133"/>
          </a:xfrm>
        </p:spPr>
        <p:txBody>
          <a:bodyPr>
            <a:normAutofit/>
          </a:bodyPr>
          <a:lstStyle/>
          <a:p>
            <a:r>
              <a:rPr lang="ru-RU" sz="3200" b="1" dirty="0"/>
              <a:t>В передней доле гипофиза вырабатываются АКТГ, тиреотропный, соматотропный и гонадотропные гормоны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038600" cy="4726125"/>
          </a:xfrm>
        </p:spPr>
        <p:txBody>
          <a:bodyPr>
            <a:normAutofit/>
          </a:bodyPr>
          <a:lstStyle/>
          <a:p>
            <a:r>
              <a:rPr lang="ru-RU" b="1" dirty="0"/>
              <a:t>В промежуточной доле образуется </a:t>
            </a:r>
            <a:r>
              <a:rPr lang="ru-RU" b="1" dirty="0" err="1">
                <a:solidFill>
                  <a:srgbClr val="C00000"/>
                </a:solidFill>
              </a:rPr>
              <a:t>меланоцистостимулирующий</a:t>
            </a:r>
            <a:r>
              <a:rPr lang="ru-RU" b="1" dirty="0">
                <a:solidFill>
                  <a:srgbClr val="C00000"/>
                </a:solidFill>
              </a:rPr>
              <a:t> (</a:t>
            </a:r>
            <a:r>
              <a:rPr lang="ru-RU" b="1" dirty="0" err="1">
                <a:solidFill>
                  <a:srgbClr val="C00000"/>
                </a:solidFill>
              </a:rPr>
              <a:t>меланоформный</a:t>
            </a:r>
            <a:r>
              <a:rPr lang="ru-RU" b="1" dirty="0">
                <a:solidFill>
                  <a:srgbClr val="C00000"/>
                </a:solidFill>
              </a:rPr>
              <a:t>) </a:t>
            </a:r>
            <a:r>
              <a:rPr lang="ru-RU" b="1" dirty="0"/>
              <a:t>гормон, а в задней доле гипофиза накапливаются вазопрессин (</a:t>
            </a:r>
            <a:r>
              <a:rPr lang="ru-RU" b="1" dirty="0">
                <a:solidFill>
                  <a:srgbClr val="C00000"/>
                </a:solidFill>
              </a:rPr>
              <a:t>антидиуретический гормон) и окситоцин</a:t>
            </a:r>
            <a:r>
              <a:rPr lang="ru-RU" b="1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965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610392"/>
          </a:xfrm>
        </p:spPr>
        <p:txBody>
          <a:bodyPr/>
          <a:lstStyle/>
          <a:p>
            <a:r>
              <a:rPr lang="ru-RU" sz="4800" b="1" i="1" dirty="0">
                <a:solidFill>
                  <a:srgbClr val="C00000"/>
                </a:solidFill>
              </a:rPr>
              <a:t>АКТГ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3105472" cy="5195664"/>
          </a:xfrm>
        </p:spPr>
        <p:txBody>
          <a:bodyPr>
            <a:normAutofit/>
          </a:bodyPr>
          <a:lstStyle/>
          <a:p>
            <a:r>
              <a:rPr lang="ru-RU" sz="1600" i="1" dirty="0" smtClean="0"/>
              <a:t>—</a:t>
            </a:r>
            <a:r>
              <a:rPr lang="ru-RU" sz="1600" dirty="0" smtClean="0"/>
              <a:t> </a:t>
            </a:r>
            <a:r>
              <a:rPr lang="ru-RU" sz="1600" dirty="0"/>
              <a:t>полипептид, состоящий из 39 аминокислотных остатков. Гормон </a:t>
            </a:r>
            <a:r>
              <a:rPr lang="ru-RU" sz="1600" b="1" dirty="0"/>
              <a:t>оказывает стимулирующее влияние на корковое вещество надпочечников, способствует выработке гормонов группы </a:t>
            </a:r>
            <a:r>
              <a:rPr lang="ru-RU" sz="1600" b="1" dirty="0" err="1"/>
              <a:t>глюкокортикоидов</a:t>
            </a:r>
            <a:r>
              <a:rPr lang="ru-RU" sz="1600" b="1" dirty="0"/>
              <a:t> </a:t>
            </a:r>
            <a:r>
              <a:rPr lang="ru-RU" sz="1600" dirty="0"/>
              <a:t>(гидрокортизон, кортизон, </a:t>
            </a:r>
            <a:r>
              <a:rPr lang="ru-RU" sz="1600" dirty="0" err="1" smtClean="0"/>
              <a:t>кортикостерон</a:t>
            </a:r>
            <a:r>
              <a:rPr lang="ru-RU" sz="1600" dirty="0" smtClean="0"/>
              <a:t>, </a:t>
            </a:r>
            <a:r>
              <a:rPr lang="ru-RU" sz="1600" b="1" dirty="0"/>
              <a:t>действует через гормоны коры надпочечников</a:t>
            </a:r>
            <a:r>
              <a:rPr lang="ru-RU" sz="1600" dirty="0"/>
              <a:t>. </a:t>
            </a:r>
            <a:endParaRPr lang="ru-RU" sz="1600" dirty="0" smtClean="0"/>
          </a:p>
          <a:p>
            <a:r>
              <a:rPr lang="ru-RU" sz="2000" b="1" dirty="0" smtClean="0">
                <a:solidFill>
                  <a:srgbClr val="C00000"/>
                </a:solidFill>
              </a:rPr>
              <a:t>Кортикотропин </a:t>
            </a:r>
            <a:r>
              <a:rPr lang="ru-RU" sz="2000" b="1" dirty="0">
                <a:solidFill>
                  <a:srgbClr val="C00000"/>
                </a:solidFill>
              </a:rPr>
              <a:t>— препарат АКТГ; его получают из гипофиза свиней и крупного рогатого скота и синтетическим путем.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19872" y="764704"/>
            <a:ext cx="5111750" cy="5483696"/>
          </a:xfrm>
        </p:spPr>
        <p:txBody>
          <a:bodyPr>
            <a:normAutofit fontScale="77500" lnSpcReduction="20000"/>
          </a:bodyPr>
          <a:lstStyle/>
          <a:p>
            <a:r>
              <a:rPr lang="ru-RU" b="1" i="1" u="sng" dirty="0" smtClean="0"/>
              <a:t>фармакологические свойства </a:t>
            </a:r>
            <a:r>
              <a:rPr lang="ru-RU" b="1" dirty="0"/>
              <a:t>кортикотропина являются понижение проницаемости стенки сосудов, противовоспалительное и </a:t>
            </a:r>
            <a:r>
              <a:rPr lang="ru-RU" b="1" dirty="0" err="1"/>
              <a:t>десенсибилизующее</a:t>
            </a:r>
            <a:r>
              <a:rPr lang="ru-RU" b="1" dirty="0"/>
              <a:t> действие (понижение чувствительности организма при аллергических реакциях). </a:t>
            </a:r>
            <a:endParaRPr lang="ru-RU" b="1" dirty="0" smtClean="0"/>
          </a:p>
          <a:p>
            <a:r>
              <a:rPr lang="ru-RU" b="1" dirty="0" smtClean="0"/>
              <a:t>Кортикотропин </a:t>
            </a:r>
            <a:r>
              <a:rPr lang="ru-RU" b="1" dirty="0"/>
              <a:t>назначают при недостаточности коры надпочечников, возникающей в результате длительного применения глюкокортикоидных препаратов, для лечения воспалительных и аллергических болезней (ревматизма, бронхиальной астмы, экземы, нейродермитов, полиартритов).</a:t>
            </a:r>
          </a:p>
        </p:txBody>
      </p:sp>
    </p:spTree>
    <p:extLst>
      <p:ext uri="{BB962C8B-B14F-4D97-AF65-F5344CB8AC3E}">
        <p14:creationId xmlns:p14="http://schemas.microsoft.com/office/powerpoint/2010/main" val="1336224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476672"/>
            <a:ext cx="3240360" cy="5904656"/>
          </a:xfrm>
        </p:spPr>
        <p:txBody>
          <a:bodyPr>
            <a:noAutofit/>
          </a:bodyPr>
          <a:lstStyle/>
          <a:p>
            <a:r>
              <a:rPr lang="ru-RU" sz="1600" b="1" i="1" dirty="0"/>
              <a:t>Соматотропный гормон</a:t>
            </a:r>
            <a:r>
              <a:rPr lang="ru-RU" sz="1600" b="1" dirty="0"/>
              <a:t> (гормон роста) выделен из передней доли гипофиза. По химическому составу он является полипептидом с молекулярной массой 44 000-49 ООО Д. В детском возрасте недостаточная продукция гормона роста приводит к задержке роста, к недоразвитию половых органов (гипофизарная карликовость), окостенение хрящей задерживается</a:t>
            </a:r>
            <a:r>
              <a:rPr lang="ru-RU" sz="1600" b="1" dirty="0" smtClean="0"/>
              <a:t>.</a:t>
            </a:r>
            <a:r>
              <a:rPr lang="ru-RU" sz="1600" b="1" dirty="0"/>
              <a:t> Избыточное образование гормона роста в детском возрасте приводит к гигантизму (рост людей достигает 2 м и более). При гиперсекреции </a:t>
            </a:r>
            <a:r>
              <a:rPr lang="ru-RU" sz="1600" b="1" dirty="0" err="1"/>
              <a:t>соматотропина</a:t>
            </a:r>
            <a:r>
              <a:rPr lang="ru-RU" sz="1600" b="1" dirty="0"/>
              <a:t> у взрослых людей развивается акромегалия (заметное увеличение костей стопы, кистей, пальцев, носа, подбородка, скул).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35896" y="404664"/>
            <a:ext cx="5111750" cy="5436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6672"/>
            <a:ext cx="511256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688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/>
          </a:bodyPr>
          <a:lstStyle/>
          <a:p>
            <a:r>
              <a:rPr lang="ru-RU" sz="2400" b="1" dirty="0"/>
              <a:t>Самый высокий человек в мире по версии Книги рекордов Гиннесса – </a:t>
            </a:r>
            <a:r>
              <a:rPr lang="ru-RU" sz="2800" b="1" dirty="0"/>
              <a:t>турецкий фермер Султан </a:t>
            </a:r>
            <a:r>
              <a:rPr lang="ru-RU" sz="2800" b="1" dirty="0" err="1"/>
              <a:t>Кесен</a:t>
            </a:r>
            <a:r>
              <a:rPr lang="ru-RU" sz="2800" b="1" dirty="0"/>
              <a:t> (его рост 251 сантиметр) </a:t>
            </a:r>
            <a:r>
              <a:rPr lang="ru-RU" sz="2400" b="1" dirty="0"/>
              <a:t>– и самая маленькая женщина в мире – </a:t>
            </a:r>
            <a:r>
              <a:rPr lang="ru-RU" sz="3200" b="1" dirty="0" err="1"/>
              <a:t>Джоти</a:t>
            </a:r>
            <a:r>
              <a:rPr lang="ru-RU" sz="3200" b="1" dirty="0"/>
              <a:t> </a:t>
            </a:r>
            <a:r>
              <a:rPr lang="ru-RU" sz="3200" b="1" dirty="0" err="1"/>
              <a:t>Амджи</a:t>
            </a:r>
            <a:r>
              <a:rPr lang="ru-RU" sz="3200" b="1" dirty="0"/>
              <a:t> из Индии (её рост 62 сантиметра</a:t>
            </a:r>
            <a:r>
              <a:rPr lang="ru-RU" sz="3200" b="1" dirty="0" smtClean="0"/>
              <a:t>)</a:t>
            </a:r>
            <a:r>
              <a:rPr lang="ru-RU" sz="2400" b="1" dirty="0" smtClean="0"/>
              <a:t>.</a:t>
            </a:r>
            <a:endParaRPr lang="ru-RU" sz="2400" b="1" dirty="0"/>
          </a:p>
          <a:p>
            <a:r>
              <a:rPr lang="ru-RU" sz="2400" b="1" dirty="0"/>
              <a:t>Отмечается, что рост </a:t>
            </a:r>
            <a:r>
              <a:rPr lang="ru-RU" sz="2400" b="1" dirty="0" err="1"/>
              <a:t>Кесена</a:t>
            </a:r>
            <a:r>
              <a:rPr lang="ru-RU" sz="2400" b="1" dirty="0"/>
              <a:t> связан с опухолью гипофиза. Из-за заболевания его организм производит слишком много гормона роста.</a:t>
            </a:r>
          </a:p>
          <a:p>
            <a:r>
              <a:rPr lang="ru-RU" sz="2400" b="1" dirty="0"/>
              <a:t>Двадцатичетырехлетняя жительница Индии страдает от </a:t>
            </a:r>
            <a:r>
              <a:rPr lang="ru-RU" sz="2400" b="1" dirty="0" err="1"/>
              <a:t>ахондроплазии</a:t>
            </a:r>
            <a:r>
              <a:rPr lang="ru-RU" sz="2400" b="1" dirty="0"/>
              <a:t> – наследственной болезни, приводящей к карликовости из-за недоразвития костей. 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85081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207968"/>
          </a:xfrm>
        </p:spPr>
        <p:txBody>
          <a:bodyPr>
            <a:normAutofit/>
          </a:bodyPr>
          <a:lstStyle/>
          <a:p>
            <a:r>
              <a:rPr lang="ru-RU" sz="3200" b="1" dirty="0"/>
              <a:t>Для проявления действия гормона роста необходимы его </a:t>
            </a:r>
            <a:r>
              <a:rPr lang="ru-RU" sz="3200" b="1" i="1" dirty="0">
                <a:solidFill>
                  <a:srgbClr val="C00000"/>
                </a:solidFill>
              </a:rPr>
              <a:t>синергисты: </a:t>
            </a:r>
            <a:r>
              <a:rPr lang="ru-RU" sz="3200" b="1" dirty="0"/>
              <a:t>гормоны щитовидной железы и коры надпочечников (</a:t>
            </a:r>
            <a:r>
              <a:rPr lang="ru-RU" sz="3200" b="1" dirty="0" err="1"/>
              <a:t>глюкокортикоиды</a:t>
            </a:r>
            <a:r>
              <a:rPr lang="ru-RU" sz="3200" b="1" dirty="0"/>
              <a:t>). </a:t>
            </a:r>
            <a:endParaRPr lang="ru-RU" sz="3200" b="1" dirty="0" smtClean="0"/>
          </a:p>
          <a:p>
            <a:r>
              <a:rPr lang="ru-RU" sz="3200" b="1" dirty="0" err="1" smtClean="0"/>
              <a:t>Соматропин</a:t>
            </a:r>
            <a:r>
              <a:rPr lang="ru-RU" sz="3200" b="1" dirty="0" smtClean="0"/>
              <a:t> </a:t>
            </a:r>
            <a:r>
              <a:rPr lang="ru-RU" sz="3200" b="1" dirty="0"/>
              <a:t>(</a:t>
            </a:r>
            <a:r>
              <a:rPr lang="ru-RU" sz="3200" b="1" dirty="0" err="1"/>
              <a:t>сайзен</a:t>
            </a:r>
            <a:r>
              <a:rPr lang="ru-RU" sz="3200" b="1" dirty="0"/>
              <a:t>*, </a:t>
            </a:r>
            <a:r>
              <a:rPr lang="ru-RU" sz="3200" b="1" dirty="0" err="1" smtClean="0"/>
              <a:t>нордитропин</a:t>
            </a:r>
            <a:r>
              <a:rPr lang="ru-RU" sz="3200" b="1" dirty="0" smtClean="0"/>
              <a:t> </a:t>
            </a:r>
            <a:r>
              <a:rPr lang="ru-RU" sz="3200" b="1" dirty="0"/>
              <a:t>симплекс*) — генно-инженерный аналог, по фармакологическим свойствам соответствует натуральному человеческому </a:t>
            </a:r>
            <a:r>
              <a:rPr lang="ru-RU" sz="3200" b="1" dirty="0" smtClean="0"/>
              <a:t>гормону  роста и имеет ту же последовательность аминокислот.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34429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826416"/>
          </a:xfrm>
        </p:spPr>
        <p:txBody>
          <a:bodyPr/>
          <a:lstStyle/>
          <a:p>
            <a:r>
              <a:rPr lang="ru-RU" b="1" i="1" dirty="0" err="1">
                <a:solidFill>
                  <a:srgbClr val="FF0000"/>
                </a:solidFill>
              </a:rPr>
              <a:t>Нордитропин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НордиЛет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052736"/>
            <a:ext cx="3456384" cy="5195664"/>
          </a:xfrm>
        </p:spPr>
        <p:txBody>
          <a:bodyPr>
            <a:normAutofit fontScale="85000" lnSpcReduction="20000"/>
          </a:bodyPr>
          <a:lstStyle/>
          <a:p>
            <a:r>
              <a:rPr lang="ru-RU" b="1" u="sng" dirty="0"/>
              <a:t>Показания к применению:</a:t>
            </a:r>
          </a:p>
          <a:p>
            <a:r>
              <a:rPr lang="ru-RU" b="1" dirty="0"/>
              <a:t>Дети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— задержка роста вследствие недостаточности гормона роста;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— задержка роста у девочек с </a:t>
            </a:r>
            <a:r>
              <a:rPr lang="ru-RU" b="1" dirty="0" err="1"/>
              <a:t>дисгенезией</a:t>
            </a:r>
            <a:r>
              <a:rPr lang="ru-RU" b="1" dirty="0"/>
              <a:t> гонад (синдром Шерешевского-Тернера);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— задержка роста у детей в </a:t>
            </a:r>
            <a:r>
              <a:rPr lang="ru-RU" b="1" dirty="0" err="1"/>
              <a:t>препубертатный</a:t>
            </a:r>
            <a:r>
              <a:rPr lang="ru-RU" b="1" dirty="0"/>
              <a:t> период, обусловленная хронической почечной недостаточностью.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Взрослые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— подтвержденный врожденный или приобретенный дефицит гормона роста (в качестве заместительной терапии).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Взрослым препарат </a:t>
            </a:r>
            <a:r>
              <a:rPr lang="ru-RU" b="1" dirty="0" err="1"/>
              <a:t>Нордитропин</a:t>
            </a:r>
            <a:r>
              <a:rPr lang="ru-RU" b="1" dirty="0"/>
              <a:t>® </a:t>
            </a:r>
            <a:r>
              <a:rPr lang="ru-RU" b="1" dirty="0" err="1"/>
              <a:t>НордиЛет</a:t>
            </a:r>
            <a:r>
              <a:rPr lang="ru-RU" b="1" dirty="0"/>
              <a:t>® назначают при недостаточности гормона роста, </a:t>
            </a:r>
            <a:r>
              <a:rPr lang="ru-RU" b="1" dirty="0" err="1"/>
              <a:t>развившейся</a:t>
            </a:r>
            <a:r>
              <a:rPr lang="ru-RU" b="1" dirty="0"/>
              <a:t> в детстве и подтвержденной вновь в ходе двух провокационных тестов, а также при значительном снижении выработки гормона роста при установленном заболевании гипоталамо-гипофизарной области (недостаточность еще одного гормона, кроме пролактина), подтвержденном в ходе двух провокационных тестов после начала адекватной заместительной терапии по поводу дефицита любого другого гормона.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620688"/>
            <a:ext cx="5111750" cy="562771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err="1"/>
              <a:t>Фармакодинамика</a:t>
            </a:r>
            <a:r>
              <a:rPr lang="ru-RU" b="1" dirty="0"/>
              <a:t>:</a:t>
            </a:r>
          </a:p>
          <a:p>
            <a:r>
              <a:rPr lang="ru-RU" b="1" dirty="0"/>
              <a:t>Препарат соматотропного гормона. Стимулирует скелетный и соматический рост, а также оказывает выраженное влияние на метаболические процессы. </a:t>
            </a:r>
            <a:r>
              <a:rPr lang="ru-RU" b="1" dirty="0" err="1"/>
              <a:t>Соматропин</a:t>
            </a:r>
            <a:r>
              <a:rPr lang="ru-RU" b="1" dirty="0"/>
              <a:t>, восполняя дефицит эндогенного гормона роста, способствует нормализации структуры тела посредством увеличения мышечной массы и снижения жировой массы тела.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err="1"/>
              <a:t>Соматропин</a:t>
            </a:r>
            <a:r>
              <a:rPr lang="ru-RU" b="1" dirty="0"/>
              <a:t> усиливает перестройку костной ткани, что проявляется увеличением активности биохимических костных маркеров в плазме. У взрослых в первые месяцы лечения вследствие более выраженной резорбции костной ткани наблюдается снижение ее массы, однако при продолжении лечения масса костной ткани возрастает</a:t>
            </a:r>
            <a:r>
              <a:rPr lang="ru-RU" b="1" dirty="0" smtClean="0"/>
              <a:t>.</a:t>
            </a:r>
            <a:r>
              <a:rPr lang="ru-RU" b="1" dirty="0"/>
              <a:t> </a:t>
            </a:r>
            <a:r>
              <a:rPr lang="ru-RU" b="1" dirty="0" err="1"/>
              <a:t>Фармакодинамика</a:t>
            </a:r>
            <a:r>
              <a:rPr lang="ru-RU" b="1" dirty="0" smtClean="0"/>
              <a:t>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20812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r>
              <a:rPr lang="ru-RU" b="1" dirty="0"/>
              <a:t>Цель:</a:t>
            </a:r>
          </a:p>
          <a:p>
            <a:pPr>
              <a:defRPr/>
            </a:pPr>
            <a:r>
              <a:rPr lang="ru-RU" b="1" dirty="0"/>
              <a:t>Задачи:</a:t>
            </a:r>
          </a:p>
          <a:p>
            <a:pPr>
              <a:defRPr/>
            </a:pPr>
            <a:r>
              <a:rPr lang="ru-RU" b="1" i="1" dirty="0"/>
              <a:t>Учебная:</a:t>
            </a:r>
          </a:p>
          <a:p>
            <a:pPr>
              <a:defRPr/>
            </a:pPr>
            <a:r>
              <a:rPr lang="ru-RU" b="1" i="1" dirty="0"/>
              <a:t>Развивающая:</a:t>
            </a:r>
          </a:p>
          <a:p>
            <a:pPr>
              <a:defRPr/>
            </a:pPr>
            <a:r>
              <a:rPr lang="ru-RU" b="1" i="1" dirty="0"/>
              <a:t>Воспитательная: формировать понимание социальной значимости будущей профессии, развивать понимание важности грамотной речи и употребление в профессиональной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9893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207968"/>
          </a:xfrm>
        </p:spPr>
        <p:txBody>
          <a:bodyPr>
            <a:normAutofit/>
          </a:bodyPr>
          <a:lstStyle/>
          <a:p>
            <a:r>
              <a:rPr lang="ru-RU" sz="3600" b="1" dirty="0"/>
              <a:t>К</a:t>
            </a:r>
            <a:r>
              <a:rPr lang="ru-RU" sz="3600" b="1" i="1" dirty="0"/>
              <a:t> гонадотропным гормонам</a:t>
            </a:r>
            <a:r>
              <a:rPr lang="ru-RU" sz="3600" b="1" dirty="0"/>
              <a:t> </a:t>
            </a:r>
            <a:r>
              <a:rPr lang="ru-RU" sz="3600" b="1" i="1" dirty="0">
                <a:solidFill>
                  <a:srgbClr val="FF0000"/>
                </a:solidFill>
              </a:rPr>
              <a:t>относят </a:t>
            </a:r>
            <a:r>
              <a:rPr lang="ru-RU" sz="3600" b="1" i="1" dirty="0" smtClean="0">
                <a:solidFill>
                  <a:srgbClr val="FF0000"/>
                </a:solidFill>
              </a:rPr>
              <a:t>фолликулостимулирующий</a:t>
            </a:r>
            <a:r>
              <a:rPr lang="ru-RU" sz="3600" b="1" i="1" dirty="0">
                <a:solidFill>
                  <a:srgbClr val="FF0000"/>
                </a:solidFill>
              </a:rPr>
              <a:t>, </a:t>
            </a:r>
            <a:r>
              <a:rPr lang="ru-RU" sz="3600" b="1" i="1" dirty="0" err="1">
                <a:solidFill>
                  <a:srgbClr val="FF0000"/>
                </a:solidFill>
              </a:rPr>
              <a:t>лютеинизирующий</a:t>
            </a:r>
            <a:r>
              <a:rPr lang="ru-RU" sz="3600" b="1" i="1" dirty="0">
                <a:solidFill>
                  <a:srgbClr val="FF0000"/>
                </a:solidFill>
              </a:rPr>
              <a:t> и пролактин. </a:t>
            </a:r>
            <a:r>
              <a:rPr lang="ru-RU" sz="3600" b="1" dirty="0" smtClean="0"/>
              <a:t>Фолликулостимулирующий </a:t>
            </a:r>
            <a:r>
              <a:rPr lang="ru-RU" sz="3600" b="1" dirty="0"/>
              <a:t>гормон </a:t>
            </a:r>
            <a:r>
              <a:rPr lang="ru-RU" sz="3600" b="1" i="1" u="sng" dirty="0"/>
              <a:t>стимулирует образование женских половых гормонов (эстрогенов) и активирует рост и развитие фолликулов. </a:t>
            </a:r>
            <a:endParaRPr lang="ru-RU" sz="3600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28941956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r>
              <a:rPr lang="ru-RU" sz="4000" b="1" dirty="0"/>
              <a:t>У мужчин гормон стимулирует </a:t>
            </a:r>
            <a:r>
              <a:rPr lang="ru-RU" sz="4000" b="1" i="1" u="sng" dirty="0"/>
              <a:t>сперматогенез</a:t>
            </a:r>
            <a:r>
              <a:rPr lang="ru-RU" sz="4000" b="1" dirty="0"/>
              <a:t>. </a:t>
            </a:r>
            <a:r>
              <a:rPr lang="ru-RU" sz="4000" b="1" dirty="0" err="1"/>
              <a:t>Лютеинизирующий</a:t>
            </a:r>
            <a:r>
              <a:rPr lang="ru-RU" sz="4000" b="1" dirty="0"/>
              <a:t> гормон, действуя на яичники, способствует созреванию фолликула и выхождению из него яйцеклетки. Кроме того, под его влиянием образуется </a:t>
            </a:r>
            <a:r>
              <a:rPr lang="ru-RU" sz="4000" b="1" i="1" u="sng" dirty="0"/>
              <a:t>желтое тело</a:t>
            </a:r>
            <a:r>
              <a:rPr lang="ru-RU" sz="4000" b="1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662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r>
              <a:rPr lang="ru-RU" sz="4000" b="1" dirty="0" err="1"/>
              <a:t>Лютеотропный</a:t>
            </a:r>
            <a:r>
              <a:rPr lang="ru-RU" sz="4000" b="1" dirty="0"/>
              <a:t> гормон стимулирует </a:t>
            </a:r>
            <a:r>
              <a:rPr lang="ru-RU" sz="4000" b="1" i="1" u="sng" dirty="0"/>
              <a:t>лактацию</a:t>
            </a:r>
            <a:r>
              <a:rPr lang="ru-RU" sz="4000" b="1" dirty="0"/>
              <a:t>. В мужском организме он стимулирует продукцию тестостерона. Пролактин усиливает гормональную функцию желтого тела и стимулирует секрецию молока в молочных железах.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9536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r>
              <a:rPr lang="ru-RU" sz="2800" b="1" dirty="0"/>
              <a:t>Гонадотропин хорионический (</a:t>
            </a:r>
            <a:r>
              <a:rPr lang="ru-RU" sz="2800" b="1" dirty="0" err="1"/>
              <a:t>прегнил</a:t>
            </a:r>
            <a:r>
              <a:rPr lang="ru-RU" sz="2800" b="1" dirty="0"/>
              <a:t>*, </a:t>
            </a:r>
            <a:r>
              <a:rPr lang="ru-RU" sz="2800" b="1" dirty="0" err="1"/>
              <a:t>хорагон</a:t>
            </a:r>
            <a:r>
              <a:rPr lang="ru-RU" sz="2800" b="1" dirty="0"/>
              <a:t>*) — </a:t>
            </a:r>
            <a:r>
              <a:rPr lang="ru-RU" sz="2800" b="1" i="1" dirty="0"/>
              <a:t>препарат, полученный из мочи беременных, близкий по действию к фол- </a:t>
            </a:r>
            <a:r>
              <a:rPr lang="ru-RU" sz="2800" b="1" i="1" dirty="0" err="1"/>
              <a:t>ликулостимулирующему</a:t>
            </a:r>
            <a:r>
              <a:rPr lang="ru-RU" sz="2800" b="1" i="1" dirty="0"/>
              <a:t> гормону. </a:t>
            </a:r>
            <a:endParaRPr lang="ru-RU" sz="2800" b="1" i="1" dirty="0" smtClean="0"/>
          </a:p>
          <a:p>
            <a:r>
              <a:rPr lang="ru-RU" sz="2800" b="1" dirty="0" smtClean="0"/>
              <a:t>В </a:t>
            </a:r>
            <a:r>
              <a:rPr lang="ru-RU" sz="2800" b="1" dirty="0"/>
              <a:t>яичниках он способствует овуляции и превращению фолликулов в желтое тело, стимулирует выработку естественных гормонов организма. </a:t>
            </a:r>
            <a:r>
              <a:rPr lang="ru-RU" sz="2800" b="1" i="1" dirty="0"/>
              <a:t>Его применяют при бесплодии и нарушении менструального цикла у женщин, а у мужчин — при недоразвитии половых органов, он стимулирует выделение тестостерона</a:t>
            </a:r>
          </a:p>
        </p:txBody>
      </p:sp>
    </p:spTree>
    <p:extLst>
      <p:ext uri="{BB962C8B-B14F-4D97-AF65-F5344CB8AC3E}">
        <p14:creationId xmlns:p14="http://schemas.microsoft.com/office/powerpoint/2010/main" val="2796567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FF0000"/>
                </a:solidFill>
              </a:rPr>
              <a:t>Прегнил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en-US" b="1" dirty="0" err="1">
                <a:solidFill>
                  <a:srgbClr val="FF0000"/>
                </a:solidFill>
              </a:rPr>
              <a:t>Pregnyl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br>
              <a:rPr lang="en-US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412776"/>
            <a:ext cx="3312368" cy="4896544"/>
          </a:xfrm>
        </p:spPr>
        <p:txBody>
          <a:bodyPr/>
          <a:lstStyle/>
          <a:p>
            <a:r>
              <a:rPr lang="ru-RU" sz="2000" b="1" dirty="0"/>
              <a:t>Фармакологическое действие</a:t>
            </a:r>
          </a:p>
          <a:p>
            <a:r>
              <a:rPr lang="ru-RU" sz="2000" b="1" i="1" u="sng" dirty="0"/>
              <a:t>Фармакологическое действие</a:t>
            </a:r>
            <a:r>
              <a:rPr lang="ru-RU" sz="2000" b="1" i="1" dirty="0"/>
              <a:t> — гонадотропное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Стимулирует </a:t>
            </a:r>
            <a:r>
              <a:rPr lang="ru-RU" sz="2000" b="1" dirty="0"/>
              <a:t>выработку </a:t>
            </a:r>
            <a:r>
              <a:rPr lang="ru-RU" sz="2000" b="1" dirty="0" smtClean="0"/>
              <a:t>тестостерона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(у мужчин), эстрогенов и прогестерона после овуляции (у женщин). Усиливает </a:t>
            </a:r>
            <a:r>
              <a:rPr lang="ru-RU" sz="2000" b="1" dirty="0" err="1"/>
              <a:t>стероидогенез</a:t>
            </a:r>
            <a:r>
              <a:rPr lang="ru-RU" sz="2000" b="1" dirty="0"/>
              <a:t> в половых железах.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779912" y="836712"/>
            <a:ext cx="5111750" cy="5616624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i="1" u="sng" dirty="0"/>
              <a:t>Показания препарата </a:t>
            </a:r>
            <a:r>
              <a:rPr lang="ru-RU" sz="2600" b="1" i="1" u="sng" dirty="0" err="1"/>
              <a:t>Прегнил</a:t>
            </a:r>
            <a:endParaRPr lang="ru-RU" sz="2600" b="1" i="1" u="sng" dirty="0"/>
          </a:p>
          <a:p>
            <a:r>
              <a:rPr lang="ru-RU" b="1" dirty="0"/>
              <a:t>У мужчин — </a:t>
            </a:r>
            <a:r>
              <a:rPr lang="ru-RU" b="1" dirty="0" err="1"/>
              <a:t>гипогонадотропный</a:t>
            </a:r>
            <a:r>
              <a:rPr lang="ru-RU" b="1" dirty="0"/>
              <a:t> </a:t>
            </a:r>
            <a:r>
              <a:rPr lang="ru-RU" b="1" dirty="0" err="1"/>
              <a:t>гипогонадизм</a:t>
            </a:r>
            <a:r>
              <a:rPr lang="ru-RU" b="1" dirty="0"/>
              <a:t>, нарушения сперматогенеза, задержка полового созревания при недостаточности гонадотропной функции гипофиза, крипторхизм; у женщин — индукция овуляции и суперовуляции, в </a:t>
            </a:r>
            <a:r>
              <a:rPr lang="ru-RU" b="1" dirty="0" err="1"/>
              <a:t>т.ч</a:t>
            </a:r>
            <a:r>
              <a:rPr lang="ru-RU" b="1" dirty="0"/>
              <a:t>. перед пункцией фолликулов, поддержание функции желтого тела.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592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99592" y="476672"/>
            <a:ext cx="7787208" cy="6048672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err="1">
                <a:solidFill>
                  <a:srgbClr val="FF0000"/>
                </a:solidFill>
              </a:rPr>
              <a:t>Менотропины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dirty="0"/>
              <a:t>(гонадотропин </a:t>
            </a:r>
            <a:r>
              <a:rPr lang="ru-RU" b="1" dirty="0" err="1"/>
              <a:t>менопаузный</a:t>
            </a:r>
            <a:r>
              <a:rPr lang="ru-RU" b="1" dirty="0"/>
              <a:t>*) близок по действию к </a:t>
            </a:r>
            <a:r>
              <a:rPr lang="ru-RU" b="1" dirty="0" err="1"/>
              <a:t>лютеинизирующему</a:t>
            </a:r>
            <a:r>
              <a:rPr lang="ru-RU" b="1" dirty="0"/>
              <a:t> гормону. </a:t>
            </a:r>
            <a:endParaRPr lang="ru-RU" b="1" dirty="0" smtClean="0"/>
          </a:p>
          <a:p>
            <a:r>
              <a:rPr lang="ru-RU" b="1" i="1" dirty="0" smtClean="0"/>
              <a:t>Применяют </a:t>
            </a:r>
            <a:r>
              <a:rPr lang="ru-RU" b="1" i="1" dirty="0"/>
              <a:t>внутримышечно у женщин при недостаточном образовании половых гормонов и нарушении менструального цикла, а у мужчин — при нарушениях образования сперматозоидов.</a:t>
            </a:r>
          </a:p>
          <a:p>
            <a:r>
              <a:rPr lang="ru-RU" b="1" i="1" dirty="0" err="1">
                <a:solidFill>
                  <a:srgbClr val="FF0000"/>
                </a:solidFill>
              </a:rPr>
              <a:t>Лактин</a:t>
            </a:r>
            <a:r>
              <a:rPr lang="ru-RU" b="1" i="1" dirty="0">
                <a:solidFill>
                  <a:srgbClr val="FF0000"/>
                </a:solidFill>
              </a:rPr>
              <a:t>*</a:t>
            </a:r>
            <a:r>
              <a:rPr lang="ru-RU" dirty="0"/>
              <a:t> </a:t>
            </a:r>
            <a:r>
              <a:rPr lang="ru-RU" b="1" i="1" dirty="0"/>
              <a:t>для инъекций, аналогичный по действию пролактину, назначают в послеродовом периоде для усиления лактации</a:t>
            </a:r>
            <a:r>
              <a:rPr lang="ru-RU" dirty="0"/>
              <a:t>.</a:t>
            </a:r>
          </a:p>
          <a:p>
            <a:r>
              <a:rPr lang="ru-RU" b="1" i="1" dirty="0" err="1">
                <a:solidFill>
                  <a:srgbClr val="FF0000"/>
                </a:solidFill>
              </a:rPr>
              <a:t>Меланофорный</a:t>
            </a:r>
            <a:r>
              <a:rPr lang="ru-RU" b="1" i="1" dirty="0">
                <a:solidFill>
                  <a:srgbClr val="FF0000"/>
                </a:solidFill>
              </a:rPr>
              <a:t> (меланоцитостимулирующий) гормон</a:t>
            </a:r>
            <a:r>
              <a:rPr lang="ru-RU" dirty="0"/>
              <a:t> </a:t>
            </a:r>
            <a:r>
              <a:rPr lang="ru-RU" b="1" i="1" dirty="0"/>
              <a:t>синтезируется в средней доле гипофиза. Он оказывает действие на пигментные клетки кожи и сетчатку глаза, повышая остроту зрения и улучшая адаптацию зрения к темноте. </a:t>
            </a:r>
          </a:p>
        </p:txBody>
      </p:sp>
    </p:spTree>
    <p:extLst>
      <p:ext uri="{BB962C8B-B14F-4D97-AF65-F5344CB8AC3E}">
        <p14:creationId xmlns:p14="http://schemas.microsoft.com/office/powerpoint/2010/main" val="38327888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2743200" cy="116205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Окситоцин</a:t>
            </a:r>
            <a:br>
              <a:rPr lang="ru-RU" sz="3200" b="1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268760"/>
            <a:ext cx="3528392" cy="4979640"/>
          </a:xfrm>
        </p:spPr>
        <p:txBody>
          <a:bodyPr>
            <a:normAutofit lnSpcReduction="10000"/>
          </a:bodyPr>
          <a:lstStyle/>
          <a:p>
            <a:r>
              <a:rPr lang="ru-RU" b="1" u="sng" dirty="0"/>
              <a:t>Показания к применению:</a:t>
            </a:r>
          </a:p>
          <a:p>
            <a:r>
              <a:rPr lang="ru-RU" b="1" dirty="0"/>
              <a:t>Для возбуждения и стимуляции родовой деятельности (первичная и вторичная слабость родовой деятельности, необходимость досрочного </a:t>
            </a:r>
            <a:r>
              <a:rPr lang="ru-RU" b="1" dirty="0" err="1"/>
              <a:t>родоразрешения</a:t>
            </a:r>
            <a:r>
              <a:rPr lang="ru-RU" b="1" dirty="0"/>
              <a:t> в связи с </a:t>
            </a:r>
            <a:r>
              <a:rPr lang="ru-RU" b="1" dirty="0" err="1"/>
              <a:t>гестозом</a:t>
            </a:r>
            <a:r>
              <a:rPr lang="ru-RU" b="1" dirty="0"/>
              <a:t>, резус-конфликтом, внутриутробной гибелью плода; переношенная беременность, преждевременное отхождение околоплодных вод, ведение родов в тазовом </a:t>
            </a:r>
            <a:r>
              <a:rPr lang="ru-RU" b="1" dirty="0" err="1"/>
              <a:t>предлежании</a:t>
            </a:r>
            <a:r>
              <a:rPr lang="ru-RU" b="1" dirty="0"/>
              <a:t>). Для профилактики и лечения гипотонических маточных кровотечений после аборта (в </a:t>
            </a:r>
            <a:r>
              <a:rPr lang="ru-RU" b="1" dirty="0" err="1"/>
              <a:t>т.ч</a:t>
            </a:r>
            <a:r>
              <a:rPr lang="ru-RU" b="1" dirty="0"/>
              <a:t>. при больших сроках беременности), в раннем послеродовом периоде и для ускорения послеродовой инволюции матки; для усиления сократительной способности матки при кесаревом сечении (после удаления последа). </a:t>
            </a:r>
            <a:r>
              <a:rPr lang="ru-RU" b="1" dirty="0" err="1"/>
              <a:t>Гиполактация</a:t>
            </a:r>
            <a:r>
              <a:rPr lang="ru-RU" b="1" dirty="0"/>
              <a:t> в послеродовом периоде. Болезненный предменструальный синдром, сопровождающийся отеками, увеличением массы тела.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1124744"/>
            <a:ext cx="5111750" cy="512365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/>
              <a:t>Фармакодинамика</a:t>
            </a:r>
            <a:r>
              <a:rPr lang="ru-RU" b="1" dirty="0"/>
              <a:t>:</a:t>
            </a:r>
          </a:p>
          <a:p>
            <a:r>
              <a:rPr lang="ru-RU" b="1" dirty="0"/>
              <a:t>Увеличивает проницаемость мембран для ионов калия, снижает потенциал покоя и повышает возбудимость клеток </a:t>
            </a:r>
            <a:r>
              <a:rPr lang="ru-RU" b="1" dirty="0" err="1"/>
              <a:t>миометрия</a:t>
            </a:r>
            <a:r>
              <a:rPr lang="ru-RU" b="1" dirty="0"/>
              <a:t>. Вызывает сильные сокращения мускулатуры матки (особенно беременной), повышает секрецию молока, оказывает слабый антидиуретический эффект.</a:t>
            </a:r>
          </a:p>
        </p:txBody>
      </p:sp>
    </p:spTree>
    <p:extLst>
      <p:ext uri="{BB962C8B-B14F-4D97-AF65-F5344CB8AC3E}">
        <p14:creationId xmlns:p14="http://schemas.microsoft.com/office/powerpoint/2010/main" val="10736812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754408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b="1" i="1" dirty="0">
                <a:solidFill>
                  <a:srgbClr val="FF0000"/>
                </a:solidFill>
              </a:rPr>
              <a:t>Препарат гормона эпифиза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5008" y="1378868"/>
            <a:ext cx="2961456" cy="4907632"/>
          </a:xfrm>
        </p:spPr>
        <p:txBody>
          <a:bodyPr/>
          <a:lstStyle/>
          <a:p>
            <a:r>
              <a:rPr lang="ru-RU" b="1" dirty="0"/>
              <a:t>Гормоном эпифиза является мелатонин, играющий основную роль в механизмах циркадианных (околосуточных) ритмов. Продукция мелатонина зависит от времени суток: снижается в светлое время суток, а увеличивается — в темное</a:t>
            </a:r>
            <a:r>
              <a:rPr lang="ru-RU" b="1" dirty="0" smtClean="0"/>
              <a:t>.</a:t>
            </a:r>
          </a:p>
          <a:p>
            <a:r>
              <a:rPr lang="ru-RU" sz="3600" b="1" i="1" dirty="0" err="1" smtClean="0">
                <a:solidFill>
                  <a:srgbClr val="FF0000"/>
                </a:solidFill>
              </a:rPr>
              <a:t>Мелаксен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548680"/>
            <a:ext cx="5111750" cy="5699720"/>
          </a:xfrm>
        </p:spPr>
        <p:txBody>
          <a:bodyPr>
            <a:normAutofit/>
          </a:bodyPr>
          <a:lstStyle/>
          <a:p>
            <a:r>
              <a:rPr lang="ru-RU" sz="1600" b="1" u="sng" dirty="0"/>
              <a:t>Показания к применению:</a:t>
            </a:r>
          </a:p>
          <a:p>
            <a:r>
              <a:rPr lang="ru-RU" sz="1600" dirty="0"/>
              <a:t>Нарушения сна, нормализация биологических ритмов</a:t>
            </a:r>
            <a:r>
              <a:rPr lang="ru-RU" sz="1600" dirty="0" smtClean="0"/>
              <a:t>.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r>
              <a:rPr lang="ru-RU" sz="1600" b="1" u="sng" dirty="0" err="1" smtClean="0"/>
              <a:t>Фармакодинамика</a:t>
            </a:r>
            <a:r>
              <a:rPr lang="ru-RU" sz="1600" b="1" u="sng" dirty="0"/>
              <a:t>:</a:t>
            </a:r>
          </a:p>
          <a:p>
            <a:r>
              <a:rPr lang="ru-RU" sz="1600" b="1" dirty="0"/>
              <a:t>Нормализует циркадные ритмы. Ускоряет засыпание, уменьшает число ночных пробуждений, улучшает самочувствие после утреннего пробуждения (не вызывает ощущения вялости, разбитости и усталости при пробуждении). Адаптирует организм к быстрой смене часовых поясов, понижает стрессовые реакции. Обладает иммуностимулирующими и выраженными антиоксидантными свойствами. Тормозит секрецию гонадотропинов, в меньшей степени — других гормонов гипофиза (кортикотропина, </a:t>
            </a:r>
            <a:r>
              <a:rPr lang="ru-RU" sz="1600" b="1" dirty="0" err="1"/>
              <a:t>тиреотропина</a:t>
            </a:r>
            <a:r>
              <a:rPr lang="ru-RU" sz="1600" b="1" dirty="0"/>
              <a:t>, </a:t>
            </a:r>
            <a:r>
              <a:rPr lang="ru-RU" sz="1600" b="1" dirty="0" err="1"/>
              <a:t>соматотропина</a:t>
            </a:r>
            <a:r>
              <a:rPr lang="ru-RU" sz="1600" b="1" dirty="0"/>
              <a:t>). Не вызывает привыкания и зависимости.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33056"/>
            <a:ext cx="316835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946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39552" y="980728"/>
            <a:ext cx="8147248" cy="5267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813690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779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tx1"/>
                </a:solidFill>
              </a:rPr>
              <a:t>Формирование общих компетенций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/>
              <a:t>О К 1. Понимать сущность и социальную значимость своей будущей профессии.</a:t>
            </a:r>
          </a:p>
          <a:p>
            <a:pPr>
              <a:defRPr/>
            </a:pPr>
            <a:r>
              <a:rPr lang="ru-RU" b="1" i="1" dirty="0"/>
              <a:t>О К 2. Организовывать собственную деятельность, выбирать  типовые методы и способы выполнения профессиональных задач.</a:t>
            </a:r>
          </a:p>
          <a:p>
            <a:pPr>
              <a:defRPr/>
            </a:pPr>
            <a:r>
              <a:rPr lang="ru-RU" b="1" i="1" dirty="0"/>
              <a:t>О К 4.Осуществлять поиск и использование информации , необходимой для эффективного выполнения профессиональных задач.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190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Вопросы лекции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43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Литература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1506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Гормон — высокоактивное вещество</a:t>
            </a:r>
            <a:r>
              <a:rPr lang="ru-RU" sz="4000" b="1" dirty="0" smtClean="0">
                <a:solidFill>
                  <a:srgbClr val="C0000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секретируемое </a:t>
            </a:r>
            <a:r>
              <a:rPr lang="ru-RU" sz="4000" b="1" dirty="0">
                <a:solidFill>
                  <a:srgbClr val="C00000"/>
                </a:solidFill>
              </a:rPr>
              <a:t>эндокринной железой и доставляемое к клеткам тканей организма через кровь, лимфу, спинно-мозговую и межклеточную жидкость.</a:t>
            </a:r>
          </a:p>
        </p:txBody>
      </p:sp>
    </p:spTree>
    <p:extLst>
      <p:ext uri="{BB962C8B-B14F-4D97-AF65-F5344CB8AC3E}">
        <p14:creationId xmlns:p14="http://schemas.microsoft.com/office/powerpoint/2010/main" val="3374165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568952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663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r>
              <a:rPr lang="ru-RU" sz="3200" b="1" dirty="0"/>
              <a:t>Эндокринная система включает железы внутренней секреции (эндокринные железы), выделяющие гормоны (секреты) непосредственно в кровь </a:t>
            </a:r>
            <a:endParaRPr lang="ru-RU" sz="3200" b="1" dirty="0" smtClean="0"/>
          </a:p>
          <a:p>
            <a:r>
              <a:rPr lang="ru-RU" sz="3200" b="1" dirty="0" smtClean="0"/>
              <a:t>Каждая </a:t>
            </a:r>
            <a:r>
              <a:rPr lang="ru-RU" sz="3200" b="1" dirty="0"/>
              <a:t>клетка железы внутренней секреции одной поверхностью контактирует с венозными синусом или капилляром, что способствует быстрому проникновению гормона в кровь</a:t>
            </a:r>
            <a:r>
              <a:rPr lang="ru-RU" sz="32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3493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Гормональными называют средства, которые действуют специфически идентично или подобно натуральным гормонам. </a:t>
            </a:r>
          </a:p>
        </p:txBody>
      </p:sp>
    </p:spTree>
    <p:extLst>
      <p:ext uri="{BB962C8B-B14F-4D97-AF65-F5344CB8AC3E}">
        <p14:creationId xmlns:p14="http://schemas.microsoft.com/office/powerpoint/2010/main" val="8860995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1289</Words>
  <Application>Microsoft Office PowerPoint</Application>
  <PresentationFormat>Экран (4:3)</PresentationFormat>
  <Paragraphs>82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Краевое Государственное бюджетное профессиональное образовательное учреждение  «Владивостокский базовый медицинский колледж» КГБПОУ « ВБМК»</vt:lpstr>
      <vt:lpstr>Презентация PowerPoint</vt:lpstr>
      <vt:lpstr>Формирование общих компетенций</vt:lpstr>
      <vt:lpstr>Вопросы лекции</vt:lpstr>
      <vt:lpstr>Литература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ПРЕПАРАТЫ ГОРМОНОВ ГИПОТАЛАМУСА, ГИПОФИЗА И ЭПИФИЗА </vt:lpstr>
      <vt:lpstr>Препараты гормонов гипоталамуса, гипофиза</vt:lpstr>
      <vt:lpstr>АКТГ</vt:lpstr>
      <vt:lpstr>Презентация PowerPoint</vt:lpstr>
      <vt:lpstr>Презентация PowerPoint</vt:lpstr>
      <vt:lpstr>Презентация PowerPoint</vt:lpstr>
      <vt:lpstr>Нордитропин НордиЛет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Прегнил (Pregnyl) </vt:lpstr>
      <vt:lpstr>Презентация PowerPoint</vt:lpstr>
      <vt:lpstr>Окситоцин </vt:lpstr>
      <vt:lpstr> Препарат гормона эпифиза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Краевое Государственное бюджетное профессиональное образовательное учреждение  «Владивостокский базовый медицинский колледж» КГБПОУ « ВБМК»</dc:title>
  <dc:creator>Пользователь Windows</dc:creator>
  <cp:lastModifiedBy>Пользователь Windows</cp:lastModifiedBy>
  <cp:revision>9</cp:revision>
  <dcterms:created xsi:type="dcterms:W3CDTF">2020-02-15T12:26:57Z</dcterms:created>
  <dcterms:modified xsi:type="dcterms:W3CDTF">2020-02-16T12:36:03Z</dcterms:modified>
</cp:coreProperties>
</file>