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9" r:id="rId4"/>
    <p:sldId id="272" r:id="rId5"/>
    <p:sldId id="271" r:id="rId6"/>
    <p:sldId id="273" r:id="rId7"/>
    <p:sldId id="274" r:id="rId8"/>
    <p:sldId id="282" r:id="rId9"/>
    <p:sldId id="275" r:id="rId10"/>
    <p:sldId id="259" r:id="rId11"/>
    <p:sldId id="260" r:id="rId12"/>
    <p:sldId id="281" r:id="rId13"/>
    <p:sldId id="276" r:id="rId14"/>
    <p:sldId id="277" r:id="rId15"/>
    <p:sldId id="284" r:id="rId16"/>
    <p:sldId id="283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3300"/>
    <a:srgbClr val="471A19"/>
    <a:srgbClr val="FFFFFF"/>
    <a:srgbClr val="FFFF00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532" autoAdjust="0"/>
    <p:restoredTop sz="94660"/>
  </p:normalViewPr>
  <p:slideViewPr>
    <p:cSldViewPr>
      <p:cViewPr varScale="1">
        <p:scale>
          <a:sx n="91" d="100"/>
          <a:sy n="91" d="100"/>
        </p:scale>
        <p:origin x="-13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F99CCB-386D-499E-A6B3-ABEF372097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134" y="-5680"/>
            <a:ext cx="9150134" cy="68636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0528" y="-99392"/>
            <a:ext cx="9433048" cy="70567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020272" y="5949280"/>
            <a:ext cx="1542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Рябова Л.Н.</a:t>
            </a:r>
            <a:endParaRPr lang="ru-RU" sz="1800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226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1D617B-DC90-4965-8569-1DEE9842C1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8225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7146F-6F79-44CE-9A8D-1E29A4D13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144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D2C8E-546C-420E-BEB7-082A0A14B9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0528" y="-99392"/>
            <a:ext cx="9433048" cy="70567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168" y="260648"/>
            <a:ext cx="8885655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96833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2FF05-1CA5-4037-BC53-EC20C59E5E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6599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AECF6-D1E8-4C16-B873-EBA1D77D86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9949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8997A2-8AE9-4E0F-820A-C8CAC6F8C2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315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DA70C3-031F-4E83-A7A9-21583772D7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8170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458667-B33F-4866-B910-66DFBE9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1313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D0E43-31E7-4410-B2D9-D8A3EA6DC1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770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5BD1C-21D4-49A7-9B31-0BEB39A72B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1206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20EACB6-18DB-4EA2-8130-6489AA8415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005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2130425"/>
            <a:ext cx="9036496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9600" b="1" dirty="0" smtClean="0">
                <a:solidFill>
                  <a:schemeClr val="bg1"/>
                </a:solidFill>
              </a:rPr>
              <a:t>Металлургия: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3501008"/>
            <a:ext cx="8424936" cy="1752600"/>
          </a:xfrm>
        </p:spPr>
        <p:txBody>
          <a:bodyPr/>
          <a:lstStyle/>
          <a:p>
            <a:pPr eaLnBrk="1" hangingPunct="1"/>
            <a:r>
              <a:rPr lang="ru-RU" altLang="ru-RU" sz="6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ru-RU" altLang="ru-RU" sz="6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ёрная и цветная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АЛЮМИНИЕВАЯ ПРОМЫШЛЕННОСТЬ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764704"/>
            <a:ext cx="8712968" cy="576064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Сырье: 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бокситы, нефелины, алуниты</a:t>
            </a:r>
            <a:endParaRPr lang="ru-RU" altLang="ru-RU" sz="24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</a:t>
            </a:r>
            <a:r>
              <a:rPr lang="ru-RU" alt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потребитель: </a:t>
            </a: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машиностроение (1 место-авиа-космическая промышленность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электроэнергетика.</a:t>
            </a:r>
            <a:endParaRPr lang="ru-RU" alt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ru-RU" altLang="ru-RU" sz="2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Технологическая цепочка:</a:t>
            </a:r>
          </a:p>
          <a:p>
            <a:pPr marL="723900" indent="-450850">
              <a:lnSpc>
                <a:spcPct val="9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Добыча бокситов: Австралия, Гвинея, Ямайка, 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Бразилия, Китай, Суринам, Россия, Венесуэла, Индия, Казахстан, Греция, Венгрия.</a:t>
            </a:r>
          </a:p>
          <a:p>
            <a:pPr marL="723900" indent="-450850">
              <a:lnSpc>
                <a:spcPct val="9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Получение первичного алюминия:  окись алюминия (глинозём), где есть топливо и известь.</a:t>
            </a:r>
          </a:p>
          <a:p>
            <a:pPr marL="723900" indent="-450850" eaLnBrk="1" hangingPunct="1">
              <a:lnSpc>
                <a:spcPct val="9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вторичного алюминия из металлолома</a:t>
            </a: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извлечением металла через электролиз (где есть дешёвая электроэнергия).</a:t>
            </a:r>
            <a:endParaRPr lang="ru-RU" altLang="ru-RU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23900" indent="-450850" eaLnBrk="1" hangingPunct="1">
              <a:lnSpc>
                <a:spcPct val="9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сплавов алюминия 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ru-RU" altLang="ru-RU" sz="2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Лидеры по производству алюминия: 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США, Россия, Канада, Бразилия</a:t>
            </a: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(ГЭС), Великобритания, Нидерланды, Бахрейн (газ),  Китай, Австралия, Индия (ТЭС), Франция (АЭС) и Германия, Япония, Италия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МЕДНАЯ ПРОМЫШЛЕННОСТЬ</a:t>
            </a:r>
            <a:endParaRPr lang="ru-RU" altLang="ru-RU" sz="4000" b="1" dirty="0" smtClean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908720"/>
            <a:ext cx="8712968" cy="5688632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buNone/>
            </a:pPr>
            <a:r>
              <a:rPr lang="ru-RU" alt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Продукция: </a:t>
            </a: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черновая медь, рафинированная медь, сплавы</a:t>
            </a:r>
          </a:p>
          <a:p>
            <a:pPr marL="0" indent="0" eaLnBrk="1" hangingPunct="1">
              <a:buNone/>
            </a:pPr>
            <a:r>
              <a:rPr lang="ru-RU" alt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потребитель: </a:t>
            </a: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машиностроение </a:t>
            </a:r>
            <a:r>
              <a:rPr lang="ru-RU" alt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(автомобилестроение, приборостроение).</a:t>
            </a:r>
          </a:p>
          <a:p>
            <a:pPr marL="0" indent="0" eaLnBrk="1" hangingPunct="1">
              <a:buNone/>
            </a:pPr>
            <a:r>
              <a:rPr lang="ru-RU" alt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Технологическая цепочка:</a:t>
            </a:r>
          </a:p>
          <a:p>
            <a:pPr marL="627063" indent="-449263" eaLnBrk="1" hangingPunct="1">
              <a:spcBef>
                <a:spcPts val="0"/>
              </a:spcBef>
              <a:buFont typeface="+mj-lt"/>
              <a:buAutoNum type="arabicPeriod"/>
              <a:tabLst>
                <a:tab pos="804863" algn="l"/>
              </a:tabLst>
            </a:pPr>
            <a:r>
              <a:rPr lang="ru-RU" alt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Добыча медных руд – Россия, Чили, США, Замбия, </a:t>
            </a:r>
          </a:p>
          <a:p>
            <a:pPr marL="627063" indent="-449263" eaLnBrk="1" hangingPunct="1">
              <a:spcBef>
                <a:spcPts val="0"/>
              </a:spcBef>
              <a:buNone/>
              <a:tabLst>
                <a:tab pos="804863" algn="l"/>
              </a:tabLst>
            </a:pPr>
            <a:r>
              <a:rPr lang="ru-RU" alt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ДР Конго, Казахстан, Канада, Перу, Мексика, Китай, Австралия, Польша, Папуа-Новая Гвинея.</a:t>
            </a:r>
          </a:p>
          <a:p>
            <a:pPr marL="627063" indent="-449263" eaLnBrk="1" hangingPunct="1">
              <a:buNone/>
              <a:tabLst>
                <a:tab pos="804863" algn="l"/>
              </a:tabLst>
            </a:pPr>
            <a:r>
              <a:rPr lang="ru-RU" alt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 Обогащение (концентрат содержит 35% меди) – США,  Чили, Япония, Замбия, Заир, Канада.</a:t>
            </a:r>
          </a:p>
          <a:p>
            <a:pPr marL="627063" indent="-449263" eaLnBrk="1" hangingPunct="1">
              <a:buNone/>
              <a:tabLst>
                <a:tab pos="804863" algn="l"/>
              </a:tabLst>
            </a:pPr>
            <a:r>
              <a:rPr lang="ru-RU" alt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 Производство рафинированной меди (98% меди) – США, Россия, Казахстан, Чили, Япония, Россия, Казахстан, Канада, Китай, ФРГ, Польша.</a:t>
            </a:r>
          </a:p>
          <a:p>
            <a:pPr marL="627063" indent="-449263" eaLnBrk="1" hangingPunct="1">
              <a:buNone/>
              <a:tabLst>
                <a:tab pos="804863" algn="l"/>
              </a:tabLst>
            </a:pPr>
            <a:r>
              <a:rPr lang="ru-RU" alt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 Сплавы: латунь (+цинк), бронза (+олово), бериллиевая бронза. </a:t>
            </a:r>
          </a:p>
          <a:p>
            <a:pPr marL="0" indent="0" eaLnBrk="1" hangingPunct="1">
              <a:buNone/>
            </a:pPr>
            <a:endParaRPr lang="ru-RU" altLang="ru-RU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ЦВЕТНАЯ МЕТАЛЛУРГИЯ</a:t>
            </a:r>
            <a:endParaRPr lang="ru-RU" sz="3200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52421418"/>
              </p:ext>
            </p:extLst>
          </p:nvPr>
        </p:nvGraphicFramePr>
        <p:xfrm>
          <a:off x="179512" y="908720"/>
          <a:ext cx="8712969" cy="451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3456384"/>
                <a:gridCol w="3096345"/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Свинец и цинк</a:t>
                      </a:r>
                      <a:endParaRPr lang="ru-RU" sz="2800" b="1" dirty="0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Олово</a:t>
                      </a:r>
                      <a:endParaRPr lang="ru-RU" sz="2800" b="1" dirty="0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Районы по добыче</a:t>
                      </a:r>
                      <a:r>
                        <a:rPr lang="ru-RU" sz="2600" b="1" baseline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руд цветных металлов</a:t>
                      </a:r>
                      <a:endParaRPr lang="ru-RU" sz="2600" b="1" dirty="0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США,</a:t>
                      </a:r>
                      <a:r>
                        <a:rPr 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Австралия, Канада, Россия, Казахстан, Мексика, Перу, Китай, Германия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Малайзия,</a:t>
                      </a:r>
                      <a:r>
                        <a:rPr lang="ru-RU" sz="26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Таиланд, Индонезия,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Китай, Россия, Нигерия,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ДР Конго,  Руанда, Боливия, </a:t>
                      </a: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Бразилия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Центры  производства</a:t>
                      </a:r>
                      <a:endParaRPr lang="ru-RU" sz="2600" b="1" dirty="0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США,</a:t>
                      </a:r>
                      <a:r>
                        <a:rPr lang="ru-RU" sz="26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Австралия, Канада, Россия, Казахстан, Мексика, Перу, Китай, Германия</a:t>
                      </a:r>
                      <a:endParaRPr lang="ru-RU" sz="2600" b="1" dirty="0" smtClean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</a:t>
                      </a:r>
                      <a:r>
                        <a:rPr 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Япония, Франция, Италия, Великобритания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Никель:</a:t>
                      </a:r>
                      <a:r>
                        <a:rPr lang="ru-RU" sz="2600" b="1" baseline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6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Россия, Канада, Новая Каледония, Куба</a:t>
                      </a:r>
                      <a:endParaRPr lang="ru-RU" sz="2600" b="1" dirty="0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04034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endParaRPr lang="ru-RU" sz="3200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58141941"/>
              </p:ext>
            </p:extLst>
          </p:nvPr>
        </p:nvGraphicFramePr>
        <p:xfrm>
          <a:off x="107503" y="1067116"/>
          <a:ext cx="8856985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8953"/>
                <a:gridCol w="851803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Страна, осуществляющая добычу железной руды, выплавку стали и их экспорт: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lvl="0"/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А) Япония</a:t>
                      </a:r>
                      <a:r>
                        <a:rPr lang="ru-RU" sz="2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Б) </a:t>
                      </a: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Италия</a:t>
                      </a:r>
                      <a:r>
                        <a:rPr lang="ru-RU" sz="2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 В) </a:t>
                      </a: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Бразилия</a:t>
                      </a:r>
                      <a:r>
                        <a:rPr lang="ru-RU" sz="2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 Г) </a:t>
                      </a: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Либерия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29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Лидер по производству стали: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4296"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А) США</a:t>
                      </a:r>
                      <a:r>
                        <a:rPr lang="ru-RU" sz="2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Б) Китай         В) Япония        Г) Россия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29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Лидер по производству алюминия:</a:t>
                      </a:r>
                      <a:endParaRPr lang="ru-RU" sz="2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429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А) США</a:t>
                      </a:r>
                      <a:r>
                        <a:rPr lang="ru-RU" sz="2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Б) Китай         В) Южная Корея        Г) Канада</a:t>
                      </a: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429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Страна-лидер по импорту железной руды:</a:t>
                      </a:r>
                      <a:endParaRPr lang="ru-RU" sz="2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429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ru-RU" sz="2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А) ФРГ</a:t>
                      </a:r>
                      <a:r>
                        <a:rPr lang="ru-RU" sz="2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Б) Китай         В) Япония        Г) Великобритания</a:t>
                      </a: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3429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Страны – экспортёры меди:</a:t>
                      </a:r>
                      <a:endParaRPr lang="ru-RU" sz="2600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4296">
                <a:tc gridSpan="2">
                  <a:txBody>
                    <a:bodyPr/>
                    <a:lstStyle/>
                    <a:p>
                      <a:pPr marL="450850" marR="0" indent="-45085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А) Чили</a:t>
                      </a:r>
                      <a:r>
                        <a:rPr lang="ru-RU" sz="26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и Перу           Б) Италия и Великобритания                  В) Россия и США         Г) Германия и Франция</a:t>
                      </a: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5-конечная звезда 4"/>
          <p:cNvSpPr/>
          <p:nvPr/>
        </p:nvSpPr>
        <p:spPr>
          <a:xfrm>
            <a:off x="4283968" y="1886527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827814" y="2747818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95983" y="3484663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613022" y="4293096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95983" y="5229200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1864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4767299"/>
              </p:ext>
            </p:extLst>
          </p:nvPr>
        </p:nvGraphicFramePr>
        <p:xfrm>
          <a:off x="179512" y="548680"/>
          <a:ext cx="8712968" cy="573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12968"/>
              </a:tblGrid>
              <a:tr h="370840"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80000"/>
                        </a:lnSpc>
                        <a:buAutoNum type="arabicPeriod"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 цветной металлургии наблюдается значительный разрыв между районами  добычи,  обогащения руды и производством металла. </a:t>
                      </a:r>
                    </a:p>
                    <a:p>
                      <a:pPr marL="450850" lvl="0" indent="0">
                        <a:lnSpc>
                          <a:spcPct val="80000"/>
                        </a:lnSpc>
                        <a:buNone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Где сосредоточен первый этап производства цветных металлов?</a:t>
                      </a:r>
                    </a:p>
                    <a:p>
                      <a:pPr marL="450850" lvl="0" indent="0">
                        <a:lnSpc>
                          <a:spcPct val="80000"/>
                        </a:lnSpc>
                        <a:buNone/>
                      </a:pP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1) Развитые страны                       2) Развивающие страны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55600" indent="-355600">
                        <a:lnSpc>
                          <a:spcPct val="80000"/>
                        </a:lnSpc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Выберете три страны, в которых производство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алюминия -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отрасль международной специализации:</a:t>
                      </a:r>
                    </a:p>
                    <a:p>
                      <a:pPr marL="900113" lvl="0" indent="-900113">
                        <a:lnSpc>
                          <a:spcPct val="80000"/>
                        </a:lnSpc>
                      </a:pP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     1) Норвегия      </a:t>
                      </a:r>
                      <a:r>
                        <a:rPr lang="ru-RU" sz="2400" b="1" kern="1200" baseline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2</a:t>
                      </a: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) Таиланд</a:t>
                      </a:r>
                      <a:r>
                        <a:rPr lang="ru-RU" sz="2400" b="1" kern="1200" baseline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     3</a:t>
                      </a: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) Пакистан                               4) Канада</a:t>
                      </a:r>
                      <a:r>
                        <a:rPr lang="ru-RU" sz="2400" b="1" kern="1200" baseline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5) Австралия         6) Нигерия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55600" indent="-355600">
                        <a:lnSpc>
                          <a:spcPct val="80000"/>
                        </a:lnSpc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3.  В каких трёх странах чёрная металлургия развивается с использованием собственного сырья и топлива:</a:t>
                      </a:r>
                    </a:p>
                    <a:p>
                      <a:pPr lvl="0">
                        <a:lnSpc>
                          <a:spcPct val="80000"/>
                        </a:lnSpc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     </a:t>
                      </a: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1) Канада           2) Италия        3) Бельгия    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     4) Австралия     5) Япония</a:t>
                      </a:r>
                      <a:r>
                        <a:rPr lang="ru-RU" sz="2400" b="1" kern="1200" baseline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6) Индия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55600" indent="-355600">
                        <a:lnSpc>
                          <a:spcPct val="80000"/>
                        </a:lnSpc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4.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Какая страна является лидером по всем показателям цветной металлургии:</a:t>
                      </a:r>
                    </a:p>
                    <a:p>
                      <a:pPr lvl="0">
                        <a:lnSpc>
                          <a:spcPct val="80000"/>
                        </a:lnSpc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  </a:t>
                      </a: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1) Канада                 2) Италия            3) США </a:t>
                      </a:r>
                      <a:r>
                        <a:rPr lang="ru-RU" sz="2400" b="1" kern="1200" baseline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  4) Австралия           5) Япония</a:t>
                      </a:r>
                      <a:r>
                        <a:rPr lang="ru-RU" sz="2400" b="1" kern="1200" baseline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    6) Россия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5-конечная звезда 4"/>
          <p:cNvSpPr/>
          <p:nvPr/>
        </p:nvSpPr>
        <p:spPr>
          <a:xfrm>
            <a:off x="4463988" y="1886527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827584" y="2996952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827584" y="3356992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987824" y="3356992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79361" y="4293096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4789129" y="4620527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79361" y="4540590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5149169" y="5517232"/>
            <a:ext cx="360040" cy="3600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1940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432048"/>
          </a:xfrm>
        </p:spPr>
        <p:txBody>
          <a:bodyPr>
            <a:noAutofit/>
          </a:bodyPr>
          <a:lstStyle/>
          <a:p>
            <a:endParaRPr lang="ru-RU" sz="3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21744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Какие страны относятся к «великим </a:t>
            </a: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горнодобывающим 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странам»?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Канада, США,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Австралия          2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Китай, Индия, Марокко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Чили, Мексика,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Алжир             4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Япония, Франция, ЮАР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Укажите страну, являющуюся мировым лидером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выплавке стали.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Япония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3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             2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Китай     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Россия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Какая страна, не имея своей рудной базы, входит в десятку стран-лидеров по выплавке стали? </a:t>
            </a:r>
            <a:endParaRPr lang="ru-RU" sz="24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Австралия       2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Япония          3) США         4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Россия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страны являются лидерами по добыче </a:t>
            </a: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железной руды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Китай 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Бразилия                  2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Австралия и Аргентина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Япония 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Швеция                  4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США и Канада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страна занимает второе место по объему выплавленной стали? </a:t>
            </a:r>
            <a:endParaRPr lang="ru-RU" sz="24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США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2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Япония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3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Россия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4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48461" y="1484784"/>
            <a:ext cx="360040" cy="360040"/>
          </a:xfrm>
          <a:prstGeom prst="star5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220339" y="2780928"/>
            <a:ext cx="360040" cy="360040"/>
          </a:xfrm>
          <a:prstGeom prst="star5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475793" y="3789040"/>
            <a:ext cx="360040" cy="360040"/>
          </a:xfrm>
          <a:prstGeom prst="star5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428481" y="4437112"/>
            <a:ext cx="360040" cy="360040"/>
          </a:xfrm>
          <a:prstGeom prst="star5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051720" y="5733256"/>
            <a:ext cx="360040" cy="360040"/>
          </a:xfrm>
          <a:prstGeom prst="star5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6920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432048"/>
          </a:xfrm>
        </p:spPr>
        <p:txBody>
          <a:bodyPr>
            <a:noAutofit/>
          </a:bodyPr>
          <a:lstStyle/>
          <a:p>
            <a:endParaRPr lang="ru-RU" sz="3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80222"/>
            <a:ext cx="8856984" cy="5152792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страны являются лидерами 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производству алюминия?</a:t>
            </a:r>
            <a:endParaRPr lang="ru-RU" sz="24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США, Россия                 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Япония, Индия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З) ФРГ, Украина                4) Канада, Испания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Какая страна имеет значительный объем выплавки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цветных металлов?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1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Россия     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2) США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3)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Чили            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Япония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Выберите неверное утверждение.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dirty="0" smtClean="0"/>
              <a:t>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Ориентация черной металлургии в эпоху НТР на топливно-сырьевые базы усилилась.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Усилилась ориентация металлургии на потребителя.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Ориентация на потребителя привела к переходу от строительства заводов-гигантов к строительству мини-заводов.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Ориентируясь на мировые потоки руды и угля, металлургия Японии тяготеет к мировым портам.</a:t>
            </a:r>
          </a:p>
        </p:txBody>
      </p:sp>
      <p:sp>
        <p:nvSpPr>
          <p:cNvPr id="5" name="5-конечная звезда 4"/>
          <p:cNvSpPr/>
          <p:nvPr/>
        </p:nvSpPr>
        <p:spPr>
          <a:xfrm>
            <a:off x="463376" y="1595517"/>
            <a:ext cx="360040" cy="360040"/>
          </a:xfrm>
          <a:prstGeom prst="star5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671572" y="2851608"/>
            <a:ext cx="360040" cy="360040"/>
          </a:xfrm>
          <a:prstGeom prst="star5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325552" y="3547872"/>
            <a:ext cx="360040" cy="360040"/>
          </a:xfrm>
          <a:prstGeom prst="star5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1544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дом: §33</a:t>
            </a:r>
            <a:endParaRPr lang="ru-RU" sz="3200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26" y="1196752"/>
            <a:ext cx="9001269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39859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Прямая соединительная линия 33"/>
          <p:cNvCxnSpPr/>
          <p:nvPr/>
        </p:nvCxnSpPr>
        <p:spPr>
          <a:xfrm>
            <a:off x="222013" y="5298376"/>
            <a:ext cx="46191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22013" y="3969060"/>
            <a:ext cx="46191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58417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МЕТАЛЛУРГИЯ</a:t>
            </a:r>
            <a:r>
              <a:rPr lang="ru-RU" sz="3200" dirty="0" smtClean="0">
                <a:solidFill>
                  <a:srgbClr val="663300"/>
                </a:solidFill>
              </a:rPr>
              <a:t> – </a:t>
            </a:r>
            <a:r>
              <a:rPr lang="ru-RU" dirty="0" smtClean="0">
                <a:solidFill>
                  <a:srgbClr val="663300"/>
                </a:solidFill>
              </a:rPr>
              <a:t/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sz="2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отрасль промышленности, включающая в себя добычу и обогащение рудных ресурсов и производство металла</a:t>
            </a:r>
            <a:endParaRPr lang="ru-RU" sz="26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15816" y="1700808"/>
            <a:ext cx="3218656" cy="57606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МЕТАЛЛУРГИЯ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1346" y="2348880"/>
            <a:ext cx="2448272" cy="57606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ЧЕРНАЯ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11541" y="3245435"/>
            <a:ext cx="3443503" cy="129614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Добыча   и обогащение железной руды</a:t>
            </a: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11542" y="4866328"/>
            <a:ext cx="3443504" cy="864096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Чугун, сталь, прокат,  ферросплавы</a:t>
            </a: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99433" y="2636912"/>
            <a:ext cx="0" cy="26642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99433" y="2636912"/>
            <a:ext cx="46191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812212" y="2636912"/>
            <a:ext cx="132226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812212" y="2654011"/>
            <a:ext cx="0" cy="318725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812212" y="3743289"/>
            <a:ext cx="132226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805978" y="4866328"/>
            <a:ext cx="132226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812212" y="5810043"/>
            <a:ext cx="132226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6038276" y="2348880"/>
            <a:ext cx="2448272" cy="57606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ЦВЕТНАЯ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91651" y="3229125"/>
            <a:ext cx="3608197" cy="93610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Добыча  сырья и его обогащение </a:t>
            </a: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091651" y="4365104"/>
            <a:ext cx="3608197" cy="93610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металла, рафинирование</a:t>
            </a: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091651" y="5517232"/>
            <a:ext cx="3608197" cy="648072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сплавов </a:t>
            </a: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2059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65293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ЧЕРНАЯ МЕТАЛЛУРГИЯ</a:t>
            </a:r>
            <a:endParaRPr lang="ru-RU" sz="3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39928404"/>
              </p:ext>
            </p:extLst>
          </p:nvPr>
        </p:nvGraphicFramePr>
        <p:xfrm>
          <a:off x="179512" y="692696"/>
          <a:ext cx="8712968" cy="58155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0635"/>
                <a:gridCol w="660233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Сырье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Железная руда, коксующийся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уголь, марганцевые и хромовые руды, газ. Электроэнергия, вода, флюсы и огнеупоры</a:t>
                      </a: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Кокс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Австралия, Россия, ЮАР, Китай, Украина, Казахстан,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ФРГ</a:t>
                      </a: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Чугун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Сплав железа с углеродом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(2-4%).</a:t>
                      </a: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Выплавляют из железной руды в доменных печах.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Сталь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Сплав железа с углеродом (2%) и другими металлами.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pPr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Получают из смеси чугуна со стальным ломом в кислородно-конвертерных и электрических печах.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Легированная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сталь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Сплав,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содержащий до 10% добавок: хром, никель, молибден, вольфрам, ванадий, титан.</a:t>
                      </a: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Прокат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lnSpc>
                          <a:spcPct val="80000"/>
                        </a:lnSpc>
                      </a:pP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Продукция, получаемая на прокатных станах путём прокатки: листы, полосы, ленты, рельсы, балки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3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511" y="701057"/>
            <a:ext cx="9144000" cy="6123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444208" y="6003887"/>
            <a:ext cx="2348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проката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402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891" y="188640"/>
            <a:ext cx="8568952" cy="65293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ЧЕРНАЯ МЕТАЛЛУРГИЯ</a:t>
            </a:r>
            <a:endParaRPr lang="ru-RU" sz="3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1125247"/>
              </p:ext>
            </p:extLst>
          </p:nvPr>
        </p:nvGraphicFramePr>
        <p:xfrm>
          <a:off x="179512" y="836712"/>
          <a:ext cx="8730331" cy="51389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48472"/>
                <a:gridCol w="4481859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Запасы железных руд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Добывается в 50 странах мира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Восточная Европа, Азия, </a:t>
                      </a:r>
                    </a:p>
                    <a:p>
                      <a:pPr algn="ctr"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Южная Америка, </a:t>
                      </a:r>
                    </a:p>
                    <a:p>
                      <a:pPr algn="ctr"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Северная Америка, Африка, Западная Европа, Австралия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Импортеры железной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руды: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Япония, Китай, ФРГ, Южная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Корея, Великобритания</a:t>
                      </a: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Лидеры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 добыче руды: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Россия, Бразилия, Канада, США, Австралия, Индия, Китай, Украина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Лидеры по выплавке стали: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pPr algn="ctr" eaLnBrk="1" hangingPunct="1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Китай, Япония, США, Россия, ФРГ, Республика Корея, Украина, Бразилия, Италия, Индия, Франция, Канада, Великобритания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Марганцевые руды: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ЮАР, Габон, Индия, Украина, Австралия. Бразилия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Хромовые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руды:</a:t>
                      </a:r>
                    </a:p>
                    <a:p>
                      <a:pPr algn="ctr" eaLnBrk="1" hangingPunct="1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Зимбабве, Казахстан, Турция, Иран, Филиппины, ЮАР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94% выплавляемых и потребляемых металлов - черные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eaLnBrk="1" hangingPunct="1">
                        <a:lnSpc>
                          <a:spcPct val="80000"/>
                        </a:lnSpc>
                      </a:pPr>
                      <a:endParaRPr lang="ru-RU" sz="24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462" y="764704"/>
            <a:ext cx="8890000" cy="58326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544" y="211685"/>
            <a:ext cx="8988918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основные районы добычи железных руд и выплавки стали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130011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МЕТАЛЛУРГИЧЕСКИХ БАЗ</a:t>
            </a:r>
            <a:endParaRPr lang="ru-RU" sz="3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48" t="25607" r="11312" b="22393"/>
          <a:stretch/>
        </p:blipFill>
        <p:spPr>
          <a:xfrm>
            <a:off x="291500" y="1437928"/>
            <a:ext cx="8600979" cy="1847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323528" y="1209328"/>
            <a:ext cx="626368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59832" y="1100100"/>
            <a:ext cx="626368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7" name="Овал 6"/>
          <p:cNvSpPr/>
          <p:nvPr/>
        </p:nvSpPr>
        <p:spPr>
          <a:xfrm>
            <a:off x="5724128" y="1135721"/>
            <a:ext cx="626368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1500" y="3645024"/>
            <a:ext cx="86009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Базы, работающие на своей руде и на своем угле. 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Базы, работающие на привозном угле и своей руде или своем угле и привозной руде.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Базы, расположенные на транспортных потоках угля или около потребителя.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232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784976" cy="504056"/>
          </a:xfrm>
        </p:spPr>
        <p:txBody>
          <a:bodyPr>
            <a:noAutofit/>
          </a:bodyPr>
          <a:lstStyle/>
          <a:p>
            <a:r>
              <a:rPr lang="ru-RU" sz="31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РАЗМЕЩЕНИЯ ЧЕРНОЙ МЕТАЛЛУРГИИ</a:t>
            </a:r>
            <a:endParaRPr lang="ru-RU" sz="31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29130677"/>
              </p:ext>
            </p:extLst>
          </p:nvPr>
        </p:nvGraphicFramePr>
        <p:xfrm>
          <a:off x="179512" y="980728"/>
          <a:ext cx="8712968" cy="50304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5976664"/>
              </a:tblGrid>
              <a:tr h="479243">
                <a:tc>
                  <a:txBody>
                    <a:bodyPr/>
                    <a:lstStyle/>
                    <a:p>
                      <a:r>
                        <a:rPr lang="ru-RU" sz="26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Сырьевой</a:t>
                      </a:r>
                      <a:endParaRPr lang="ru-RU" sz="26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Близость к месторождениям</a:t>
                      </a:r>
                      <a:r>
                        <a:rPr 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руды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79243">
                <a:tc>
                  <a:txBody>
                    <a:bodyPr/>
                    <a:lstStyle/>
                    <a:p>
                      <a:r>
                        <a:rPr lang="ru-RU" sz="26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Топливный</a:t>
                      </a:r>
                      <a:endParaRPr lang="ru-RU" sz="26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Наличие месторождений</a:t>
                      </a:r>
                      <a:r>
                        <a:rPr 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коксующего угля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246032">
                <a:tc>
                  <a:txBody>
                    <a:bodyPr/>
                    <a:lstStyle/>
                    <a:p>
                      <a:r>
                        <a:rPr lang="ru-RU" sz="26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Транспортный</a:t>
                      </a:r>
                      <a:endParaRPr lang="ru-RU" sz="26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Для предприятий, работающих на привозном  сырье, вдали от источников руды</a:t>
                      </a:r>
                      <a:r>
                        <a:rPr lang="ru-RU" sz="2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угля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629427">
                <a:tc>
                  <a:txBody>
                    <a:bodyPr/>
                    <a:lstStyle/>
                    <a:p>
                      <a:r>
                        <a:rPr lang="ru-RU" sz="26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Экологический</a:t>
                      </a:r>
                      <a:endParaRPr lang="ru-RU" sz="26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Предприятия чёрной металлургии, устаревшие и использующие доменный процесс,  - одни из самых «грязных» производств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862638">
                <a:tc>
                  <a:txBody>
                    <a:bodyPr/>
                    <a:lstStyle/>
                    <a:p>
                      <a:r>
                        <a:rPr lang="ru-RU" sz="26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Потребительский</a:t>
                      </a:r>
                      <a:endParaRPr lang="ru-RU" sz="26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2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Наличие потребителя стали – крупных машиностроительных центров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41641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0195" y="376942"/>
            <a:ext cx="8510277" cy="724942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ПЕРСПЕКТИВЫ РАЗВИТИЯ ЧЕРНОЙ МЕТАЛЛУРГИИ</a:t>
            </a:r>
            <a:endParaRPr lang="ru-RU" sz="3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11256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метода непрерывной разливки стали,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внепечная металлургия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бездоменная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микролегирование.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мини-заводов: США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Япония, Италия, Испания, Мексика, Бразилия.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Увеличение доли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развивающихся стран и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сокращение доли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развитых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 в общемировой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выплавке чёрных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металлов.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спользование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вторичного сырья  (стального лома).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крупных стальных монополий (ТНК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5600" indent="0"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Лидеры: «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ArcelorMittal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Nippon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Steel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Baosteel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Group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82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482908"/>
            <a:ext cx="4392488" cy="590390"/>
          </a:xfrm>
          <a:prstGeom prst="rect">
            <a:avLst/>
          </a:prstGeom>
          <a:ln>
            <a:solidFill>
              <a:srgbClr val="99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Цветные металлы</a:t>
            </a:r>
            <a:endParaRPr lang="ru-RU" sz="3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84784"/>
            <a:ext cx="7344816" cy="590390"/>
          </a:xfrm>
          <a:prstGeom prst="rect">
            <a:avLst/>
          </a:prstGeom>
          <a:ln>
            <a:solidFill>
              <a:srgbClr val="99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Тяжелые: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медь, свинец, цинк, олово, никель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260640"/>
            <a:ext cx="7344816" cy="590390"/>
          </a:xfrm>
          <a:prstGeom prst="rect">
            <a:avLst/>
          </a:prstGeom>
          <a:ln>
            <a:solidFill>
              <a:srgbClr val="99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Легкие: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алюминий, магний, титан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024900"/>
            <a:ext cx="7344816" cy="764140"/>
          </a:xfrm>
          <a:prstGeom prst="rect">
            <a:avLst/>
          </a:prstGeom>
          <a:ln>
            <a:solidFill>
              <a:srgbClr val="99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70000"/>
              </a:lnSpc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Малые: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висмут, кадмий, сурьма, мышьяк, кобальт, ртуть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3970551"/>
            <a:ext cx="7344816" cy="764140"/>
          </a:xfrm>
          <a:prstGeom prst="rect">
            <a:avLst/>
          </a:prstGeom>
          <a:ln>
            <a:solidFill>
              <a:srgbClr val="99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70000"/>
              </a:lnSpc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егирующие: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вольфрам, молибден, тантал, ниобий, ванадий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63634" y="4941168"/>
            <a:ext cx="7344816" cy="504056"/>
          </a:xfrm>
          <a:prstGeom prst="rect">
            <a:avLst/>
          </a:prstGeom>
          <a:ln>
            <a:solidFill>
              <a:srgbClr val="99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70000"/>
              </a:lnSpc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Благородные: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золото, серебро, платина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5597624"/>
            <a:ext cx="7344816" cy="711696"/>
          </a:xfrm>
          <a:prstGeom prst="rect">
            <a:avLst/>
          </a:prstGeom>
          <a:ln>
            <a:solidFill>
              <a:srgbClr val="99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70000"/>
              </a:lnSpc>
            </a:pPr>
            <a:r>
              <a:rPr lang="ru-RU" sz="2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Рассеянные: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цирконий, галлий, индий, таллий, германий, селен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>
            <a:stCxn id="4" idx="1"/>
          </p:cNvCxnSpPr>
          <p:nvPr/>
        </p:nvCxnSpPr>
        <p:spPr>
          <a:xfrm flipH="1">
            <a:off x="611560" y="778103"/>
            <a:ext cx="1656184" cy="0"/>
          </a:xfrm>
          <a:prstGeom prst="line">
            <a:avLst/>
          </a:prstGeom>
          <a:ln>
            <a:solidFill>
              <a:srgbClr val="9933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11560" y="778103"/>
            <a:ext cx="0" cy="5175369"/>
          </a:xfrm>
          <a:prstGeom prst="line">
            <a:avLst/>
          </a:prstGeom>
          <a:ln>
            <a:solidFill>
              <a:srgbClr val="9933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5" idx="1"/>
          </p:cNvCxnSpPr>
          <p:nvPr/>
        </p:nvCxnSpPr>
        <p:spPr>
          <a:xfrm flipH="1">
            <a:off x="611560" y="1779979"/>
            <a:ext cx="432048" cy="0"/>
          </a:xfrm>
          <a:prstGeom prst="line">
            <a:avLst/>
          </a:prstGeom>
          <a:ln>
            <a:solidFill>
              <a:srgbClr val="9933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608905" y="2591175"/>
            <a:ext cx="432048" cy="0"/>
          </a:xfrm>
          <a:prstGeom prst="line">
            <a:avLst/>
          </a:prstGeom>
          <a:ln>
            <a:solidFill>
              <a:srgbClr val="9933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631586" y="5193196"/>
            <a:ext cx="432048" cy="0"/>
          </a:xfrm>
          <a:prstGeom prst="line">
            <a:avLst/>
          </a:prstGeom>
          <a:ln>
            <a:solidFill>
              <a:srgbClr val="9933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611560" y="3417289"/>
            <a:ext cx="432048" cy="0"/>
          </a:xfrm>
          <a:prstGeom prst="line">
            <a:avLst/>
          </a:prstGeom>
          <a:ln>
            <a:solidFill>
              <a:srgbClr val="9933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611560" y="4352621"/>
            <a:ext cx="432048" cy="0"/>
          </a:xfrm>
          <a:prstGeom prst="line">
            <a:avLst/>
          </a:prstGeom>
          <a:ln>
            <a:solidFill>
              <a:srgbClr val="9933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608905" y="5941045"/>
            <a:ext cx="432048" cy="0"/>
          </a:xfrm>
          <a:prstGeom prst="line">
            <a:avLst/>
          </a:prstGeom>
          <a:ln>
            <a:solidFill>
              <a:srgbClr val="9933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26909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7780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ЦВЕТНАЯ МЕТАЛЛУРГИЯ</a:t>
            </a:r>
            <a:endParaRPr lang="ru-RU" sz="3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5472608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Производит около 70 металлов: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медь, алюминий, свинец, цинк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ru-RU" sz="26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Особенности:</a:t>
            </a:r>
          </a:p>
          <a:p>
            <a:pPr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Низкое содержание металлов в руде – обогащение</a:t>
            </a:r>
          </a:p>
          <a:p>
            <a:pPr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в руде большого количества различных металлов – последовательное их выделение.</a:t>
            </a:r>
          </a:p>
          <a:p>
            <a:pPr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Комбинирование  </a:t>
            </a:r>
          </a:p>
          <a:p>
            <a:pPr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размещения:</a:t>
            </a:r>
          </a:p>
          <a:p>
            <a:pPr marL="514350" indent="-514350">
              <a:lnSpc>
                <a:spcPct val="90000"/>
              </a:lnSpc>
              <a:spcBef>
                <a:spcPts val="0"/>
              </a:spcBef>
              <a:buAutoNum type="arabicPeriod"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Сырьевой (для получения 1 тонны меди  необходимо переработать 100 тонн руды, 1 тонна олова – 300 тонн руды)</a:t>
            </a:r>
          </a:p>
          <a:p>
            <a:pPr marL="514350" indent="-514350">
              <a:lnSpc>
                <a:spcPct val="90000"/>
              </a:lnSpc>
              <a:spcBef>
                <a:spcPts val="0"/>
              </a:spcBef>
              <a:buAutoNum type="arabicPeriod"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Водный</a:t>
            </a:r>
          </a:p>
          <a:p>
            <a:pPr marL="514350" indent="-514350">
              <a:lnSpc>
                <a:spcPct val="90000"/>
              </a:lnSpc>
              <a:spcBef>
                <a:spcPts val="0"/>
              </a:spcBef>
              <a:buAutoNum type="arabicPeriod"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Энергетический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5598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6141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</TotalTime>
  <Words>1458</Words>
  <Application>Microsoft Office PowerPoint</Application>
  <PresentationFormat>Экран (4:3)</PresentationFormat>
  <Paragraphs>179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Металлургия:</vt:lpstr>
      <vt:lpstr>МЕТАЛЛУРГИЯ –  отрасль промышленности, включающая в себя добычу и обогащение рудных ресурсов и производство металла</vt:lpstr>
      <vt:lpstr>ЧЕРНАЯ МЕТАЛЛУРГИЯ</vt:lpstr>
      <vt:lpstr>ЧЕРНАЯ МЕТАЛЛУРГИЯ</vt:lpstr>
      <vt:lpstr>ТИПЫ МЕТАЛЛУРГИЧЕСКИХ БАЗ</vt:lpstr>
      <vt:lpstr>ФАКТОРЫ РАЗМЕЩЕНИЯ ЧЕРНОЙ МЕТАЛЛУРГИИ</vt:lpstr>
      <vt:lpstr>ПЕРСПЕКТИВЫ РАЗВИТИЯ ЧЕРНОЙ МЕТАЛЛУРГИИ</vt:lpstr>
      <vt:lpstr>Слайд 8</vt:lpstr>
      <vt:lpstr>ЦВЕТНАЯ МЕТАЛЛУРГИЯ</vt:lpstr>
      <vt:lpstr>АЛЮМИНИЕВАЯ ПРОМЫШЛЕННОСТЬ</vt:lpstr>
      <vt:lpstr>МЕДНАЯ ПРОМЫШЛЕННОСТЬ</vt:lpstr>
      <vt:lpstr>ЦВЕТНАЯ МЕТАЛЛУРГИЯ</vt:lpstr>
      <vt:lpstr>Слайд 13</vt:lpstr>
      <vt:lpstr>Слайд 14</vt:lpstr>
      <vt:lpstr>Слайд 15</vt:lpstr>
      <vt:lpstr>Слайд 16</vt:lpstr>
      <vt:lpstr>На дом: §33</vt:lpstr>
    </vt:vector>
  </TitlesOfParts>
  <Manager>АКТАУ</Manager>
  <Company>ЭКЛИЦЕЯ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МЕТАЛЛУРГИЯ МИРА</dc:title>
  <dc:subject>ГЕОГРАФИЯ МИРА</dc:subject>
  <dc:creator>РЯБОВА Л.Н.</dc:creator>
  <cp:keywords>НИКИТА</cp:keywords>
  <cp:lastModifiedBy>школа</cp:lastModifiedBy>
  <cp:revision>76</cp:revision>
  <dcterms:created xsi:type="dcterms:W3CDTF">2009-02-24T18:55:14Z</dcterms:created>
  <dcterms:modified xsi:type="dcterms:W3CDTF">2020-04-12T17:53:25Z</dcterms:modified>
  <cp:category>10 КЛАСС</cp:category>
</cp:coreProperties>
</file>