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>
        <p:scale>
          <a:sx n="75" d="100"/>
          <a:sy n="75" d="100"/>
        </p:scale>
        <p:origin x="45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subject/lesson/7515/start/268194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7515/main/268196/" TargetMode="External"/><Relationship Id="rId2" Type="http://schemas.openxmlformats.org/officeDocument/2006/relationships/hyperlink" Target="https://resh.edu.ru/subject/lesson/7515/main/268195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subject/lesson/7515/main/268197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7515/train/268206/" TargetMode="External"/><Relationship Id="rId2" Type="http://schemas.openxmlformats.org/officeDocument/2006/relationships/hyperlink" Target="https://resh.edu.ru/subject/lesson/7515/train/26820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esh.edu.ru/subject/lesson/7515/train/268204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7515/train/268209/" TargetMode="External"/><Relationship Id="rId2" Type="http://schemas.openxmlformats.org/officeDocument/2006/relationships/hyperlink" Target="https://resh.edu.ru/subject/lesson/7515/train/268202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82222"/>
            <a:ext cx="7497441" cy="1490134"/>
          </a:xfrm>
        </p:spPr>
        <p:txBody>
          <a:bodyPr/>
          <a:lstStyle/>
          <a:p>
            <a:pPr algn="ctr"/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4800" b="1" dirty="0" smtClean="0">
                <a:solidFill>
                  <a:schemeClr val="bg2">
                    <a:lumMod val="10000"/>
                  </a:schemeClr>
                </a:solidFill>
              </a:rPr>
              <a:t>Form 5</a:t>
            </a:r>
            <a:br>
              <a:rPr lang="en-US" sz="48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4800" b="1" dirty="0" smtClean="0">
                <a:solidFill>
                  <a:schemeClr val="bg2">
                    <a:lumMod val="10000"/>
                  </a:schemeClr>
                </a:solidFill>
              </a:rPr>
              <a:t>Going shopping</a:t>
            </a: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122" name="Picture 2" descr="https://resh.edu.ru/uploads/lesson_extract/7515/20200121133637/OEBPS/objects/m_engl_5_44_4/5d6f6e02916c29881880b2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089" y="1875950"/>
            <a:ext cx="6812844" cy="465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728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77"/>
    </mc:Choice>
    <mc:Fallback>
      <p:transition spd="slow" advTm="1047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304800"/>
            <a:ext cx="7603067" cy="733778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Hello, Boys and Gir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l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s!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23289" y="1193271"/>
            <a:ext cx="3838222" cy="5196240"/>
          </a:xfrm>
        </p:spPr>
        <p:txBody>
          <a:bodyPr/>
          <a:lstStyle/>
          <a:p>
            <a:pPr algn="l"/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How often do you go shopping? </a:t>
            </a:r>
            <a:endParaRPr lang="en-US" sz="28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Today </a:t>
            </a: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we are going to visit a shopping center. You can buy different things there, go to the cinema and have dinner in a food court. </a:t>
            </a:r>
            <a:endParaRPr lang="en-US" sz="28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Let’s </a:t>
            </a: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visit a shopping center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together!</a:t>
            </a:r>
            <a:r>
              <a:rPr lang="en-US" dirty="0" smtClean="0"/>
              <a:t>!</a:t>
            </a:r>
            <a:r>
              <a:rPr lang="en-US" dirty="0"/>
              <a:t> </a:t>
            </a:r>
            <a:endParaRPr lang="ru-RU" dirty="0"/>
          </a:p>
        </p:txBody>
      </p:sp>
      <p:pic>
        <p:nvPicPr>
          <p:cNvPr id="1026" name="Picture 2" descr="https://resh.edu.ru/uploads/lesson_extract/7515/20200121133637/OEBPS/objects/m_engl_5_44_1/5d6f6d44916c29881880b21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66" y="1430337"/>
            <a:ext cx="6802094" cy="453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321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258"/>
    </mc:Choice>
    <mc:Fallback>
      <p:transition spd="slow" advTm="1125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72533"/>
            <a:ext cx="8596668" cy="56688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Let’s start our lesson! Are you ready?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7334" y="1919238"/>
            <a:ext cx="91270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На уроке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мы узнаем: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новую лексику по теме «Поход по магазинам»;</a:t>
            </a:r>
          </a:p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мы научимся: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правильно использовать прошедшее время 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(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was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were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 при составлении диалогов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;</a:t>
            </a:r>
          </a:p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мы сможем: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составлять диалоги по теме «Поход по магазинам»</a:t>
            </a:r>
            <a:endParaRPr lang="ru-RU" sz="2800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372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169"/>
    </mc:Choice>
    <mc:Fallback>
      <p:transition spd="slow" advTm="1116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575734"/>
            <a:ext cx="9053688" cy="1320800"/>
          </a:xfrm>
        </p:spPr>
        <p:txBody>
          <a:bodyPr>
            <a:normAutofit fontScale="90000"/>
          </a:bodyPr>
          <a:lstStyle/>
          <a:p>
            <a:pPr fontAlgn="ctr"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</a:rPr>
              <a:t>Complete the </a:t>
            </a:r>
            <a:r>
              <a:rPr lang="en-US" b="1" dirty="0" smtClean="0">
                <a:solidFill>
                  <a:schemeClr val="tx1"/>
                </a:solidFill>
              </a:rPr>
              <a:t>sentence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/>
              <a:t>A </a:t>
            </a:r>
            <a:r>
              <a:rPr lang="en-US" sz="4000" b="1" dirty="0"/>
              <a:t>shopping center is a place where </a:t>
            </a:r>
            <a:r>
              <a:rPr lang="en-US" sz="4000" b="1" dirty="0" smtClean="0"/>
              <a:t>...</a:t>
            </a:r>
            <a:br>
              <a:rPr lang="en-US" sz="4000" b="1" dirty="0" smtClean="0"/>
            </a:b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  <a:t>a) you can buy different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  <a:t>things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  <a:t>;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  <a:t>b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  <a:t>) can see wild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  <a:t>animals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  <a:t>;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  <a:t>c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  <a:t>) you can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regular"/>
              </a:rPr>
              <a:t>ski</a:t>
            </a:r>
            <a:r>
              <a:rPr lang="en-US" dirty="0">
                <a:latin typeface="robotoregular"/>
              </a:rPr>
              <a:t/>
            </a:r>
            <a:br>
              <a:rPr lang="en-US" dirty="0">
                <a:latin typeface="robotoregular"/>
              </a:rPr>
            </a:br>
            <a:r>
              <a:rPr lang="en-US" dirty="0">
                <a:latin typeface="robotoregular"/>
              </a:rPr>
              <a:t/>
            </a:r>
            <a:br>
              <a:rPr lang="en-US" dirty="0">
                <a:latin typeface="robotoregular"/>
              </a:rPr>
            </a:b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en-US" sz="4000" b="1" dirty="0"/>
              <a:t/>
            </a:r>
            <a:br>
              <a:rPr lang="en-US" sz="4000" b="1" dirty="0"/>
            </a:br>
            <a:endParaRPr lang="ru-RU" sz="40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77863" y="4863584"/>
            <a:ext cx="93153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hlinkClick r:id="rId2"/>
              </a:rPr>
              <a:t>https://resh.edu.ru/subject/lesson/7515/start/268194/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08854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542"/>
    </mc:Choice>
    <mc:Fallback>
      <p:transition spd="slow" advTm="754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906933" cy="1320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Watch a video on the topic of the lesson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resh.edu.ru/subject/lesson/7515/main/268195/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Make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the task 2 (match the title, the picture and the word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3"/>
              </a:rPr>
              <a:t>https://resh.edu.ru/subject/lesson/7515/main/268196/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4923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55"/>
    </mc:Choice>
    <mc:Fallback>
      <p:transition spd="slow" advTm="1045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1" y="1117600"/>
            <a:ext cx="9245600" cy="13208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В прошедшем времени </a:t>
            </a:r>
            <a:r>
              <a:rPr lang="ru-RU" sz="4000" b="1" dirty="0" err="1" smtClean="0">
                <a:solidFill>
                  <a:schemeClr val="bg2">
                    <a:lumMod val="10000"/>
                  </a:schemeClr>
                </a:solidFill>
              </a:rPr>
              <a:t>Pas</a:t>
            </a:r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</a:rPr>
              <a:t>t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4000" b="1" dirty="0" err="1">
                <a:solidFill>
                  <a:schemeClr val="bg2">
                    <a:lumMod val="10000"/>
                  </a:schemeClr>
                </a:solidFill>
              </a:rPr>
              <a:t>Simple</a:t>
            </a: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</a:rPr>
              <a:t>глагол</a:t>
            </a:r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4000" b="1" dirty="0" err="1">
                <a:solidFill>
                  <a:srgbClr val="C00000"/>
                </a:solidFill>
              </a:rPr>
              <a:t>to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err="1">
                <a:solidFill>
                  <a:srgbClr val="C00000"/>
                </a:solidFill>
              </a:rPr>
              <a:t>be</a:t>
            </a: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 имеет форму </a:t>
            </a:r>
            <a:r>
              <a:rPr lang="ru-RU" sz="4000" b="1" dirty="0" err="1">
                <a:solidFill>
                  <a:srgbClr val="C00000"/>
                </a:solidFill>
              </a:rPr>
              <a:t>was</a:t>
            </a:r>
            <a:r>
              <a:rPr lang="ru-RU" sz="4000" b="1" dirty="0">
                <a:solidFill>
                  <a:srgbClr val="C00000"/>
                </a:solidFill>
              </a:rPr>
              <a:t> / </a:t>
            </a:r>
            <a:r>
              <a:rPr lang="ru-RU" sz="4000" b="1" dirty="0" err="1">
                <a:solidFill>
                  <a:srgbClr val="C00000"/>
                </a:solidFill>
              </a:rPr>
              <a:t>were</a:t>
            </a:r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://resh.edu.ru/subject/lesson/7515/main/268197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828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520"/>
    </mc:Choice>
    <mc:Fallback>
      <p:transition spd="slow" advTm="1052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Remember!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7170" name="Picture 2" descr="https://resh.edu.ru/uploads/lesson_extract/7515/20200121133637/OEBPS/objects/e_engl_5_44_3/5da0986252758c08cb85d73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796" y="646641"/>
            <a:ext cx="5003448" cy="500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resh.edu.ru/uploads/lesson_extract/7515/20200121133637/OEBPS/objects/e_engl_5_44_3/5da0986252758c08cb85d73d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825" y="1442158"/>
            <a:ext cx="3835397" cy="3835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resh.edu.ru/uploads/lesson_extract/7515/20200121133637/OEBPS/objects/e_engl_5_44_3/5da0986252758c08cb85d73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8" y="1693333"/>
            <a:ext cx="4047067" cy="404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292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495"/>
    </mc:Choice>
    <mc:Fallback>
      <p:transition spd="slow" advTm="649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845" y="485423"/>
            <a:ext cx="9437510" cy="13208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Do the following exercises: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  <a:t>1)</a:t>
            </a:r>
            <a:b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3100" dirty="0">
                <a:solidFill>
                  <a:schemeClr val="bg2">
                    <a:lumMod val="10000"/>
                  </a:schemeClr>
                </a:solidFill>
                <a:hlinkClick r:id="rId2"/>
              </a:rPr>
              <a:t>https://resh.edu.ru/subject/lesson/7515/train/268200/</a:t>
            </a:r>
            <a:r>
              <a:rPr lang="en-US" sz="3100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sz="31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  <a:t>2)</a:t>
            </a:r>
            <a:b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3100" dirty="0" smtClean="0">
                <a:solidFill>
                  <a:schemeClr val="bg2">
                    <a:lumMod val="10000"/>
                  </a:schemeClr>
                </a:solidFill>
                <a:hlinkClick r:id="rId3"/>
              </a:rPr>
              <a:t>https</a:t>
            </a:r>
            <a:r>
              <a:rPr lang="en-US" sz="3100" dirty="0">
                <a:solidFill>
                  <a:schemeClr val="bg2">
                    <a:lumMod val="10000"/>
                  </a:schemeClr>
                </a:solidFill>
                <a:hlinkClick r:id="rId3"/>
              </a:rPr>
              <a:t>://resh.edu.ru/subject/lesson/7515/train/268206</a:t>
            </a:r>
            <a:r>
              <a:rPr lang="en-US" sz="3100" dirty="0" smtClean="0">
                <a:solidFill>
                  <a:schemeClr val="bg2">
                    <a:lumMod val="10000"/>
                  </a:schemeClr>
                </a:solidFill>
                <a:hlinkClick r:id="rId3"/>
              </a:rPr>
              <a:t>/</a:t>
            </a:r>
            <a: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  <a:t>3) </a:t>
            </a:r>
            <a:b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3100" dirty="0">
                <a:solidFill>
                  <a:schemeClr val="bg2">
                    <a:lumMod val="10000"/>
                  </a:schemeClr>
                </a:solidFill>
                <a:hlinkClick r:id="rId4"/>
              </a:rPr>
              <a:t>https://resh.edu.ru/subject/lesson/7515/train/268204</a:t>
            </a:r>
            <a:r>
              <a:rPr lang="en-US" sz="3100" dirty="0">
                <a:hlinkClick r:id="rId4"/>
              </a:rPr>
              <a:t>/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325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78"/>
    </mc:Choice>
    <mc:Fallback>
      <p:transition spd="slow" advTm="1047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366" y="3334455"/>
            <a:ext cx="9673166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Проходим по ссылкам, делаем скриншот с выполненных заданий и отправляем учителю на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What’s App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1366" y="52634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Hometask</a:t>
            </a:r>
            <a:b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51366" y="825500"/>
            <a:ext cx="9465733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hlinkClick r:id="rId2"/>
              </a:rPr>
              <a:t/>
            </a:r>
            <a:br>
              <a:rPr lang="en-US" dirty="0" smtClean="0">
                <a:hlinkClick r:id="rId2"/>
              </a:rPr>
            </a:br>
            <a:r>
              <a:rPr lang="en-US" dirty="0" smtClean="0">
                <a:hlinkClick r:id="rId2"/>
              </a:rPr>
              <a:t/>
            </a:r>
            <a:br>
              <a:rPr lang="en-US" dirty="0" smtClean="0">
                <a:hlinkClick r:id="rId2"/>
              </a:rPr>
            </a:br>
            <a:r>
              <a:rPr lang="en-US" sz="4100" dirty="0" smtClean="0">
                <a:hlinkClick r:id="rId2"/>
              </a:rPr>
              <a:t>https://resh.edu.ru/subject/lesson/7515/train/268202/</a:t>
            </a:r>
            <a:endParaRPr lang="en-US" sz="4100" dirty="0" smtClean="0"/>
          </a:p>
          <a:p>
            <a:endParaRPr lang="en-US" sz="4100" dirty="0"/>
          </a:p>
          <a:p>
            <a:r>
              <a:rPr lang="en-US" sz="4100" dirty="0">
                <a:hlinkClick r:id="rId3"/>
              </a:rPr>
              <a:t>https://resh.edu.ru/subject/lesson/7515/train/268209/</a:t>
            </a:r>
            <a:endParaRPr lang="ru-RU" sz="4100" dirty="0"/>
          </a:p>
        </p:txBody>
      </p:sp>
    </p:spTree>
    <p:extLst>
      <p:ext uri="{BB962C8B-B14F-4D97-AF65-F5344CB8AC3E}">
        <p14:creationId xmlns:p14="http://schemas.microsoft.com/office/powerpoint/2010/main" val="2405033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735"/>
    </mc:Choice>
    <mc:Fallback>
      <p:transition spd="slow" advTm="10735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</TotalTime>
  <Words>148</Words>
  <Application>Microsoft Office PowerPoint</Application>
  <PresentationFormat>Широкоэкранный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robotoregular</vt:lpstr>
      <vt:lpstr>Trebuchet MS</vt:lpstr>
      <vt:lpstr>Wingdings 3</vt:lpstr>
      <vt:lpstr>Грань</vt:lpstr>
      <vt:lpstr>    Form 5 Going shopping</vt:lpstr>
      <vt:lpstr>Hello, Boys and Girls!</vt:lpstr>
      <vt:lpstr>Презентация PowerPoint</vt:lpstr>
      <vt:lpstr>Complete the sentence  A shopping center is a place where ...  a) you can buy different things; b) can see wild animals; c) you can ski    </vt:lpstr>
      <vt:lpstr>Watch a video on the topic of the lesson  https://resh.edu.ru/subject/lesson/7515/main/268195/  Make the task 2 (match the title, the picture and the word)  https://resh.edu.ru/subject/lesson/7515/main/268196/  </vt:lpstr>
      <vt:lpstr>В прошедшем времени Past Simple глагол to be имеет форму was / were   https://resh.edu.ru/subject/lesson/7515/main/268197/   </vt:lpstr>
      <vt:lpstr>Remember! </vt:lpstr>
      <vt:lpstr>Do the following exercises:  1) https://resh.edu.ru/subject/lesson/7515/train/268200/  2) https://resh.edu.ru/subject/lesson/7515/train/268206/  3)  https://resh.edu.ru/subject/lesson/7515/train/268204/  </vt:lpstr>
      <vt:lpstr>Hometask  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Hello, Boys and Girs!</dc:title>
  <dc:creator>PC</dc:creator>
  <cp:lastModifiedBy>PC</cp:lastModifiedBy>
  <cp:revision>13</cp:revision>
  <dcterms:created xsi:type="dcterms:W3CDTF">2020-04-12T11:56:05Z</dcterms:created>
  <dcterms:modified xsi:type="dcterms:W3CDTF">2020-04-12T14:15:34Z</dcterms:modified>
</cp:coreProperties>
</file>