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74" r:id="rId2"/>
    <p:sldId id="275" r:id="rId3"/>
    <p:sldId id="256" r:id="rId4"/>
    <p:sldId id="276" r:id="rId5"/>
    <p:sldId id="258" r:id="rId6"/>
    <p:sldId id="260" r:id="rId7"/>
    <p:sldId id="261" r:id="rId8"/>
    <p:sldId id="262" r:id="rId9"/>
    <p:sldId id="263" r:id="rId10"/>
    <p:sldId id="267" r:id="rId11"/>
    <p:sldId id="268" r:id="rId12"/>
    <p:sldId id="270" r:id="rId13"/>
    <p:sldId id="272" r:id="rId14"/>
    <p:sldId id="277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68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CA518-D33D-4CCE-832E-8489DF6DFE12}" type="datetimeFigureOut">
              <a:rPr lang="ru-RU"/>
              <a:pPr>
                <a:defRPr/>
              </a:pPr>
              <a:t>15.11.2012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13228-C852-41E3-BBB6-3B418D0BD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8EFAA-FFBC-4368-A1E1-1F19A309D30E}" type="datetimeFigureOut">
              <a:rPr lang="ru-RU"/>
              <a:pPr>
                <a:defRPr/>
              </a:pPr>
              <a:t>15.11.2012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40029-E331-4BE1-B8EF-634FBAAD4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50F7A-0713-4E06-85DD-CD7472F59583}" type="datetimeFigureOut">
              <a:rPr lang="ru-RU"/>
              <a:pPr>
                <a:defRPr/>
              </a:pPr>
              <a:t>15.11.2012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33CE8-3270-4868-AF12-E70E479FE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B248F-95BE-47FF-B5E9-093B7C5C9267}" type="datetimeFigureOut">
              <a:rPr lang="ru-RU"/>
              <a:pPr>
                <a:defRPr/>
              </a:pPr>
              <a:t>15.11.2012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C4501-7EEB-4B76-915B-6090A1F16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EB2A6-60F8-4A99-85CE-74B39CA4448C}" type="datetimeFigureOut">
              <a:rPr lang="ru-RU"/>
              <a:pPr>
                <a:defRPr/>
              </a:pPr>
              <a:t>15.11.2012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05A1F-B9E4-4953-998B-EEE3C5305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3ADE5-E1C2-49EF-8395-6697D528508E}" type="datetimeFigureOut">
              <a:rPr lang="ru-RU"/>
              <a:pPr>
                <a:defRPr/>
              </a:pPr>
              <a:t>15.11.2012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FBEC3-53D7-4C1D-8197-12DEE12B7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D33AD-500E-42A6-B367-F6799D51FE1F}" type="datetimeFigureOut">
              <a:rPr lang="ru-RU"/>
              <a:pPr>
                <a:defRPr/>
              </a:pPr>
              <a:t>15.11.2012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4E4D6-03DE-4E3F-9D55-C84CB296B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2AEF1-A3AF-4A0E-9C5F-11F5279D7DEE}" type="datetimeFigureOut">
              <a:rPr lang="ru-RU"/>
              <a:pPr>
                <a:defRPr/>
              </a:pPr>
              <a:t>15.11.2012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442CF-9A86-4B28-AD2E-0CA4C7D32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48455-28AB-43A1-89EB-E00FB87BE425}" type="datetimeFigureOut">
              <a:rPr lang="ru-RU"/>
              <a:pPr>
                <a:defRPr/>
              </a:pPr>
              <a:t>15.11.2012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2BBF3-952D-4115-97B2-9E3CA59F8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E0F52-DD45-443D-BFB4-E0E540DFB322}" type="datetimeFigureOut">
              <a:rPr lang="ru-RU"/>
              <a:pPr>
                <a:defRPr/>
              </a:pPr>
              <a:t>15.11.2012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3346F-0820-41C7-AEBF-0D9B43B18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CC896-EEB1-4767-93EE-8B8805A3E5DD}" type="datetimeFigureOut">
              <a:rPr lang="ru-RU"/>
              <a:pPr>
                <a:defRPr/>
              </a:pPr>
              <a:t>15.11.2012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5812E-8E47-4D16-8AE8-26CDC039C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065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A69D558-C0B3-46DC-BC5B-A9AB8CE2976E}" type="datetimeFigureOut">
              <a:rPr lang="ru-RU"/>
              <a:pPr>
                <a:defRPr/>
              </a:pPr>
              <a:t>15.11.2012</a:t>
            </a:fld>
            <a:endParaRPr lang="ru-RU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F4695B7-707E-4774-9B6D-813A5586E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6" r:id="rId1"/>
    <p:sldLayoutId id="2147483705" r:id="rId2"/>
    <p:sldLayoutId id="2147483704" r:id="rId3"/>
    <p:sldLayoutId id="2147483703" r:id="rId4"/>
    <p:sldLayoutId id="2147483702" r:id="rId5"/>
    <p:sldLayoutId id="2147483701" r:id="rId6"/>
    <p:sldLayoutId id="2147483700" r:id="rId7"/>
    <p:sldLayoutId id="2147483699" r:id="rId8"/>
    <p:sldLayoutId id="2147483698" r:id="rId9"/>
    <p:sldLayoutId id="2147483697" r:id="rId10"/>
    <p:sldLayoutId id="214748369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gi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5;&#1077;&#1089;&#1085;&#1080;\075%20&#1059;&#1083;&#1099;&#1073;&#1082;&#1072;.mp3" TargetMode="Externa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Natalia1\Рабочий стол\КЛАССНЫЕ ЧАСЫ\смешные картинки о школе\cccf321d7a78b4f7238105c496bb6b6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14290"/>
            <a:ext cx="8686800" cy="838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kern="1200" cap="all" dirty="0">
                <a:effectLst>
                  <a:reflection blurRad="12700" stA="48000" endA="300" endPos="55000" dir="5400000" sy="-90000" algn="bl" rotWithShape="0"/>
                </a:effectLst>
              </a:rPr>
              <a:t>А С КЕМ ВЫ ДРУЖИТЕ?!</a:t>
            </a:r>
          </a:p>
        </p:txBody>
      </p:sp>
      <p:pic>
        <p:nvPicPr>
          <p:cNvPr id="4" name="Рисунок 3" descr="F:\CLIPART6\J029752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1857375"/>
            <a:ext cx="1928812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CLIPART6\J029755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500188"/>
            <a:ext cx="21431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CLIPART8\J0343321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1571625"/>
            <a:ext cx="2000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CLIPART8\J0343317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3" y="4572000"/>
            <a:ext cx="2024062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CLIPART8\J0343401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25" y="3857625"/>
            <a:ext cx="2190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Documents and Settings\Администратор\Рабочий стол\Анимации\анимашки\KIDS\AN08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7688" y="4572000"/>
            <a:ext cx="1735137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28662" y="1357298"/>
            <a:ext cx="76020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1500174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2.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000108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3.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143380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4.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4214818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5.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72198" y="3429000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6.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214290"/>
            <a:ext cx="8686800" cy="1143008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kern="1200" cap="all" dirty="0">
                <a:effectLst>
                  <a:reflection blurRad="12700" stA="48000" endA="300" endPos="55000" dir="5400000" sy="-90000" algn="bl" rotWithShape="0"/>
                </a:effectLst>
              </a:rPr>
              <a:t>С ЧЕГО НАЧИНАЕТСЯ ДРУЖБА?</a:t>
            </a:r>
          </a:p>
        </p:txBody>
      </p:sp>
      <p:pic>
        <p:nvPicPr>
          <p:cNvPr id="10" name="075 Улыбка.mp3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4384675" y="3089275"/>
            <a:ext cx="298450" cy="296863"/>
          </a:xfrm>
        </p:spPr>
      </p:pic>
      <p:pic>
        <p:nvPicPr>
          <p:cNvPr id="20483" name="Picture 2" descr="H:\кАРТИНКИ\Новое\wapos_ru_3486g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1989138"/>
            <a:ext cx="3352800" cy="3962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1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686800" cy="838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i="1" kern="1200" cap="all" dirty="0">
                <a:solidFill>
                  <a:srgbClr val="00B05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Могут ли руки помочь  подружиться?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000250"/>
            <a:ext cx="8686800" cy="5026025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- </a:t>
            </a:r>
            <a:r>
              <a:rPr lang="ru-RU" sz="3500" b="1" i="1">
                <a:solidFill>
                  <a:srgbClr val="7030A0"/>
                </a:solidFill>
              </a:rPr>
              <a:t>Потрогайте руки друг друга. </a:t>
            </a:r>
          </a:p>
          <a:p>
            <a:pPr eaLnBrk="1" hangingPunct="1">
              <a:defRPr/>
            </a:pPr>
            <a:r>
              <a:rPr lang="ru-RU" sz="3500" b="1" i="1"/>
              <a:t>  Что можно о них сказать?</a:t>
            </a:r>
          </a:p>
          <a:p>
            <a:pPr eaLnBrk="1" hangingPunct="1">
              <a:defRPr/>
            </a:pPr>
            <a:r>
              <a:rPr lang="ru-RU" sz="3500" b="1" i="1"/>
              <a:t>- </a:t>
            </a:r>
            <a:r>
              <a:rPr lang="ru-RU" sz="3500" b="1" i="1">
                <a:solidFill>
                  <a:srgbClr val="00B050"/>
                </a:solidFill>
              </a:rPr>
              <a:t>Пожмите дружески руки друг другу. </a:t>
            </a:r>
          </a:p>
          <a:p>
            <a:pPr eaLnBrk="1" hangingPunct="1">
              <a:defRPr/>
            </a:pPr>
            <a:r>
              <a:rPr lang="ru-RU" sz="3500" b="1" i="1"/>
              <a:t>  Что вы чувствуете?</a:t>
            </a:r>
          </a:p>
        </p:txBody>
      </p:sp>
      <p:pic>
        <p:nvPicPr>
          <p:cNvPr id="21507" name="Рисунок 4" descr="F:\CLIPART8\J034330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3860800"/>
            <a:ext cx="21431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88" y="785813"/>
            <a:ext cx="8280400" cy="5592762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6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 dirty="0">
                <a:solidFill>
                  <a:srgbClr val="FFFF00"/>
                </a:solidFill>
              </a:rPr>
              <a:t>1. Один за всех и все за одного.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 dirty="0">
                <a:solidFill>
                  <a:srgbClr val="FFFF00"/>
                </a:solidFill>
              </a:rPr>
              <a:t>2. Уважайте друг друга и помогайте друг другу.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 dirty="0">
                <a:solidFill>
                  <a:srgbClr val="FFFF00"/>
                </a:solidFill>
              </a:rPr>
              <a:t>3. Радуйтесь вместе с друзьями.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 dirty="0">
                <a:solidFill>
                  <a:srgbClr val="FFFF00"/>
                </a:solidFill>
              </a:rPr>
              <a:t>4. Не обижайте друзей и всех, кто вас окружает.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 dirty="0">
                <a:solidFill>
                  <a:srgbClr val="FFFF00"/>
                </a:solidFill>
              </a:rPr>
              <a:t>5. Не оставляйте друзей в беде, не подводите их, не предавайте, не обманывайте, не нарушайте своих обещаний.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 dirty="0">
                <a:solidFill>
                  <a:srgbClr val="FFFF00"/>
                </a:solidFill>
              </a:rPr>
              <a:t>6. Берегите друзей, ведь друга потерять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 dirty="0" smtClean="0">
                <a:solidFill>
                  <a:srgbClr val="FFFF00"/>
                </a:solidFill>
              </a:rPr>
              <a:t>    легко</a:t>
            </a:r>
            <a:r>
              <a:rPr lang="ru-RU" sz="3000" b="1" dirty="0">
                <a:solidFill>
                  <a:srgbClr val="FFFF00"/>
                </a:solidFill>
              </a:rPr>
              <a:t>. Старый друг лучше новых двух.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600" dirty="0">
              <a:solidFill>
                <a:srgbClr val="FFFF00"/>
              </a:solidFill>
            </a:endParaRPr>
          </a:p>
        </p:txBody>
      </p:sp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1857375" y="214313"/>
            <a:ext cx="47863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Основные законы дружбы: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ile.mobilmusic.ru/2a/8e/a9/66497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0"/>
            <a:ext cx="6929486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686800" cy="1828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3554" name="Picture 5" descr="2402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908050"/>
            <a:ext cx="62642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642918"/>
            <a:ext cx="8510588" cy="5429288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Обществу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Дарить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Радость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Улыбку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Желание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Благородство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Единство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Natalia1\Рабочий стол\КЛАССНЫЕ ЧАСЫ\смешные картинки о школе\0_9ff35_37c6bef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285861"/>
            <a:ext cx="5143504" cy="55721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Natalia1\Рабочий стол\КЛАССНЫЕ ЧАСЫ\смешные картинки о школе\0_802d8_53263e94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7963" y="2532056"/>
            <a:ext cx="5256037" cy="4325944"/>
          </a:xfrm>
          <a:prstGeom prst="rect">
            <a:avLst/>
          </a:prstGeom>
          <a:noFill/>
        </p:spPr>
      </p:pic>
      <p:sp>
        <p:nvSpPr>
          <p:cNvPr id="13313" name="WordArt 5"/>
          <p:cNvSpPr>
            <a:spLocks noChangeArrowheads="1" noChangeShapeType="1" noTextEdit="1"/>
          </p:cNvSpPr>
          <p:nvPr/>
        </p:nvSpPr>
        <p:spPr bwMode="auto">
          <a:xfrm rot="10800000" flipH="1" flipV="1">
            <a:off x="2071670" y="2285992"/>
            <a:ext cx="5643602" cy="22896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357166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-785849" y="0"/>
            <a:ext cx="7358114" cy="3571876"/>
          </a:xfrm>
        </p:spPr>
        <p:txBody>
          <a:bodyPr/>
          <a:lstStyle/>
          <a:p>
            <a:r>
              <a:rPr lang="ru-RU" sz="6600" dirty="0" smtClean="0">
                <a:solidFill>
                  <a:srgbClr val="FF0000"/>
                </a:solidFill>
              </a:rPr>
              <a:t>П</a:t>
            </a:r>
            <a:r>
              <a:rPr lang="ru-RU" sz="6600" dirty="0" smtClean="0">
                <a:solidFill>
                  <a:schemeClr val="bg1"/>
                </a:solidFill>
              </a:rPr>
              <a:t>О</a:t>
            </a:r>
            <a:r>
              <a:rPr lang="ru-RU" sz="6600" dirty="0" smtClean="0">
                <a:solidFill>
                  <a:srgbClr val="00B050"/>
                </a:solidFill>
              </a:rPr>
              <a:t>Г</a:t>
            </a:r>
            <a:r>
              <a:rPr lang="ru-RU" sz="6600" dirty="0" smtClean="0">
                <a:solidFill>
                  <a:srgbClr val="FFFF00"/>
                </a:solidFill>
              </a:rPr>
              <a:t>О</a:t>
            </a:r>
            <a:r>
              <a:rPr lang="ru-RU" sz="6600" dirty="0" smtClean="0">
                <a:solidFill>
                  <a:srgbClr val="FF0000"/>
                </a:solidFill>
              </a:rPr>
              <a:t>В</a:t>
            </a:r>
            <a:r>
              <a:rPr lang="ru-RU" sz="6600" dirty="0" smtClean="0">
                <a:solidFill>
                  <a:schemeClr val="bg1"/>
                </a:solidFill>
              </a:rPr>
              <a:t>О</a:t>
            </a:r>
            <a:r>
              <a:rPr lang="ru-RU" sz="6600" dirty="0" smtClean="0">
                <a:solidFill>
                  <a:srgbClr val="00B050"/>
                </a:solidFill>
              </a:rPr>
              <a:t>Р</a:t>
            </a:r>
            <a:r>
              <a:rPr lang="ru-RU" sz="6600" dirty="0" smtClean="0">
                <a:solidFill>
                  <a:srgbClr val="FFFF00"/>
                </a:solidFill>
              </a:rPr>
              <a:t>И</a:t>
            </a:r>
            <a:r>
              <a:rPr lang="ru-RU" sz="6600" dirty="0" smtClean="0">
                <a:solidFill>
                  <a:srgbClr val="FF0000"/>
                </a:solidFill>
              </a:rPr>
              <a:t>М</a:t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> О </a:t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>Д</a:t>
            </a:r>
            <a:r>
              <a:rPr lang="ru-RU" sz="6600" dirty="0" smtClean="0">
                <a:solidFill>
                  <a:schemeClr val="bg1"/>
                </a:solidFill>
              </a:rPr>
              <a:t>Р</a:t>
            </a:r>
            <a:r>
              <a:rPr lang="ru-RU" sz="6600" dirty="0" smtClean="0">
                <a:solidFill>
                  <a:srgbClr val="00B050"/>
                </a:solidFill>
              </a:rPr>
              <a:t>У</a:t>
            </a:r>
            <a:r>
              <a:rPr lang="ru-RU" sz="6600" dirty="0" smtClean="0">
                <a:solidFill>
                  <a:srgbClr val="FFFF00"/>
                </a:solidFill>
              </a:rPr>
              <a:t>Ж</a:t>
            </a:r>
            <a:r>
              <a:rPr lang="ru-RU" sz="6600" dirty="0" smtClean="0">
                <a:solidFill>
                  <a:srgbClr val="FF0000"/>
                </a:solidFill>
              </a:rPr>
              <a:t>Б</a:t>
            </a:r>
            <a:r>
              <a:rPr lang="ru-RU" sz="6600" dirty="0" smtClean="0">
                <a:solidFill>
                  <a:schemeClr val="bg1"/>
                </a:solidFill>
              </a:rPr>
              <a:t>Е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612935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Народная мудрость 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Настоящий друг с тобой,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когда ты не прав.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   Когда ты прав,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всякий будет с тобой.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19088" y="2357430"/>
            <a:ext cx="8496300" cy="283369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>
                <a:solidFill>
                  <a:srgbClr val="FFFF00"/>
                </a:solidFill>
                <a:latin typeface="Garamond" pitchFamily="18" charset="0"/>
              </a:rPr>
              <a:t>«</a:t>
            </a:r>
            <a:r>
              <a:rPr lang="ru-RU" sz="3600" b="1" i="1" dirty="0">
                <a:solidFill>
                  <a:srgbClr val="FFFF00"/>
                </a:solidFill>
                <a:latin typeface="Garamond" pitchFamily="18" charset="0"/>
              </a:rPr>
              <a:t>Товарищ </a:t>
            </a:r>
            <a:r>
              <a:rPr lang="ru-RU" sz="3600" b="1" dirty="0">
                <a:solidFill>
                  <a:srgbClr val="FFFF00"/>
                </a:solidFill>
                <a:latin typeface="Garamond" pitchFamily="18" charset="0"/>
              </a:rPr>
              <a:t>- человек, близкий кому-нибудь по общности взглядов, деятельности, условий жизни</a:t>
            </a:r>
            <a:r>
              <a:rPr lang="ru-RU" sz="3600" b="1" dirty="0" smtClean="0">
                <a:solidFill>
                  <a:srgbClr val="FFFF00"/>
                </a:solidFill>
                <a:latin typeface="Garamond" pitchFamily="18" charset="0"/>
              </a:rPr>
              <a:t>…»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600" b="1" dirty="0">
              <a:solidFill>
                <a:srgbClr val="FFFF00"/>
              </a:solidFill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>
                <a:solidFill>
                  <a:srgbClr val="FFFF00"/>
                </a:solidFill>
                <a:latin typeface="Garamond" pitchFamily="18" charset="0"/>
              </a:rPr>
              <a:t> «</a:t>
            </a:r>
            <a:r>
              <a:rPr lang="ru-RU" sz="3600" b="1" i="1" dirty="0">
                <a:solidFill>
                  <a:srgbClr val="FFFF00"/>
                </a:solidFill>
                <a:latin typeface="Garamond" pitchFamily="18" charset="0"/>
              </a:rPr>
              <a:t>Друг </a:t>
            </a:r>
            <a:r>
              <a:rPr lang="ru-RU" sz="3600" b="1" dirty="0">
                <a:solidFill>
                  <a:srgbClr val="FFFF00"/>
                </a:solidFill>
                <a:latin typeface="Garamond" pitchFamily="18" charset="0"/>
              </a:rPr>
              <a:t>- тот, кто связан с кем-нибудь дружбой»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CC3300"/>
                </a:solidFill>
                <a:latin typeface="Garamond" pitchFamily="18" charset="0"/>
              </a:rPr>
              <a:t>                                                    С.И. Ожегов</a:t>
            </a:r>
          </a:p>
        </p:txBody>
      </p:sp>
      <p:sp>
        <p:nvSpPr>
          <p:cNvPr id="14338" name="Text Box 19"/>
          <p:cNvSpPr txBox="1">
            <a:spLocks noChangeArrowheads="1"/>
          </p:cNvSpPr>
          <p:nvPr/>
        </p:nvSpPr>
        <p:spPr bwMode="auto">
          <a:xfrm>
            <a:off x="827088" y="4762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Franklin Gothic Book" pitchFamily="34" charset="0"/>
            </a:endParaRPr>
          </a:p>
        </p:txBody>
      </p:sp>
      <p:sp>
        <p:nvSpPr>
          <p:cNvPr id="14339" name="WordArt 6"/>
          <p:cNvSpPr>
            <a:spLocks noChangeArrowheads="1" noChangeShapeType="1" noTextEdit="1"/>
          </p:cNvSpPr>
          <p:nvPr/>
        </p:nvSpPr>
        <p:spPr bwMode="auto">
          <a:xfrm>
            <a:off x="2339975" y="765175"/>
            <a:ext cx="381635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Кто это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59113" y="0"/>
            <a:ext cx="5689600" cy="1441450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b="1" i="1" kern="1200" cap="all" dirty="0">
                <a:solidFill>
                  <a:srgbClr val="663300"/>
                </a:solidFill>
                <a:effectLst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4000" b="1" i="1" kern="1200" cap="all" dirty="0">
                <a:solidFill>
                  <a:srgbClr val="663300"/>
                </a:solidFill>
                <a:effectLst>
                  <a:reflection blurRad="12700" stA="48000" endA="300" endPos="55000" dir="5400000" sy="-90000" algn="bl" rotWithShape="0"/>
                </a:effectLst>
              </a:rPr>
            </a:br>
            <a:endParaRPr lang="ru-RU" sz="6600" b="1" i="1" kern="1200" cap="all" dirty="0">
              <a:solidFill>
                <a:srgbClr val="663300"/>
              </a:solidFill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29000" y="500063"/>
            <a:ext cx="5357813" cy="43862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>
                <a:solidFill>
                  <a:srgbClr val="CC3300"/>
                </a:solidFill>
                <a:latin typeface="Garamond" pitchFamily="18" charset="0"/>
              </a:rPr>
              <a:t>– </a:t>
            </a:r>
            <a:r>
              <a:rPr lang="ru-RU" sz="4000" b="1" dirty="0">
                <a:solidFill>
                  <a:srgbClr val="FFFF00"/>
                </a:solidFill>
                <a:latin typeface="Garamond" pitchFamily="18" charset="0"/>
              </a:rPr>
              <a:t>близкие отношения основанные на взаимном доверии,    привязанности, общности </a:t>
            </a:r>
            <a:r>
              <a:rPr lang="ru-RU" sz="4000" b="1" dirty="0" smtClean="0">
                <a:solidFill>
                  <a:srgbClr val="FFFF00"/>
                </a:solidFill>
                <a:latin typeface="Garamond" pitchFamily="18" charset="0"/>
              </a:rPr>
              <a:t>интересов.</a:t>
            </a:r>
            <a:endParaRPr lang="ru-RU" sz="4000" b="1" dirty="0">
              <a:solidFill>
                <a:srgbClr val="FFFF00"/>
              </a:solidFill>
              <a:latin typeface="Garamond" pitchFamily="18" charset="0"/>
            </a:endParaRPr>
          </a:p>
        </p:txBody>
      </p:sp>
      <p:pic>
        <p:nvPicPr>
          <p:cNvPr id="15363" name="Picture 3" descr="C:\Documents and Settings\Администратор\Рабочий стол\Анимации\анимашки\KIDS\AN13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755650" y="3500438"/>
            <a:ext cx="2824163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266382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Дружба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9"/>
          <p:cNvSpPr>
            <a:spLocks noChangeArrowheads="1"/>
          </p:cNvSpPr>
          <p:nvPr/>
        </p:nvSpPr>
        <p:spPr bwMode="auto">
          <a:xfrm>
            <a:off x="539750" y="428604"/>
            <a:ext cx="835183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rgbClr val="FF3300"/>
                </a:solidFill>
                <a:latin typeface="Franklin Gothic Book" pitchFamily="34" charset="0"/>
              </a:rPr>
              <a:t>Настоящий </a:t>
            </a:r>
            <a:r>
              <a:rPr lang="ru-RU" sz="2800" b="1" u="sng" dirty="0" smtClean="0">
                <a:solidFill>
                  <a:srgbClr val="FF3300"/>
                </a:solidFill>
                <a:latin typeface="Franklin Gothic Book" pitchFamily="34" charset="0"/>
              </a:rPr>
              <a:t>друг</a:t>
            </a:r>
            <a:r>
              <a:rPr lang="ru-RU" sz="2800" b="1" dirty="0" smtClean="0">
                <a:solidFill>
                  <a:srgbClr val="FF3300"/>
                </a:solidFill>
                <a:latin typeface="Franklin Gothic Book" pitchFamily="34" charset="0"/>
              </a:rPr>
              <a:t>–</a:t>
            </a:r>
            <a:r>
              <a:rPr lang="ru-RU" sz="2400" b="1" dirty="0" smtClean="0">
                <a:latin typeface="Franklin Gothic Book" pitchFamily="34" charset="0"/>
              </a:rPr>
              <a:t>  </a:t>
            </a:r>
            <a:r>
              <a:rPr lang="ru-RU" sz="2400" b="1" dirty="0">
                <a:solidFill>
                  <a:srgbClr val="FFFF00"/>
                </a:solidFill>
                <a:latin typeface="Franklin Gothic Book" pitchFamily="34" charset="0"/>
              </a:rPr>
              <a:t>это тот, кто никогда не обманывает своего друга.</a:t>
            </a:r>
          </a:p>
          <a:p>
            <a:endParaRPr lang="ru-RU" sz="2400" b="1" dirty="0">
              <a:solidFill>
                <a:schemeClr val="accent2"/>
              </a:solidFill>
              <a:latin typeface="Franklin Gothic Book" pitchFamily="34" charset="0"/>
            </a:endParaRPr>
          </a:p>
          <a:p>
            <a:r>
              <a:rPr lang="ru-RU" sz="2800" b="1" u="sng" dirty="0" smtClean="0">
                <a:solidFill>
                  <a:srgbClr val="FF3300"/>
                </a:solidFill>
                <a:latin typeface="Franklin Gothic Book" pitchFamily="34" charset="0"/>
              </a:rPr>
              <a:t>Настоящий друг</a:t>
            </a:r>
            <a:r>
              <a:rPr lang="ru-RU" sz="2800" b="1" dirty="0" smtClean="0">
                <a:solidFill>
                  <a:srgbClr val="FF3300"/>
                </a:solidFill>
                <a:latin typeface="Franklin Gothic Book" pitchFamily="34" charset="0"/>
              </a:rPr>
              <a:t>–</a:t>
            </a:r>
            <a:r>
              <a:rPr lang="ru-RU" sz="2800" b="1" dirty="0" smtClean="0">
                <a:latin typeface="Franklin Gothic Book" pitchFamily="34" charset="0"/>
              </a:rPr>
              <a:t> </a:t>
            </a:r>
            <a:r>
              <a:rPr lang="ru-RU" sz="2400" b="1" dirty="0">
                <a:solidFill>
                  <a:srgbClr val="FFFF00"/>
                </a:solidFill>
                <a:latin typeface="Franklin Gothic Book" pitchFamily="34" charset="0"/>
              </a:rPr>
              <a:t>это тот, кто не пожалеет поделиться  со своим другом всем, что сам имеет.</a:t>
            </a:r>
          </a:p>
          <a:p>
            <a:endParaRPr lang="ru-RU" sz="2400" b="1" dirty="0">
              <a:solidFill>
                <a:schemeClr val="hlink"/>
              </a:solidFill>
              <a:latin typeface="Franklin Gothic Book" pitchFamily="34" charset="0"/>
            </a:endParaRPr>
          </a:p>
          <a:p>
            <a:r>
              <a:rPr lang="ru-RU" sz="2800" b="1" u="sng" dirty="0">
                <a:solidFill>
                  <a:srgbClr val="FF0000"/>
                </a:solidFill>
                <a:latin typeface="Franklin Gothic Book" pitchFamily="34" charset="0"/>
              </a:rPr>
              <a:t>Настоящий </a:t>
            </a:r>
            <a:r>
              <a:rPr lang="ru-RU" sz="2800" b="1" u="sng" dirty="0" smtClean="0">
                <a:solidFill>
                  <a:srgbClr val="FF0000"/>
                </a:solidFill>
                <a:latin typeface="Franklin Gothic Book" pitchFamily="34" charset="0"/>
              </a:rPr>
              <a:t>друг</a:t>
            </a:r>
            <a:r>
              <a:rPr lang="ru-RU" sz="2800" b="1" dirty="0" smtClean="0">
                <a:solidFill>
                  <a:srgbClr val="FF0000"/>
                </a:solidFill>
                <a:latin typeface="Franklin Gothic Book" pitchFamily="34" charset="0"/>
              </a:rPr>
              <a:t>– </a:t>
            </a:r>
            <a:r>
              <a:rPr lang="ru-RU" sz="2400" b="1" dirty="0">
                <a:solidFill>
                  <a:srgbClr val="FFFF00"/>
                </a:solidFill>
                <a:latin typeface="Franklin Gothic Book" pitchFamily="34" charset="0"/>
              </a:rPr>
              <a:t>это тот, кто не станет смеяться над бедой или неудачей своего друга.</a:t>
            </a:r>
          </a:p>
          <a:p>
            <a:endParaRPr lang="ru-RU" sz="2400" b="1" dirty="0">
              <a:solidFill>
                <a:schemeClr val="tx2"/>
              </a:solidFill>
              <a:latin typeface="Franklin Gothic Book" pitchFamily="34" charset="0"/>
            </a:endParaRPr>
          </a:p>
          <a:p>
            <a:r>
              <a:rPr lang="ru-RU" sz="2800" b="1" u="sng" dirty="0">
                <a:solidFill>
                  <a:srgbClr val="FF0000"/>
                </a:solidFill>
                <a:latin typeface="Franklin Gothic Book" pitchFamily="34" charset="0"/>
              </a:rPr>
              <a:t>Настоящий </a:t>
            </a:r>
            <a:r>
              <a:rPr lang="ru-RU" sz="2800" b="1" u="sng" dirty="0" smtClean="0">
                <a:solidFill>
                  <a:srgbClr val="FF0000"/>
                </a:solidFill>
                <a:latin typeface="Franklin Gothic Book" pitchFamily="34" charset="0"/>
              </a:rPr>
              <a:t>друг</a:t>
            </a:r>
            <a:r>
              <a:rPr lang="ru-RU" sz="2800" b="1" dirty="0" smtClean="0">
                <a:solidFill>
                  <a:srgbClr val="FF0000"/>
                </a:solidFill>
                <a:latin typeface="Franklin Gothic Book" pitchFamily="34" charset="0"/>
              </a:rPr>
              <a:t>– </a:t>
            </a:r>
            <a:r>
              <a:rPr lang="ru-RU" sz="2400" b="1" dirty="0">
                <a:solidFill>
                  <a:srgbClr val="FFFF00"/>
                </a:solidFill>
                <a:latin typeface="Franklin Gothic Book" pitchFamily="34" charset="0"/>
              </a:rPr>
              <a:t>это тот, с кем всегда интересно и никогда не скучно.</a:t>
            </a:r>
          </a:p>
          <a:p>
            <a:endParaRPr lang="ru-RU" sz="2400" b="1" dirty="0">
              <a:solidFill>
                <a:schemeClr val="hlink"/>
              </a:solidFill>
              <a:latin typeface="Franklin Gothic Book" pitchFamily="34" charset="0"/>
            </a:endParaRPr>
          </a:p>
          <a:p>
            <a:r>
              <a:rPr lang="ru-RU" sz="2800" b="1" u="sng" dirty="0">
                <a:solidFill>
                  <a:srgbClr val="FF0000"/>
                </a:solidFill>
                <a:latin typeface="Franklin Gothic Book" pitchFamily="34" charset="0"/>
              </a:rPr>
              <a:t>Настоящий </a:t>
            </a:r>
            <a:r>
              <a:rPr lang="ru-RU" sz="2800" b="1" u="sng" dirty="0" smtClean="0">
                <a:solidFill>
                  <a:srgbClr val="FF0000"/>
                </a:solidFill>
                <a:latin typeface="Franklin Gothic Book" pitchFamily="34" charset="0"/>
              </a:rPr>
              <a:t>друг</a:t>
            </a:r>
            <a:r>
              <a:rPr lang="ru-RU" sz="2800" b="1" dirty="0" smtClean="0">
                <a:solidFill>
                  <a:srgbClr val="FF0000"/>
                </a:solidFill>
                <a:latin typeface="Franklin Gothic Book" pitchFamily="34" charset="0"/>
              </a:rPr>
              <a:t>–</a:t>
            </a:r>
            <a:r>
              <a:rPr lang="ru-RU" sz="2400" b="1" dirty="0" smtClean="0">
                <a:latin typeface="Franklin Gothic Book" pitchFamily="34" charset="0"/>
              </a:rPr>
              <a:t> </a:t>
            </a:r>
            <a:r>
              <a:rPr lang="ru-RU" sz="2400" b="1" dirty="0">
                <a:solidFill>
                  <a:srgbClr val="FFFF00"/>
                </a:solidFill>
                <a:latin typeface="Franklin Gothic Book" pitchFamily="34" charset="0"/>
              </a:rPr>
              <a:t>это тот, кто постарается защитить от обидчика.</a:t>
            </a:r>
            <a:r>
              <a:rPr lang="ru-RU" sz="2400" dirty="0">
                <a:solidFill>
                  <a:srgbClr val="FFFF00"/>
                </a:solidFill>
                <a:latin typeface="Franklin Gothic Book" pitchFamily="34" charset="0"/>
              </a:rPr>
              <a:t> </a:t>
            </a:r>
          </a:p>
          <a:p>
            <a:endParaRPr lang="ru-RU" sz="2800" dirty="0">
              <a:latin typeface="Franklin Gothic Book" pitchFamily="34" charset="0"/>
            </a:endParaRPr>
          </a:p>
        </p:txBody>
      </p:sp>
      <p:pic>
        <p:nvPicPr>
          <p:cNvPr id="16386" name="Рисунок 3" descr="F:\CLIPART8\J034339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38" y="4857750"/>
            <a:ext cx="14382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4" descr="F:\CLIPART8\J034336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428625"/>
            <a:ext cx="207168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5" descr="F:\CLIPART8\J0343361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4076700"/>
            <a:ext cx="26431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7" descr="F:\CLIPART8\J0343397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285750"/>
            <a:ext cx="20716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WordArt 8"/>
          <p:cNvSpPr>
            <a:spLocks noChangeArrowheads="1" noChangeShapeType="1" noTextEdit="1"/>
          </p:cNvSpPr>
          <p:nvPr/>
        </p:nvSpPr>
        <p:spPr bwMode="auto">
          <a:xfrm>
            <a:off x="250825" y="2852738"/>
            <a:ext cx="8713788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Какие пословицы о дружбе вы знаете?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85784" y="1000108"/>
            <a:ext cx="75009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Нет друга – ищи, а нашёл- 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642974" y="1643050"/>
            <a:ext cx="7572428" cy="5847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Друзья познаются в 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928726" y="4357694"/>
            <a:ext cx="81439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Не имей сто рублей, а 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2214554"/>
            <a:ext cx="6357982" cy="5847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Старый друг лучше…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14290"/>
            <a:ext cx="771530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Закончи пословицу: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357222" y="3571876"/>
            <a:ext cx="72152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+mn-lt"/>
              </a:rPr>
              <a:t>Человек без друзей, что …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000636"/>
            <a:ext cx="6500826" cy="5847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Дружба не гриб, в лесу…</a:t>
            </a:r>
          </a:p>
        </p:txBody>
      </p:sp>
      <p:pic>
        <p:nvPicPr>
          <p:cNvPr id="18440" name="Picture 2" descr="H:\кАРТИНКИ\Картинки из интернета\Рисунок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2492375"/>
            <a:ext cx="25352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2857496"/>
            <a:ext cx="7730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Дружба – как стекло …… 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5643578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Недруг поддакивает, а друг…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571</TotalTime>
  <Words>325</Words>
  <Application>Microsoft Office PowerPoint</Application>
  <PresentationFormat>Экран (4:3)</PresentationFormat>
  <Paragraphs>52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Облака</vt:lpstr>
      <vt:lpstr>Слайд 1</vt:lpstr>
      <vt:lpstr>Обществу Дарить Радость Улыбку Желание Благородство Единство </vt:lpstr>
      <vt:lpstr>ПОГОВОРИМ  О  ДРУЖБЕ</vt:lpstr>
      <vt:lpstr> Народная мудрость :   Настоящий друг с тобой,  когда ты не прав.      Когда ты прав,  всякий будет с тобой. </vt:lpstr>
      <vt:lpstr>Слайд 5</vt:lpstr>
      <vt:lpstr> </vt:lpstr>
      <vt:lpstr>Слайд 7</vt:lpstr>
      <vt:lpstr>Слайд 8</vt:lpstr>
      <vt:lpstr>Слайд 9</vt:lpstr>
      <vt:lpstr>А С КЕМ ВЫ ДРУЖИТЕ?!</vt:lpstr>
      <vt:lpstr>С ЧЕГО НАЧИНАЕТСЯ ДРУЖБА?</vt:lpstr>
      <vt:lpstr>Могут ли руки помочь  подружиться?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68</cp:revision>
  <dcterms:created xsi:type="dcterms:W3CDTF">2009-01-11T07:29:29Z</dcterms:created>
  <dcterms:modified xsi:type="dcterms:W3CDTF">2012-11-15T09:46:44Z</dcterms:modified>
</cp:coreProperties>
</file>