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5" r:id="rId19"/>
    <p:sldId id="276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289"/>
            <a:ext cx="9144000" cy="82242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i="1" dirty="0"/>
              <a:t>Г</a:t>
            </a:r>
            <a:r>
              <a:rPr lang="ru-RU" sz="1800" i="1" dirty="0" smtClean="0"/>
              <a:t>осударственное </a:t>
            </a:r>
            <a:r>
              <a:rPr lang="ru-RU" sz="1800" i="1" dirty="0"/>
              <a:t>бюджетное профессиональное 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i="1" dirty="0" smtClean="0"/>
              <a:t>образовательное </a:t>
            </a:r>
            <a:r>
              <a:rPr lang="ru-RU" sz="1800" i="1" dirty="0"/>
              <a:t>учреждение Владимирской области 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i="1" dirty="0" smtClean="0"/>
              <a:t>«</a:t>
            </a:r>
            <a:r>
              <a:rPr lang="ru-RU" sz="1800" i="1" dirty="0"/>
              <a:t>Муромский медицинский колледж» 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437112"/>
            <a:ext cx="9144000" cy="2402582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b="1" dirty="0">
                <a:solidFill>
                  <a:schemeClr val="tx1"/>
                </a:solidFill>
              </a:rPr>
              <a:t>Авторы работы: </a:t>
            </a:r>
            <a:r>
              <a:rPr lang="ru-RU" dirty="0">
                <a:solidFill>
                  <a:schemeClr val="tx1"/>
                </a:solidFill>
              </a:rPr>
              <a:t>студентки группы </a:t>
            </a:r>
            <a:r>
              <a:rPr lang="ru-RU" dirty="0" smtClean="0">
                <a:solidFill>
                  <a:schemeClr val="tx1"/>
                </a:solidFill>
              </a:rPr>
              <a:t>23 </a:t>
            </a:r>
            <a:r>
              <a:rPr lang="ru-RU" dirty="0">
                <a:solidFill>
                  <a:schemeClr val="tx1"/>
                </a:solidFill>
              </a:rPr>
              <a:t>с/д 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специальности 34.02.01 Сестринское дело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Ларина </a:t>
            </a:r>
            <a:r>
              <a:rPr lang="ru-RU" dirty="0" smtClean="0">
                <a:solidFill>
                  <a:schemeClr val="tx1"/>
                </a:solidFill>
              </a:rPr>
              <a:t>А.А.</a:t>
            </a:r>
            <a:endParaRPr lang="ru-RU" dirty="0">
              <a:solidFill>
                <a:schemeClr val="tx1"/>
              </a:solidFill>
            </a:endParaRPr>
          </a:p>
          <a:p>
            <a:pPr algn="r"/>
            <a:r>
              <a:rPr lang="ru-RU" dirty="0">
                <a:solidFill>
                  <a:schemeClr val="tx1"/>
                </a:solidFill>
              </a:rPr>
              <a:t>Полевая </a:t>
            </a:r>
            <a:r>
              <a:rPr lang="ru-RU" dirty="0" smtClean="0">
                <a:solidFill>
                  <a:schemeClr val="tx1"/>
                </a:solidFill>
              </a:rPr>
              <a:t>А.А.</a:t>
            </a:r>
            <a:endParaRPr lang="ru-RU" dirty="0">
              <a:solidFill>
                <a:schemeClr val="tx1"/>
              </a:solidFill>
            </a:endParaRPr>
          </a:p>
          <a:p>
            <a:pPr algn="r"/>
            <a:r>
              <a:rPr lang="ru-RU" b="1" dirty="0">
                <a:solidFill>
                  <a:schemeClr val="tx1"/>
                </a:solidFill>
              </a:rPr>
              <a:t>Руководитель: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Молоденова</a:t>
            </a:r>
            <a:r>
              <a:rPr lang="ru-RU" dirty="0">
                <a:solidFill>
                  <a:schemeClr val="tx1"/>
                </a:solidFill>
              </a:rPr>
              <a:t> Ю.Б</a:t>
            </a:r>
            <a:r>
              <a:rPr lang="ru-RU" dirty="0" smtClean="0"/>
              <a:t>.</a:t>
            </a:r>
          </a:p>
          <a:p>
            <a:pPr algn="r"/>
            <a:endParaRPr lang="ru-RU" dirty="0" smtClean="0"/>
          </a:p>
          <a:p>
            <a:pPr algn="ctr"/>
            <a:r>
              <a:rPr lang="ru-RU" dirty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. Муром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2020г. </a:t>
            </a:r>
            <a:endParaRPr lang="ru-RU" dirty="0">
              <a:solidFill>
                <a:schemeClr val="tx1"/>
              </a:solidFill>
            </a:endParaRPr>
          </a:p>
          <a:p>
            <a:pPr algn="r"/>
            <a:endParaRPr lang="ru-RU" dirty="0"/>
          </a:p>
        </p:txBody>
      </p:sp>
      <p:pic>
        <p:nvPicPr>
          <p:cNvPr id="7" name="Picture 2" descr="https://cloud.prezentacii.org/18/12/82347/imag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75619"/>
            <a:ext cx="2643174" cy="198238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1360835"/>
            <a:ext cx="88569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b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тему:</a:t>
            </a:r>
            <a:b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«ГИПОДИНАМИЯ – БОЛЕЗНЬ  21 ВЕКА»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980728"/>
            <a:ext cx="8826553" cy="5157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s://cloud.prezentacii.org/18/12/82347/images/scree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214950"/>
            <a:ext cx="2190733" cy="1643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8703314" cy="5085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s://cloud.prezentacii.org/18/12/82347/images/scree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43512"/>
            <a:ext cx="2285983" cy="1714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76858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703314" cy="5085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s://cloud.prezentacii.org/18/12/82347/images/scree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286388"/>
            <a:ext cx="2095482" cy="15716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22674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149" y="1052736"/>
            <a:ext cx="8826553" cy="5157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s://cloud.prezentacii.org/18/12/82347/images/scree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286388"/>
            <a:ext cx="2095482" cy="15716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02113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cloud.prezentacii.org/18/12/82347/imag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97090"/>
            <a:ext cx="2214546" cy="1660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89883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Гиподинамия\IMG_0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74545" cy="4214818"/>
          </a:xfrm>
          <a:prstGeom prst="rect">
            <a:avLst/>
          </a:prstGeom>
          <a:noFill/>
        </p:spPr>
      </p:pic>
      <p:pic>
        <p:nvPicPr>
          <p:cNvPr id="1027" name="Picture 3" descr="C:\Users\Admin\Desktop\Гиподинамия\IMG_04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00372"/>
            <a:ext cx="2285984" cy="3857628"/>
          </a:xfrm>
          <a:prstGeom prst="rect">
            <a:avLst/>
          </a:prstGeom>
          <a:noFill/>
        </p:spPr>
      </p:pic>
      <p:pic>
        <p:nvPicPr>
          <p:cNvPr id="1028" name="Picture 4" descr="C:\Users\Admin\Desktop\Гиподинамия\IMG_04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0"/>
            <a:ext cx="2217583" cy="3936210"/>
          </a:xfrm>
          <a:prstGeom prst="rect">
            <a:avLst/>
          </a:prstGeom>
          <a:noFill/>
        </p:spPr>
      </p:pic>
      <p:pic>
        <p:nvPicPr>
          <p:cNvPr id="1029" name="Picture 5" descr="C:\Users\Admin\Desktop\Гиподинамия\IMG_04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3000372"/>
            <a:ext cx="2325243" cy="3857628"/>
          </a:xfrm>
          <a:prstGeom prst="rect">
            <a:avLst/>
          </a:prstGeom>
          <a:noFill/>
        </p:spPr>
      </p:pic>
      <p:pic>
        <p:nvPicPr>
          <p:cNvPr id="1030" name="Picture 6" descr="C:\Users\Admin\Desktop\Гиподинамия\IMG_04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0"/>
            <a:ext cx="2286016" cy="4000504"/>
          </a:xfrm>
          <a:prstGeom prst="rect">
            <a:avLst/>
          </a:prstGeom>
          <a:noFill/>
        </p:spPr>
      </p:pic>
      <p:pic>
        <p:nvPicPr>
          <p:cNvPr id="1031" name="Picture 7" descr="C:\Users\Admin\Desktop\Гиподинамия\IMG_042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49949" y="0"/>
            <a:ext cx="2294051" cy="4071942"/>
          </a:xfrm>
          <a:prstGeom prst="rect">
            <a:avLst/>
          </a:prstGeom>
          <a:noFill/>
        </p:spPr>
      </p:pic>
      <p:pic>
        <p:nvPicPr>
          <p:cNvPr id="1032" name="Picture 8" descr="C:\Users\Admin\Desktop\Гиподинамия\IMG_0429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43438" y="3000372"/>
            <a:ext cx="2455039" cy="3857628"/>
          </a:xfrm>
          <a:prstGeom prst="rect">
            <a:avLst/>
          </a:prstGeom>
          <a:noFill/>
        </p:spPr>
      </p:pic>
      <p:pic>
        <p:nvPicPr>
          <p:cNvPr id="1033" name="Picture 9" descr="C:\Users\Admin\Desktop\Гиподинамия\IMG_042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72330" y="3429000"/>
            <a:ext cx="207167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868924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Admin\Desktop\Гиподинамия\IMG_01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30" y="357166"/>
            <a:ext cx="9145830" cy="65008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4174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Гиподинамия\IMG_0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50" y="714356"/>
            <a:ext cx="5357850" cy="5857916"/>
          </a:xfrm>
          <a:prstGeom prst="rect">
            <a:avLst/>
          </a:prstGeom>
          <a:noFill/>
        </p:spPr>
      </p:pic>
      <p:pic>
        <p:nvPicPr>
          <p:cNvPr id="5" name="Picture 3" descr="C:\Users\Admin\Desktop\Гиподинамия\IMG_04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85926"/>
            <a:ext cx="4071934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C:\Users\Admin\Desktop\Гиподинамия\IMG_04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IMG_04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9103"/>
            <a:ext cx="9144000" cy="61988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cloud.prezentacii.org/18/12/82347/imag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4875618"/>
            <a:ext cx="2643174" cy="19823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8643998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Гиподинамия – болезнь современного человека.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71678"/>
            <a:ext cx="9144000" cy="45028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Гиподинамия (от греческого</a:t>
            </a:r>
            <a:r>
              <a:rPr lang="en-US" dirty="0" smtClean="0"/>
              <a:t>hypo</a:t>
            </a:r>
            <a:r>
              <a:rPr lang="ru-RU" dirty="0" smtClean="0"/>
              <a:t>– внизу и </a:t>
            </a:r>
            <a:r>
              <a:rPr lang="en-US" dirty="0" err="1" smtClean="0"/>
              <a:t>dynamis</a:t>
            </a:r>
            <a:r>
              <a:rPr lang="ru-RU" dirty="0" smtClean="0"/>
              <a:t>– сила) – ослабление мышечной деятельности, обусловленное сидячим образом жизни и ограничением двигательной активности. Гиподинамию еще называют болезнью века и оборотной стороной прогресса. </a:t>
            </a:r>
          </a:p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1071546"/>
            <a:ext cx="86132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 descr="C:\Users\Admin\Desktop\IMG_04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3116"/>
            <a:ext cx="7429552" cy="4174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loud.prezentacii.org/18/12/82347/imag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4875618"/>
            <a:ext cx="2643174" cy="198238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788742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/>
              <a:t>Гипотеза исследования: </a:t>
            </a:r>
            <a:r>
              <a:rPr lang="ru-RU" dirty="0" smtClean="0"/>
              <a:t>увеличение объёма двигательной активности поможет решить проблему гиподинамии.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Цель исследования: </a:t>
            </a:r>
            <a:r>
              <a:rPr lang="ru-RU" dirty="0" smtClean="0"/>
              <a:t>изучить предрасполагающие факторы, влияющие на гиподинамию, и к чему она может привести.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Задачи исследования:</a:t>
            </a:r>
            <a:endParaRPr lang="ru-RU" dirty="0" smtClean="0"/>
          </a:p>
          <a:p>
            <a:pPr lvl="0"/>
            <a:r>
              <a:rPr lang="ru-RU" dirty="0" smtClean="0"/>
              <a:t>Изучить учебную и научную литературу по теме исследования;</a:t>
            </a:r>
          </a:p>
          <a:p>
            <a:pPr lvl="0"/>
            <a:r>
              <a:rPr lang="ru-RU" dirty="0" smtClean="0"/>
              <a:t>Провести анкетирование среди школьников, студентов и работоспособного населения;</a:t>
            </a:r>
          </a:p>
          <a:p>
            <a:pPr lvl="0"/>
            <a:r>
              <a:rPr lang="ru-RU" dirty="0" smtClean="0"/>
              <a:t>Проанализировать информацию, полученную в результате анкетирования; </a:t>
            </a:r>
          </a:p>
          <a:p>
            <a:pPr lvl="0"/>
            <a:r>
              <a:rPr lang="ru-RU" dirty="0" smtClean="0"/>
              <a:t>Разработать комплекс мероприятий по снижению гиподинамии.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loud.prezentacii.org/18/12/82347/imag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75619"/>
            <a:ext cx="2643174" cy="198238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3857620" cy="600079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Исследование проводилось на базе ЧУЗ «Клиническая больница РЖД – Медицина г. Муром» и ГБПОУ ВО «ММК». </a:t>
            </a:r>
          </a:p>
          <a:p>
            <a:r>
              <a:rPr lang="ru-RU" dirty="0" smtClean="0"/>
              <a:t>Было опрошено 101 респондентов. Среди них 53 человека молодого возраста и 48 человек среднего возраста. </a:t>
            </a:r>
            <a:endParaRPr lang="ru-RU" dirty="0"/>
          </a:p>
        </p:txBody>
      </p:sp>
      <p:pic>
        <p:nvPicPr>
          <p:cNvPr id="1026" name="Picture 2" descr="C:\Users\Admin\Desktop\Гиподинамия\IMG_96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642918"/>
            <a:ext cx="3268271" cy="4357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759" y="1052736"/>
            <a:ext cx="8712968" cy="5090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s://cloud.prezentacii.org/18/12/82347/images/scree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75619"/>
            <a:ext cx="2643174" cy="19823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712968" cy="5090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s://cloud.prezentacii.org/18/12/82347/images/scree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43512"/>
            <a:ext cx="2285984" cy="1714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9195" y="908720"/>
            <a:ext cx="8712100" cy="5090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s://cloud.prezentacii.org/18/12/82347/images/scree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75619"/>
            <a:ext cx="2643174" cy="19823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182" y="908720"/>
            <a:ext cx="8703314" cy="5085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s://cloud.prezentacii.org/18/12/82347/images/scree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75619"/>
            <a:ext cx="2643174" cy="19823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899592"/>
            <a:ext cx="8712968" cy="5090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s://cloud.prezentacii.org/18/12/82347/images/scree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286388"/>
            <a:ext cx="2095482" cy="1571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161</TotalTime>
  <Words>145</Words>
  <Application>Microsoft Office PowerPoint</Application>
  <PresentationFormat>Экран (4:3)</PresentationFormat>
  <Paragraphs>23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Городская</vt:lpstr>
      <vt:lpstr>Государственное бюджетное профессиональное  образовательное учреждение Владимирской области  «Муромский медицинский колледж» </vt:lpstr>
      <vt:lpstr>Гиподинамия – болезнь современного человека.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13</cp:revision>
  <dcterms:created xsi:type="dcterms:W3CDTF">2020-03-15T07:01:10Z</dcterms:created>
  <dcterms:modified xsi:type="dcterms:W3CDTF">2020-04-04T15:40:15Z</dcterms:modified>
</cp:coreProperties>
</file>