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34559" autoAdjust="0"/>
    <p:restoredTop sz="96302" autoAdjust="0"/>
  </p:normalViewPr>
  <p:slideViewPr>
    <p:cSldViewPr>
      <p:cViewPr>
        <p:scale>
          <a:sx n="100" d="100"/>
          <a:sy n="100" d="100"/>
        </p:scale>
        <p:origin x="-28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1558EB-296E-45F4-91CB-AD5881E439D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558EB-296E-45F4-91CB-AD5881E439D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2852738"/>
            <a:ext cx="6913562" cy="8937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644900"/>
            <a:ext cx="6913562" cy="503238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ctr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11863" y="260350"/>
            <a:ext cx="1871662" cy="59039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260350"/>
            <a:ext cx="5464175" cy="59039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908050"/>
            <a:ext cx="3667125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3" y="908050"/>
            <a:ext cx="3668712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60350"/>
            <a:ext cx="6985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908050"/>
            <a:ext cx="7488237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9975" y="2708274"/>
            <a:ext cx="4718050" cy="1649419"/>
          </a:xfrm>
          <a:noFill/>
        </p:spPr>
        <p:txBody>
          <a:bodyPr/>
          <a:lstStyle/>
          <a:p>
            <a:r>
              <a:rPr lang="uk-UA" sz="260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Tahoma" charset="0"/>
              </a:rPr>
              <a:t>Кирина Катя </a:t>
            </a:r>
            <a:r>
              <a:rPr lang="uk-UA" sz="2600" dirty="0" err="1" smtClean="0">
                <a:solidFill>
                  <a:schemeClr val="accent1">
                    <a:lumMod val="50000"/>
                    <a:lumOff val="50000"/>
                  </a:schemeClr>
                </a:solidFill>
                <a:latin typeface="Tahoma" charset="0"/>
              </a:rPr>
              <a:t>предлагает</a:t>
            </a:r>
            <a:r>
              <a:rPr lang="uk-UA" sz="260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Tahoma" charset="0"/>
              </a:rPr>
              <a:t> </a:t>
            </a:r>
            <a:r>
              <a:rPr lang="uk-UA" sz="2600" dirty="0" err="1" smtClean="0">
                <a:solidFill>
                  <a:schemeClr val="accent1">
                    <a:lumMod val="50000"/>
                    <a:lumOff val="50000"/>
                  </a:schemeClr>
                </a:solidFill>
                <a:latin typeface="Tahoma" charset="0"/>
              </a:rPr>
              <a:t>совершить</a:t>
            </a:r>
            <a:r>
              <a:rPr lang="uk-UA" sz="260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Tahoma" charset="0"/>
              </a:rPr>
              <a:t> </a:t>
            </a:r>
            <a:r>
              <a:rPr lang="uk-UA" sz="2600" dirty="0" err="1" smtClean="0">
                <a:solidFill>
                  <a:schemeClr val="accent1">
                    <a:lumMod val="50000"/>
                    <a:lumOff val="50000"/>
                  </a:schemeClr>
                </a:solidFill>
                <a:latin typeface="Tahoma" charset="0"/>
              </a:rPr>
              <a:t>путешествие</a:t>
            </a:r>
            <a:r>
              <a:rPr lang="uk-UA" sz="2600" dirty="0" smtClean="0">
                <a:solidFill>
                  <a:schemeClr val="accent1">
                    <a:lumMod val="50000"/>
                    <a:lumOff val="50000"/>
                  </a:schemeClr>
                </a:solidFill>
                <a:latin typeface="Tahoma" charset="0"/>
              </a:rPr>
              <a:t>  в город </a:t>
            </a:r>
            <a:r>
              <a:rPr lang="uk-UA" sz="2600" dirty="0" err="1" smtClean="0">
                <a:solidFill>
                  <a:schemeClr val="accent1">
                    <a:lumMod val="50000"/>
                    <a:lumOff val="50000"/>
                  </a:schemeClr>
                </a:solidFill>
                <a:latin typeface="Tahoma" charset="0"/>
              </a:rPr>
              <a:t>Стародуб</a:t>
            </a:r>
            <a:endParaRPr lang="uk-UA" sz="2600" dirty="0">
              <a:solidFill>
                <a:schemeClr val="accent1">
                  <a:lumMod val="50000"/>
                  <a:lumOff val="50000"/>
                </a:schemeClr>
              </a:solidFill>
              <a:latin typeface="Tahoma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 flipH="1" flipV="1">
            <a:off x="3500430" y="5929330"/>
            <a:ext cx="357190" cy="214314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i="1" dirty="0" smtClean="0"/>
              <a:t>    </a:t>
            </a:r>
          </a:p>
          <a:p>
            <a:pPr>
              <a:buNone/>
            </a:pPr>
            <a:r>
              <a:rPr lang="ru-RU" sz="2000" b="1" i="1" dirty="0" smtClean="0"/>
              <a:t>Это город в Центральной России в Брянской области.</a:t>
            </a:r>
            <a:endParaRPr lang="ru-RU" sz="2000" b="1" dirty="0" smtClean="0"/>
          </a:p>
          <a:p>
            <a:pPr>
              <a:buNone/>
            </a:pPr>
            <a:r>
              <a:rPr lang="ru-RU" sz="2000" b="1" i="1" dirty="0" smtClean="0"/>
              <a:t>     Стародуб имеет такое название не просто так. Давно в этом городе рос дуб очень больших размеров и очень долгое время. Его ствол могли обхватить 8 взрослых людей. Для жителей  это дерево стало природной достопримечательностью, поэтому даже на гербе изображен дуб. По одной из версий, в дождливую погоду в дерево ударила молния, после чего дерево погибло.</a:t>
            </a:r>
            <a:endParaRPr lang="ru-RU" sz="2000" b="1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sur-blago.blagochin.ru/files/2013/01/bryanskaya-obl-gidroremon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0174"/>
            <a:ext cx="3571900" cy="4033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2272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i="1" dirty="0" smtClean="0"/>
              <a:t>    Стародуб - это маленький город России, который имеет большую историю. </a:t>
            </a:r>
            <a:endParaRPr lang="ru-RU" sz="2000" b="1" dirty="0" smtClean="0"/>
          </a:p>
          <a:p>
            <a:pPr>
              <a:buNone/>
            </a:pPr>
            <a:r>
              <a:rPr lang="ru-RU" sz="2000" b="1" i="1" dirty="0" smtClean="0"/>
              <a:t>    Все началось еще 900 лет назад, когда на территории нынешнего Стародуба была лишь крепость, окруженная большим непроходимым болотом, которого уже нет в помине. </a:t>
            </a:r>
            <a:endParaRPr lang="ru-RU" sz="2000" b="1" dirty="0" smtClean="0"/>
          </a:p>
          <a:p>
            <a:pPr>
              <a:buNone/>
            </a:pPr>
            <a:r>
              <a:rPr lang="ru-RU" sz="2000" b="1" i="1" dirty="0" smtClean="0"/>
              <a:t>    В 13-14 веке за Стародуб, принадлежавший России, Литва пролила очень много крови. Однако, к разочарованию для России, войны Литвы были вознаграждены - Стародуб больше не был территорией Российского государства. </a:t>
            </a:r>
            <a:endParaRPr lang="ru-RU" sz="2000" b="1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cdn01.ru/files/users/images/b2/bf/b2bf277a3ddd23ee84f9a31f8f0b09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876"/>
            <a:ext cx="2789876" cy="2213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cdn.photosight.ru/img/3/b42/4994387_xlar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642918"/>
            <a:ext cx="2719789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i="1" dirty="0" smtClean="0"/>
              <a:t>    </a:t>
            </a:r>
          </a:p>
          <a:p>
            <a:pPr>
              <a:buNone/>
            </a:pPr>
            <a:r>
              <a:rPr lang="ru-RU" sz="2000" b="1" i="1" dirty="0" smtClean="0"/>
              <a:t>В скором времени, Стародуб был разделен поровну еще между Польшей. В этом городе жители не выплачивали денежные пошлины, т.к. у них не было возможности даже купить хлеб. Это стало причиной непослушания городом правительства. Так в 1500 году Стародуб запросил помощи у Москвы. Это стало одной из причин воины, начавшейся между русскими и литовско-польскими войсками. Кончилась она победой русских. В 1503 году Стародуб вошел в состав Московского княжества.</a:t>
            </a:r>
            <a:endParaRPr lang="ru-RU" sz="2000" b="1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photocdn.photogoroda.com/source2/cn3159/r3371/c3402/89122127.jpg?v=2017121311213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2928958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b="1" i="1" dirty="0" smtClean="0"/>
              <a:t>   Спустя 31 год враг снова был у стен города. Русские войска под командованием Телепнева-Оболенского, активно поддерживаемые населением, героически сражались за Стародуб. Позже его снова захватила Польша.</a:t>
            </a:r>
            <a:endParaRPr lang="ru-RU" sz="1800" b="1" dirty="0" smtClean="0"/>
          </a:p>
          <a:p>
            <a:pPr>
              <a:buNone/>
            </a:pPr>
            <a:r>
              <a:rPr lang="ru-RU" sz="1800" b="1" i="1" dirty="0" smtClean="0"/>
              <a:t>     Однако в 1648 году в очередной кровожадной битве  казаки осадили Стародуб. В 1667 году Стародуб окончательно стал принадлежать Российскому государству.</a:t>
            </a:r>
            <a:endParaRPr lang="ru-RU" sz="1800" b="1" dirty="0" smtClean="0"/>
          </a:p>
          <a:p>
            <a:pPr>
              <a:buNone/>
            </a:pPr>
            <a:r>
              <a:rPr lang="ru-RU" sz="1800" b="1" i="1" dirty="0" smtClean="0"/>
              <a:t>     После этого было еще множество попыток завоевать Стародуб у Латвии, Польши, а также Швеции.</a:t>
            </a:r>
            <a:endParaRPr lang="ru-RU" sz="1800" b="1" dirty="0" smtClean="0"/>
          </a:p>
          <a:p>
            <a:pPr>
              <a:buNone/>
            </a:pPr>
            <a:r>
              <a:rPr lang="ru-RU" sz="1800" b="1" i="1" dirty="0" smtClean="0"/>
              <a:t>  Столь маленький город подвергался частым нападкам из-за удобного расположения и железной дороги в Москву и Украину. </a:t>
            </a:r>
            <a:endParaRPr lang="ru-RU" sz="1800" b="1" dirty="0" smtClean="0"/>
          </a:p>
          <a:p>
            <a:endParaRPr lang="ru-RU" sz="1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sz="2000" b="1" i="1" dirty="0" smtClean="0"/>
              <a:t>Сейчас Стародуб принадлежит России. На данный момент в нем проживают 16 тысяч человек. Это по-прежнему маленький, но уютный городок в Брянской области.</a:t>
            </a:r>
            <a:endParaRPr lang="ru-RU" sz="2000" b="1" dirty="0" smtClean="0"/>
          </a:p>
          <a:p>
            <a:endParaRPr lang="ru-RU" dirty="0"/>
          </a:p>
        </p:txBody>
      </p:sp>
      <p:pic>
        <p:nvPicPr>
          <p:cNvPr id="5" name="Рисунок 4" descr="http://tourweek.ru/upload/iblock/b6d/66%20(9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307183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_презентации_1">
  <a:themeElements>
    <a:clrScheme name="">
      <a:dk1>
        <a:srgbClr val="4D4D4D"/>
      </a:dk1>
      <a:lt1>
        <a:srgbClr val="FFFFFF"/>
      </a:lt1>
      <a:dk2>
        <a:srgbClr val="000000"/>
      </a:dk2>
      <a:lt2>
        <a:srgbClr val="858800"/>
      </a:lt2>
      <a:accent1>
        <a:srgbClr val="015219"/>
      </a:accent1>
      <a:accent2>
        <a:srgbClr val="A9C42B"/>
      </a:accent2>
      <a:accent3>
        <a:srgbClr val="FFFFFF"/>
      </a:accent3>
      <a:accent4>
        <a:srgbClr val="404040"/>
      </a:accent4>
      <a:accent5>
        <a:srgbClr val="AAB3AB"/>
      </a:accent5>
      <a:accent6>
        <a:srgbClr val="99B126"/>
      </a:accent6>
      <a:hlink>
        <a:srgbClr val="A1B5DD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6E6046"/>
        </a:lt2>
        <a:accent1>
          <a:srgbClr val="B69E77"/>
        </a:accent1>
        <a:accent2>
          <a:srgbClr val="9E280E"/>
        </a:accent2>
        <a:accent3>
          <a:srgbClr val="FFFFFF"/>
        </a:accent3>
        <a:accent4>
          <a:srgbClr val="404040"/>
        </a:accent4>
        <a:accent5>
          <a:srgbClr val="D7CCBD"/>
        </a:accent5>
        <a:accent6>
          <a:srgbClr val="8F230C"/>
        </a:accent6>
        <a:hlink>
          <a:srgbClr val="FFC6A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6E6046"/>
        </a:lt2>
        <a:accent1>
          <a:srgbClr val="B69E77"/>
        </a:accent1>
        <a:accent2>
          <a:srgbClr val="9E280E"/>
        </a:accent2>
        <a:accent3>
          <a:srgbClr val="FFFFFF"/>
        </a:accent3>
        <a:accent4>
          <a:srgbClr val="404040"/>
        </a:accent4>
        <a:accent5>
          <a:srgbClr val="D7CCBD"/>
        </a:accent5>
        <a:accent6>
          <a:srgbClr val="8F230C"/>
        </a:accent6>
        <a:hlink>
          <a:srgbClr val="E1C6A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532F3C"/>
        </a:lt2>
        <a:accent1>
          <a:srgbClr val="CDC09A"/>
        </a:accent1>
        <a:accent2>
          <a:srgbClr val="AC9F55"/>
        </a:accent2>
        <a:accent3>
          <a:srgbClr val="FFFFFF"/>
        </a:accent3>
        <a:accent4>
          <a:srgbClr val="404040"/>
        </a:accent4>
        <a:accent5>
          <a:srgbClr val="E3DCCA"/>
        </a:accent5>
        <a:accent6>
          <a:srgbClr val="9B904C"/>
        </a:accent6>
        <a:hlink>
          <a:srgbClr val="DBD3C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064300"/>
        </a:lt2>
        <a:accent1>
          <a:srgbClr val="AC927F"/>
        </a:accent1>
        <a:accent2>
          <a:srgbClr val="3AAE00"/>
        </a:accent2>
        <a:accent3>
          <a:srgbClr val="FFFFFF"/>
        </a:accent3>
        <a:accent4>
          <a:srgbClr val="404040"/>
        </a:accent4>
        <a:accent5>
          <a:srgbClr val="D2C7C0"/>
        </a:accent5>
        <a:accent6>
          <a:srgbClr val="349D00"/>
        </a:accent6>
        <a:hlink>
          <a:srgbClr val="D2B8A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033100"/>
        </a:lt2>
        <a:accent1>
          <a:srgbClr val="2F9400"/>
        </a:accent1>
        <a:accent2>
          <a:srgbClr val="6C838B"/>
        </a:accent2>
        <a:accent3>
          <a:srgbClr val="FFFFFF"/>
        </a:accent3>
        <a:accent4>
          <a:srgbClr val="404040"/>
        </a:accent4>
        <a:accent5>
          <a:srgbClr val="ADC8AA"/>
        </a:accent5>
        <a:accent6>
          <a:srgbClr val="61767D"/>
        </a:accent6>
        <a:hlink>
          <a:srgbClr val="996E68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063B00"/>
        </a:lt2>
        <a:accent1>
          <a:srgbClr val="33A800"/>
        </a:accent1>
        <a:accent2>
          <a:srgbClr val="B26D33"/>
        </a:accent2>
        <a:accent3>
          <a:srgbClr val="FFFFFF"/>
        </a:accent3>
        <a:accent4>
          <a:srgbClr val="404040"/>
        </a:accent4>
        <a:accent5>
          <a:srgbClr val="ADD1AA"/>
        </a:accent5>
        <a:accent6>
          <a:srgbClr val="A1622D"/>
        </a:accent6>
        <a:hlink>
          <a:srgbClr val="CE793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DC888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C0C42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265400"/>
        </a:lt2>
        <a:accent1>
          <a:srgbClr val="37A091"/>
        </a:accent1>
        <a:accent2>
          <a:srgbClr val="CC8587"/>
        </a:accent2>
        <a:accent3>
          <a:srgbClr val="FFFFFF"/>
        </a:accent3>
        <a:accent4>
          <a:srgbClr val="404040"/>
        </a:accent4>
        <a:accent5>
          <a:srgbClr val="AECDC7"/>
        </a:accent5>
        <a:accent6>
          <a:srgbClr val="B9787A"/>
        </a:accent6>
        <a:hlink>
          <a:srgbClr val="FCE46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546715"/>
        </a:lt2>
        <a:accent1>
          <a:srgbClr val="EF733A"/>
        </a:accent1>
        <a:accent2>
          <a:srgbClr val="C1D72E"/>
        </a:accent2>
        <a:accent3>
          <a:srgbClr val="FFFFFF"/>
        </a:accent3>
        <a:accent4>
          <a:srgbClr val="404040"/>
        </a:accent4>
        <a:accent5>
          <a:srgbClr val="F6BCAE"/>
        </a:accent5>
        <a:accent6>
          <a:srgbClr val="AFC329"/>
        </a:accent6>
        <a:hlink>
          <a:srgbClr val="F1954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406910"/>
        </a:lt2>
        <a:accent1>
          <a:srgbClr val="D04611"/>
        </a:accent1>
        <a:accent2>
          <a:srgbClr val="77BB0F"/>
        </a:accent2>
        <a:accent3>
          <a:srgbClr val="FFFFFF"/>
        </a:accent3>
        <a:accent4>
          <a:srgbClr val="404040"/>
        </a:accent4>
        <a:accent5>
          <a:srgbClr val="E4B0AA"/>
        </a:accent5>
        <a:accent6>
          <a:srgbClr val="6BA90C"/>
        </a:accent6>
        <a:hlink>
          <a:srgbClr val="6CA2C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A5A5A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33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4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8CA82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5">
        <a:dk1>
          <a:srgbClr val="4D4D4D"/>
        </a:dk1>
        <a:lt1>
          <a:srgbClr val="FFFFFF"/>
        </a:lt1>
        <a:dk2>
          <a:srgbClr val="000000"/>
        </a:dk2>
        <a:lt2>
          <a:srgbClr val="197B00"/>
        </a:lt2>
        <a:accent1>
          <a:srgbClr val="407400"/>
        </a:accent1>
        <a:accent2>
          <a:srgbClr val="A1E451"/>
        </a:accent2>
        <a:accent3>
          <a:srgbClr val="FFFFFF"/>
        </a:accent3>
        <a:accent4>
          <a:srgbClr val="404040"/>
        </a:accent4>
        <a:accent5>
          <a:srgbClr val="AFBCAA"/>
        </a:accent5>
        <a:accent6>
          <a:srgbClr val="91CF49"/>
        </a:accent6>
        <a:hlink>
          <a:srgbClr val="339A0E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6">
        <a:dk1>
          <a:srgbClr val="4D4D4D"/>
        </a:dk1>
        <a:lt1>
          <a:srgbClr val="FFFFFF"/>
        </a:lt1>
        <a:dk2>
          <a:srgbClr val="000000"/>
        </a:dk2>
        <a:lt2>
          <a:srgbClr val="2B7425"/>
        </a:lt2>
        <a:accent1>
          <a:srgbClr val="94D723"/>
        </a:accent1>
        <a:accent2>
          <a:srgbClr val="4D8011"/>
        </a:accent2>
        <a:accent3>
          <a:srgbClr val="FFFFFF"/>
        </a:accent3>
        <a:accent4>
          <a:srgbClr val="404040"/>
        </a:accent4>
        <a:accent5>
          <a:srgbClr val="C8E8AC"/>
        </a:accent5>
        <a:accent6>
          <a:srgbClr val="45730E"/>
        </a:accent6>
        <a:hlink>
          <a:srgbClr val="A3C5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Шаблон_презентации_1</Template>
  <TotalTime>17</TotalTime>
  <Words>356</Words>
  <Application>Microsoft PowerPoint</Application>
  <PresentationFormat>Экран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Шаблон_презентации_1</vt:lpstr>
      <vt:lpstr>Кирина Катя предлагает совершить путешествие  в город Стародуб</vt:lpstr>
      <vt:lpstr>Слайд 2</vt:lpstr>
      <vt:lpstr>Слайд 3</vt:lpstr>
      <vt:lpstr>Слайд 4</vt:lpstr>
      <vt:lpstr>Слайд 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Кирина Катя предлагает совершить путешествие  в город Стародуб</dc:title>
  <dc:creator>User</dc:creator>
  <cp:lastModifiedBy>User</cp:lastModifiedBy>
  <cp:revision>5</cp:revision>
  <dcterms:created xsi:type="dcterms:W3CDTF">2020-04-09T13:16:45Z</dcterms:created>
  <dcterms:modified xsi:type="dcterms:W3CDTF">2020-04-09T16:05:06Z</dcterms:modified>
</cp:coreProperties>
</file>