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304" r:id="rId11"/>
    <p:sldId id="295" r:id="rId12"/>
    <p:sldId id="296" r:id="rId13"/>
    <p:sldId id="297" r:id="rId14"/>
    <p:sldId id="293" r:id="rId15"/>
    <p:sldId id="298" r:id="rId16"/>
    <p:sldId id="299" r:id="rId17"/>
    <p:sldId id="300" r:id="rId18"/>
    <p:sldId id="301" r:id="rId19"/>
    <p:sldId id="302" r:id="rId20"/>
    <p:sldId id="303" r:id="rId21"/>
    <p:sldId id="305" r:id="rId22"/>
    <p:sldId id="294" r:id="rId23"/>
    <p:sldId id="306" r:id="rId24"/>
    <p:sldId id="30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DA7B30-3568-4248-BCF6-D86256042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2E87F2-4776-41CB-A7D4-6C70F65C8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AF380F-B14C-4727-BB00-B8DFC7872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7363C0-EB8E-4942-9B15-384B4B963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344C217-5082-4C13-B52E-DA24680FFA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0B28D9-8E6C-4C68-A2BB-35BF2516ED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E03D56-0B86-441E-B40A-9A44946E2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7E6ECB-D221-4DA3-9A45-36140AE15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DBA30E-2308-4485-877C-B85F05F78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CAECBE-0247-48D8-BB35-6B819C15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F9BAC0-085B-4D49-96FD-5B0392F92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6C9F84-3164-4540-B991-3FDBEFC71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AC5DD-F1F4-4F44-B1D3-C67B3E45A1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87EE92-7C8A-4D6F-8F44-5E16C8A8C4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1A02A8A-8054-4442-BE60-756D01CB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Изобразительно-выразительные средства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 sz="2800" dirty="0"/>
          </a:p>
        </p:txBody>
      </p:sp>
      <p:pic>
        <p:nvPicPr>
          <p:cNvPr id="4101" name="Picture 5" descr="Waterfa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51087"/>
            <a:ext cx="4038600" cy="30289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Вопросно-ответная форма изложения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Вопросно-ответная форма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изложения - форма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речи, при которой автор как бы делает читателя своим собеседником, привлекает его к обсуждению важных вопросов, заставляет задуматься над ними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Многие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считают, что бороться с проявлениями фашизма — дело правоохранительных органов. Ну а мы-то сами? Пешки, что ли? Щепки истории? Рабы времени и обстоятельств? Да ни один институт общества в одиночку с </a:t>
            </a:r>
            <a:r>
              <a:rPr lang="ru-RU" sz="20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человекофобией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бесчеловечностью не </a:t>
            </a: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справится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это задача нас всех.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Перифраза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Перифраза - описательное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выражение, употребленное вместо какого-либо слова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Особое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место занимало у него в словаре слово «золото».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Золотом называлось всё, что хотите. Уголь и нефть — «черное золото». Хлопок — «белое золото». Газ — «</a:t>
            </a:r>
            <a:r>
              <a:rPr lang="ru-RU" sz="20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голубое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золото».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(В. Войнович)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книги и свеча хорошая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73710" y="2514600"/>
            <a:ext cx="3432528" cy="2667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Парцелляция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Парцелляция - намеренное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дробление предложения на значимые смысловые части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Жил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Германии хрупкий болезненный юноша. Заикался от неуверенности. Избегал развлечений. И только за роялем он преображался. Звали его Моцарт.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(С. Довлатов)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Моцарт и Сальери Силуэт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81600" y="1371600"/>
            <a:ext cx="3287091" cy="455136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Окказионализмы</a:t>
            </a:r>
            <a:endParaRPr lang="ru-RU" dirty="0"/>
          </a:p>
        </p:txBody>
      </p:sp>
      <p:pic>
        <p:nvPicPr>
          <p:cNvPr id="5" name="Содержимое 4" descr="Думающий мальчик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9600" y="2819400"/>
            <a:ext cx="2121365" cy="272468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0400" y="1600200"/>
            <a:ext cx="5486400" cy="45307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Окказионализмы - индивидуально-авторские неологизмы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</a:t>
            </a:r>
            <a:r>
              <a:rPr lang="ru-RU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 нам самим следить, чтобы наши права не </a:t>
            </a:r>
            <a:r>
              <a:rPr lang="ru-RU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поширялись</a:t>
            </a:r>
            <a:r>
              <a:rPr lang="ru-RU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счет прав других? (А. Солженицын)</a:t>
            </a:r>
            <a:endParaRPr lang="ru-RU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Оксюморон</a:t>
            </a:r>
            <a:endParaRPr lang="ru-RU" dirty="0"/>
          </a:p>
        </p:txBody>
      </p:sp>
      <p:pic>
        <p:nvPicPr>
          <p:cNvPr id="6" name="Содержимое 5" descr="гномик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2000" y="2286000"/>
            <a:ext cx="2854492" cy="297180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886200" y="1600200"/>
            <a:ext cx="4800600" cy="4530725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Оксиморон - соединение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образе или явлении несовместимых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понятий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Сладостные 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мучения испытал он, изгнанник, вернувшись в Россию. Тревожно-радостное ожидание сменилось в нем спокойной уверенностью в завтрашнем дне. (Н. Кривцов)</a:t>
            </a:r>
            <a:endParaRPr lang="ru-RU" sz="24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Лексический повтор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Лексический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 - повторение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тексте одного и того же слова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 люди — ваши родственники?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Да, — сказал он.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Все эти люди — родственники?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Безусловно, — сказал он.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Люди всего мира</a:t>
            </a: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Всех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национальностей? Люди всех эпох?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(С. Довлатов)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дружба народов 2.wm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65930" y="2362200"/>
            <a:ext cx="3956641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Контекстуальные синонимы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Контекстные (или контекстуальные) синонимы </a:t>
            </a:r>
            <a:endParaRPr lang="ru-RU" sz="20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Была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правда, старая настольная лампа, купленная в комиссионном, чужая старина, не вызывающая никаких воспоминаний, поэтому ничем не дорогая. (Д. </a:t>
            </a:r>
            <a:r>
              <a:rPr lang="ru-RU" sz="20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Гранин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 было видение...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Передо мною появились два ангела</a:t>
            </a: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 два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гения.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говорю: ангелы... гении — потому что у обоих на обнаженных телах не было никакой одежды и за плечами у каждого вздымались сильные длинные крылья.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(И. Тургенев)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Контекстуальные антонимы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530725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Контекстные (или контекстуальные)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антонимы - слова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которые в языке не противопоставлены по значению и являются антонимами только в исходном тексте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Комплекс 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неполноценности способен загубить человеческую душу. А может возвысить до небес. </a:t>
            </a:r>
            <a:endParaRPr lang="ru-RU" sz="24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ангел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86400" y="1752600"/>
            <a:ext cx="3396342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Ирония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Ирония - вид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иносказания, когда за внешне положительной оценкой скрывается насмешка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Продаются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мужские костюмы, фасон один. А цвета какие? О, огромный выбор цветов! Черный, черно-серый, серо-черный, черновато-серый, серовато-черный, грифельный, аспидный, наждачный, цвет </a:t>
            </a:r>
            <a:r>
              <a:rPr lang="ru-RU" sz="20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передельного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чугуна, коксовый цвет, торфяной, земляной, мусорный, цвет жмыха и тот цвет, который в старину назывался «сон разбойника». В общем, сами понимаете, цвет один, чистый траур на небогатых похоронах.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(И. Ильф, Е. Петров)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Инверсия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Инверсия - обратный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порядок слов в предложении.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(При прямом порядке подлежащее предшествует сказуемому, согласованное определение стоит перед определяемым словом,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несогласованное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после него, дополнение — после управляющего слова, обстоятельство образа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вия — перед глаголом. А при инверсии слова располагаются в ином порядке, чем это установлено грамматическими правилами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Вышел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месяц ночью темной, одиноко глядит из черного облака на поля пустынные, на деревни дальние, на деревни ближние.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(М. Неверов)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Ответьте на вопросы: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/>
              <a:t>Что такое эпитет?</a:t>
            </a:r>
          </a:p>
          <a:p>
            <a:pPr>
              <a:lnSpc>
                <a:spcPct val="80000"/>
              </a:lnSpc>
            </a:pPr>
            <a:r>
              <a:rPr lang="ru-RU" sz="2800" i="1"/>
              <a:t>Это красочное определение</a:t>
            </a:r>
          </a:p>
          <a:p>
            <a:pPr>
              <a:lnSpc>
                <a:spcPct val="80000"/>
              </a:lnSpc>
            </a:pPr>
            <a:r>
              <a:rPr lang="ru-RU" sz="2800"/>
              <a:t>Что такое метафора?</a:t>
            </a:r>
          </a:p>
          <a:p>
            <a:pPr>
              <a:lnSpc>
                <a:spcPct val="80000"/>
              </a:lnSpc>
            </a:pPr>
            <a:r>
              <a:rPr lang="ru-RU" sz="2800" i="1"/>
              <a:t>Это слово в переносном значении</a:t>
            </a:r>
          </a:p>
          <a:p>
            <a:pPr>
              <a:lnSpc>
                <a:spcPct val="80000"/>
              </a:lnSpc>
            </a:pPr>
            <a:r>
              <a:rPr lang="ru-RU" sz="2800"/>
              <a:t>Что такое гипербола?</a:t>
            </a:r>
          </a:p>
          <a:p>
            <a:pPr>
              <a:lnSpc>
                <a:spcPct val="80000"/>
              </a:lnSpc>
            </a:pPr>
            <a:r>
              <a:rPr lang="ru-RU" sz="2800" i="1"/>
              <a:t>Это преувеличение</a:t>
            </a:r>
          </a:p>
          <a:p>
            <a:pPr>
              <a:lnSpc>
                <a:spcPct val="80000"/>
              </a:lnSpc>
            </a:pPr>
            <a:r>
              <a:rPr lang="ru-RU" sz="2800"/>
              <a:t>Что такое риторический вопрос?</a:t>
            </a:r>
          </a:p>
          <a:p>
            <a:pPr>
              <a:lnSpc>
                <a:spcPct val="80000"/>
              </a:lnSpc>
            </a:pPr>
            <a:r>
              <a:rPr lang="ru-RU" sz="2800" i="1"/>
              <a:t>Это вопрос, не требующий ответа</a:t>
            </a:r>
          </a:p>
          <a:p>
            <a:pPr>
              <a:lnSpc>
                <a:spcPct val="80000"/>
              </a:lnSpc>
            </a:pPr>
            <a:r>
              <a:rPr lang="ru-RU" sz="2800"/>
              <a:t>Что такое инверсия?</a:t>
            </a:r>
          </a:p>
          <a:p>
            <a:pPr>
              <a:lnSpc>
                <a:spcPct val="80000"/>
              </a:lnSpc>
            </a:pPr>
            <a:r>
              <a:rPr lang="ru-RU" sz="2800" i="1"/>
              <a:t>Это обратный порядок слов</a:t>
            </a:r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Гротеск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5486400" cy="4530725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Гротеск - художественное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преувеличение до невероятного, фантастического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 какие-нибудь вселенские диверсанты были посланы уничтожить всё живое на Земле и превратить её в мертвый камень, если бы они тщательно разработали эту свою операцию, они не могли бы действовать более разумно и коварно, чем действуем мы, живущие на Земле люди. (В. Солоухин)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книга с пером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22540" y="2057400"/>
            <a:ext cx="3421460" cy="18494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Антитеза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Антитеза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(противопоставление) - резкое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противопоставление понятий, характеров, образов, создающий эффект резкого контраста.. </a:t>
            </a:r>
            <a:endParaRPr lang="ru-RU" sz="24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Всю 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мировую литературу я разделяю на два типа — литература дома и литература </a:t>
            </a:r>
            <a:r>
              <a:rPr lang="ru-RU" sz="24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бездомья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Литература достигнутой гармонии и литература тоски по гармонии. Безумный </a:t>
            </a:r>
            <a:r>
              <a:rPr lang="ru-RU" sz="24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безудерж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Достоевского — и мощный замедленный ритм Толстого. Как динамична Цветаева и как статична Ахматова! (Ф. Искандер)</a:t>
            </a:r>
            <a:endParaRPr lang="ru-RU" sz="24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Эллипсис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/>
              <a:t>Эллипсис – это неполное предложение. Пропуск слова в нём заменён тире.</a:t>
            </a:r>
            <a:endParaRPr lang="ru-RU" sz="3200" dirty="0"/>
          </a:p>
        </p:txBody>
      </p:sp>
      <p:pic>
        <p:nvPicPr>
          <p:cNvPr id="5" name="Содержимое 4" descr="компьютер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2835" y="1676401"/>
            <a:ext cx="3406292" cy="3429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Риторическое обращение</a:t>
            </a:r>
            <a:endParaRPr lang="ru-RU" dirty="0"/>
          </a:p>
        </p:txBody>
      </p:sp>
      <p:pic>
        <p:nvPicPr>
          <p:cNvPr id="5" name="Содержимое 4" descr="Подарок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66800" y="2209800"/>
            <a:ext cx="2144268" cy="3200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10000" y="1600200"/>
            <a:ext cx="4876800" cy="4530725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Риторическое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обращение - фигура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речи, в которой в форме обращения выражается отношение автора к тому, о чем говорится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Милые </a:t>
            </a:r>
            <a:r>
              <a:rPr lang="ru-RU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мои! Да кто же, кроме нас, о нас самих думать будет? (В. Войнович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Риторический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Риторический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вопрос - выражение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утверждения в вопросительной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форме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нас не любовался восходом солнца, летним разнотравьем лугов, бушующим морем? Кто не восторгался оттенками красок вечернего неба? Кто не замирал в восхищении от вида внезапно возникшей долины в горных ущельях? (В. Астафьев)</a:t>
            </a:r>
            <a:endParaRPr lang="ru-RU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Васильев Мокрый луг.bmp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178300" y="2791911"/>
            <a:ext cx="3521075" cy="214254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rganization Chart 6"/>
          <p:cNvGrpSpPr>
            <a:grpSpLocks noChangeAspect="1"/>
          </p:cNvGrpSpPr>
          <p:nvPr/>
        </p:nvGrpSpPr>
        <p:grpSpPr bwMode="auto">
          <a:xfrm>
            <a:off x="457200" y="306388"/>
            <a:ext cx="8229600" cy="5791200"/>
            <a:chOff x="288" y="193"/>
            <a:chExt cx="4319" cy="2880"/>
          </a:xfrm>
        </p:grpSpPr>
        <p:cxnSp>
          <p:nvCxnSpPr>
            <p:cNvPr id="9273" name="_s9273"/>
            <p:cNvCxnSpPr>
              <a:cxnSpLocks noChangeShapeType="1"/>
              <a:stCxn id="46" idx="1"/>
              <a:endCxn id="27" idx="2"/>
            </p:cNvCxnSpPr>
            <p:nvPr/>
          </p:nvCxnSpPr>
          <p:spPr bwMode="auto">
            <a:xfrm rot="10800000">
              <a:off x="3600" y="913"/>
              <a:ext cx="143" cy="201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71" name="_s9271"/>
            <p:cNvCxnSpPr>
              <a:cxnSpLocks noChangeShapeType="1"/>
              <a:stCxn id="45" idx="3"/>
              <a:endCxn id="27" idx="2"/>
            </p:cNvCxnSpPr>
            <p:nvPr/>
          </p:nvCxnSpPr>
          <p:spPr bwMode="auto">
            <a:xfrm flipV="1">
              <a:off x="3455" y="913"/>
              <a:ext cx="145" cy="201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69" name="_s9269"/>
            <p:cNvCxnSpPr>
              <a:cxnSpLocks noChangeShapeType="1"/>
              <a:stCxn id="44" idx="1"/>
              <a:endCxn id="27" idx="2"/>
            </p:cNvCxnSpPr>
            <p:nvPr/>
          </p:nvCxnSpPr>
          <p:spPr bwMode="auto">
            <a:xfrm rot="10800000">
              <a:off x="3600" y="913"/>
              <a:ext cx="143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67" name="_s9267"/>
            <p:cNvCxnSpPr>
              <a:cxnSpLocks noChangeShapeType="1"/>
              <a:stCxn id="43" idx="3"/>
              <a:endCxn id="26" idx="2"/>
            </p:cNvCxnSpPr>
            <p:nvPr/>
          </p:nvCxnSpPr>
          <p:spPr bwMode="auto">
            <a:xfrm flipV="1">
              <a:off x="1152" y="913"/>
              <a:ext cx="144" cy="201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63" name="_s9263"/>
            <p:cNvCxnSpPr>
              <a:cxnSpLocks noChangeShapeType="1"/>
              <a:stCxn id="42" idx="3"/>
              <a:endCxn id="27" idx="2"/>
            </p:cNvCxnSpPr>
            <p:nvPr/>
          </p:nvCxnSpPr>
          <p:spPr bwMode="auto">
            <a:xfrm flipV="1">
              <a:off x="3455" y="913"/>
              <a:ext cx="145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61" name="_s9261"/>
            <p:cNvCxnSpPr>
              <a:cxnSpLocks noChangeShapeType="1"/>
              <a:stCxn id="41" idx="1"/>
              <a:endCxn id="27" idx="2"/>
            </p:cNvCxnSpPr>
            <p:nvPr/>
          </p:nvCxnSpPr>
          <p:spPr bwMode="auto">
            <a:xfrm rot="10800000">
              <a:off x="3600" y="913"/>
              <a:ext cx="143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59" name="_s9259"/>
            <p:cNvCxnSpPr>
              <a:cxnSpLocks noChangeShapeType="1"/>
              <a:stCxn id="40" idx="1"/>
              <a:endCxn id="26" idx="2"/>
            </p:cNvCxnSpPr>
            <p:nvPr/>
          </p:nvCxnSpPr>
          <p:spPr bwMode="auto">
            <a:xfrm rot="10800000">
              <a:off x="1296" y="913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57" name="_s9257"/>
            <p:cNvCxnSpPr>
              <a:cxnSpLocks noChangeShapeType="1"/>
              <a:stCxn id="39" idx="3"/>
              <a:endCxn id="26" idx="2"/>
            </p:cNvCxnSpPr>
            <p:nvPr/>
          </p:nvCxnSpPr>
          <p:spPr bwMode="auto">
            <a:xfrm flipV="1">
              <a:off x="1152" y="913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55" name="_s9255"/>
            <p:cNvCxnSpPr>
              <a:cxnSpLocks noChangeShapeType="1"/>
              <a:stCxn id="38" idx="1"/>
              <a:endCxn id="26" idx="2"/>
            </p:cNvCxnSpPr>
            <p:nvPr/>
          </p:nvCxnSpPr>
          <p:spPr bwMode="auto">
            <a:xfrm rot="10800000">
              <a:off x="1296" y="913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53" name="_s9253"/>
            <p:cNvCxnSpPr>
              <a:cxnSpLocks noChangeShapeType="1"/>
              <a:stCxn id="37" idx="3"/>
              <a:endCxn id="26" idx="2"/>
            </p:cNvCxnSpPr>
            <p:nvPr/>
          </p:nvCxnSpPr>
          <p:spPr bwMode="auto">
            <a:xfrm flipV="1">
              <a:off x="1152" y="913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51" name="_s9251"/>
            <p:cNvCxnSpPr>
              <a:cxnSpLocks noChangeShapeType="1"/>
              <a:stCxn id="36" idx="3"/>
              <a:endCxn id="27" idx="2"/>
            </p:cNvCxnSpPr>
            <p:nvPr/>
          </p:nvCxnSpPr>
          <p:spPr bwMode="auto">
            <a:xfrm flipV="1">
              <a:off x="3455" y="913"/>
              <a:ext cx="145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49" name="_s9249"/>
            <p:cNvCxnSpPr>
              <a:cxnSpLocks noChangeShapeType="1"/>
              <a:stCxn id="35" idx="1"/>
              <a:endCxn id="27" idx="2"/>
            </p:cNvCxnSpPr>
            <p:nvPr/>
          </p:nvCxnSpPr>
          <p:spPr bwMode="auto">
            <a:xfrm rot="10800000">
              <a:off x="3600" y="913"/>
              <a:ext cx="143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47" name="_s9247"/>
            <p:cNvCxnSpPr>
              <a:cxnSpLocks noChangeShapeType="1"/>
              <a:stCxn id="34" idx="3"/>
              <a:endCxn id="27" idx="2"/>
            </p:cNvCxnSpPr>
            <p:nvPr/>
          </p:nvCxnSpPr>
          <p:spPr bwMode="auto">
            <a:xfrm flipV="1">
              <a:off x="3455" y="913"/>
              <a:ext cx="145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45" name="_s9245"/>
            <p:cNvCxnSpPr>
              <a:cxnSpLocks noChangeShapeType="1"/>
              <a:stCxn id="33" idx="1"/>
              <a:endCxn id="27" idx="2"/>
            </p:cNvCxnSpPr>
            <p:nvPr/>
          </p:nvCxnSpPr>
          <p:spPr bwMode="auto">
            <a:xfrm rot="10800000">
              <a:off x="3600" y="913"/>
              <a:ext cx="143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39" name="_s9239"/>
            <p:cNvCxnSpPr>
              <a:cxnSpLocks noChangeShapeType="1"/>
              <a:stCxn id="32" idx="3"/>
              <a:endCxn id="27" idx="2"/>
            </p:cNvCxnSpPr>
            <p:nvPr/>
          </p:nvCxnSpPr>
          <p:spPr bwMode="auto">
            <a:xfrm flipV="1">
              <a:off x="3455" y="913"/>
              <a:ext cx="145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37" name="_s9237"/>
            <p:cNvCxnSpPr>
              <a:cxnSpLocks noChangeShapeType="1"/>
              <a:stCxn id="31" idx="1"/>
              <a:endCxn id="26" idx="2"/>
            </p:cNvCxnSpPr>
            <p:nvPr/>
          </p:nvCxnSpPr>
          <p:spPr bwMode="auto">
            <a:xfrm rot="10800000">
              <a:off x="1296" y="913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35" name="_s9235"/>
            <p:cNvCxnSpPr>
              <a:cxnSpLocks noChangeShapeType="1"/>
              <a:stCxn id="30" idx="3"/>
              <a:endCxn id="26" idx="2"/>
            </p:cNvCxnSpPr>
            <p:nvPr/>
          </p:nvCxnSpPr>
          <p:spPr bwMode="auto">
            <a:xfrm flipV="1">
              <a:off x="1152" y="913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33" name="_s9233"/>
            <p:cNvCxnSpPr>
              <a:cxnSpLocks noChangeShapeType="1"/>
              <a:stCxn id="29" idx="1"/>
              <a:endCxn id="26" idx="2"/>
            </p:cNvCxnSpPr>
            <p:nvPr/>
          </p:nvCxnSpPr>
          <p:spPr bwMode="auto">
            <a:xfrm rot="10800000">
              <a:off x="1296" y="913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31" name="_s9231"/>
            <p:cNvCxnSpPr>
              <a:cxnSpLocks noChangeShapeType="1"/>
              <a:stCxn id="28" idx="3"/>
              <a:endCxn id="26" idx="2"/>
            </p:cNvCxnSpPr>
            <p:nvPr/>
          </p:nvCxnSpPr>
          <p:spPr bwMode="auto">
            <a:xfrm flipV="1">
              <a:off x="1152" y="913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28" name="_s9228"/>
            <p:cNvCxnSpPr>
              <a:cxnSpLocks noChangeShapeType="1"/>
              <a:stCxn id="27" idx="1"/>
              <a:endCxn id="25" idx="2"/>
            </p:cNvCxnSpPr>
            <p:nvPr/>
          </p:nvCxnSpPr>
          <p:spPr bwMode="auto">
            <a:xfrm rot="10800000">
              <a:off x="2448" y="481"/>
              <a:ext cx="719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227" name="_s9227"/>
            <p:cNvCxnSpPr>
              <a:cxnSpLocks noChangeShapeType="1"/>
              <a:stCxn id="26" idx="3"/>
              <a:endCxn id="25" idx="2"/>
            </p:cNvCxnSpPr>
            <p:nvPr/>
          </p:nvCxnSpPr>
          <p:spPr bwMode="auto">
            <a:xfrm flipV="1">
              <a:off x="1728" y="481"/>
              <a:ext cx="720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25" name="_s9223"/>
            <p:cNvSpPr>
              <a:spLocks noChangeArrowheads="1"/>
            </p:cNvSpPr>
            <p:nvPr/>
          </p:nvSpPr>
          <p:spPr bwMode="auto">
            <a:xfrm>
              <a:off x="2016" y="19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Изобразительно-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выразительные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средства</a:t>
              </a:r>
            </a:p>
          </p:txBody>
        </p:sp>
        <p:sp>
          <p:nvSpPr>
            <p:cNvPr id="26" name="_s9224"/>
            <p:cNvSpPr>
              <a:spLocks noChangeArrowheads="1"/>
            </p:cNvSpPr>
            <p:nvPr/>
          </p:nvSpPr>
          <p:spPr bwMode="auto">
            <a:xfrm>
              <a:off x="864" y="62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Тропы</a:t>
              </a:r>
            </a:p>
          </p:txBody>
        </p:sp>
        <p:sp>
          <p:nvSpPr>
            <p:cNvPr id="27" name="_s9225"/>
            <p:cNvSpPr>
              <a:spLocks noChangeArrowheads="1"/>
            </p:cNvSpPr>
            <p:nvPr/>
          </p:nvSpPr>
          <p:spPr bwMode="auto">
            <a:xfrm>
              <a:off x="3167" y="62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Стилистические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фигуры</a:t>
              </a:r>
            </a:p>
          </p:txBody>
        </p:sp>
        <p:sp>
          <p:nvSpPr>
            <p:cNvPr id="28" name="_s9230"/>
            <p:cNvSpPr>
              <a:spLocks noChangeArrowheads="1"/>
            </p:cNvSpPr>
            <p:nvPr/>
          </p:nvSpPr>
          <p:spPr bwMode="auto">
            <a:xfrm>
              <a:off x="288" y="105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Эпитеты</a:t>
              </a:r>
            </a:p>
          </p:txBody>
        </p:sp>
        <p:sp>
          <p:nvSpPr>
            <p:cNvPr id="29" name="_s9232"/>
            <p:cNvSpPr>
              <a:spLocks noChangeArrowheads="1"/>
            </p:cNvSpPr>
            <p:nvPr/>
          </p:nvSpPr>
          <p:spPr bwMode="auto">
            <a:xfrm>
              <a:off x="1440" y="105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Метафоры</a:t>
              </a:r>
            </a:p>
          </p:txBody>
        </p:sp>
        <p:sp>
          <p:nvSpPr>
            <p:cNvPr id="30" name="_s9234"/>
            <p:cNvSpPr>
              <a:spLocks noChangeArrowheads="1"/>
            </p:cNvSpPr>
            <p:nvPr/>
          </p:nvSpPr>
          <p:spPr bwMode="auto">
            <a:xfrm>
              <a:off x="288" y="148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Метонимия</a:t>
              </a:r>
            </a:p>
          </p:txBody>
        </p:sp>
        <p:sp>
          <p:nvSpPr>
            <p:cNvPr id="31" name="_s9236"/>
            <p:cNvSpPr>
              <a:spLocks noChangeArrowheads="1"/>
            </p:cNvSpPr>
            <p:nvPr/>
          </p:nvSpPr>
          <p:spPr bwMode="auto">
            <a:xfrm>
              <a:off x="1440" y="148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Синекдоха</a:t>
              </a:r>
            </a:p>
          </p:txBody>
        </p:sp>
        <p:sp>
          <p:nvSpPr>
            <p:cNvPr id="32" name="_s9238"/>
            <p:cNvSpPr>
              <a:spLocks noChangeArrowheads="1"/>
            </p:cNvSpPr>
            <p:nvPr/>
          </p:nvSpPr>
          <p:spPr bwMode="auto">
            <a:xfrm>
              <a:off x="2592" y="105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Обращение</a:t>
              </a:r>
            </a:p>
          </p:txBody>
        </p:sp>
        <p:sp>
          <p:nvSpPr>
            <p:cNvPr id="33" name="_s9244"/>
            <p:cNvSpPr>
              <a:spLocks noChangeArrowheads="1"/>
            </p:cNvSpPr>
            <p:nvPr/>
          </p:nvSpPr>
          <p:spPr bwMode="auto">
            <a:xfrm>
              <a:off x="3743" y="105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Риторический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вопрос</a:t>
              </a:r>
            </a:p>
          </p:txBody>
        </p:sp>
        <p:sp>
          <p:nvSpPr>
            <p:cNvPr id="34" name="_s9246"/>
            <p:cNvSpPr>
              <a:spLocks noChangeArrowheads="1"/>
            </p:cNvSpPr>
            <p:nvPr/>
          </p:nvSpPr>
          <p:spPr bwMode="auto">
            <a:xfrm>
              <a:off x="2592" y="1489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Анафора</a:t>
              </a:r>
            </a:p>
          </p:txBody>
        </p:sp>
        <p:sp>
          <p:nvSpPr>
            <p:cNvPr id="35" name="_s9248"/>
            <p:cNvSpPr>
              <a:spLocks noChangeArrowheads="1"/>
            </p:cNvSpPr>
            <p:nvPr/>
          </p:nvSpPr>
          <p:spPr bwMode="auto">
            <a:xfrm>
              <a:off x="3743" y="1489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Парцелляция</a:t>
              </a:r>
            </a:p>
          </p:txBody>
        </p:sp>
        <p:sp>
          <p:nvSpPr>
            <p:cNvPr id="36" name="_s9250"/>
            <p:cNvSpPr>
              <a:spLocks noChangeArrowheads="1"/>
            </p:cNvSpPr>
            <p:nvPr/>
          </p:nvSpPr>
          <p:spPr bwMode="auto">
            <a:xfrm>
              <a:off x="2592" y="192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Градация</a:t>
              </a:r>
            </a:p>
          </p:txBody>
        </p:sp>
        <p:sp>
          <p:nvSpPr>
            <p:cNvPr id="37" name="_s9252"/>
            <p:cNvSpPr>
              <a:spLocks noChangeArrowheads="1"/>
            </p:cNvSpPr>
            <p:nvPr/>
          </p:nvSpPr>
          <p:spPr bwMode="auto">
            <a:xfrm>
              <a:off x="289" y="192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Гипербола</a:t>
              </a:r>
            </a:p>
          </p:txBody>
        </p:sp>
        <p:sp>
          <p:nvSpPr>
            <p:cNvPr id="38" name="_s9254"/>
            <p:cNvSpPr>
              <a:spLocks noChangeArrowheads="1"/>
            </p:cNvSpPr>
            <p:nvPr/>
          </p:nvSpPr>
          <p:spPr bwMode="auto">
            <a:xfrm>
              <a:off x="1440" y="192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Литота</a:t>
              </a:r>
            </a:p>
          </p:txBody>
        </p:sp>
        <p:sp>
          <p:nvSpPr>
            <p:cNvPr id="39" name="_s9256"/>
            <p:cNvSpPr>
              <a:spLocks noChangeArrowheads="1"/>
            </p:cNvSpPr>
            <p:nvPr/>
          </p:nvSpPr>
          <p:spPr bwMode="auto">
            <a:xfrm>
              <a:off x="289" y="235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Перифраз</a:t>
              </a:r>
            </a:p>
          </p:txBody>
        </p:sp>
        <p:sp>
          <p:nvSpPr>
            <p:cNvPr id="40" name="_s9258"/>
            <p:cNvSpPr>
              <a:spLocks noChangeArrowheads="1"/>
            </p:cNvSpPr>
            <p:nvPr/>
          </p:nvSpPr>
          <p:spPr bwMode="auto">
            <a:xfrm>
              <a:off x="1440" y="235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Сравнение</a:t>
              </a:r>
            </a:p>
          </p:txBody>
        </p:sp>
        <p:sp>
          <p:nvSpPr>
            <p:cNvPr id="41" name="_s9260"/>
            <p:cNvSpPr>
              <a:spLocks noChangeArrowheads="1"/>
            </p:cNvSpPr>
            <p:nvPr/>
          </p:nvSpPr>
          <p:spPr bwMode="auto">
            <a:xfrm>
              <a:off x="3743" y="192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Инверсия</a:t>
              </a:r>
            </a:p>
          </p:txBody>
        </p:sp>
        <p:sp>
          <p:nvSpPr>
            <p:cNvPr id="42" name="_s9262"/>
            <p:cNvSpPr>
              <a:spLocks noChangeArrowheads="1"/>
            </p:cNvSpPr>
            <p:nvPr/>
          </p:nvSpPr>
          <p:spPr bwMode="auto">
            <a:xfrm>
              <a:off x="2592" y="235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Синтаксический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параллелизм</a:t>
              </a:r>
            </a:p>
          </p:txBody>
        </p:sp>
        <p:sp>
          <p:nvSpPr>
            <p:cNvPr id="43" name="_s9266"/>
            <p:cNvSpPr>
              <a:spLocks noChangeArrowheads="1"/>
            </p:cNvSpPr>
            <p:nvPr/>
          </p:nvSpPr>
          <p:spPr bwMode="auto">
            <a:xfrm>
              <a:off x="289" y="278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Олицетворение</a:t>
              </a:r>
            </a:p>
          </p:txBody>
        </p:sp>
        <p:sp>
          <p:nvSpPr>
            <p:cNvPr id="44" name="_s9268"/>
            <p:cNvSpPr>
              <a:spLocks noChangeArrowheads="1"/>
            </p:cNvSpPr>
            <p:nvPr/>
          </p:nvSpPr>
          <p:spPr bwMode="auto">
            <a:xfrm>
              <a:off x="3743" y="2353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Антитеза</a:t>
              </a:r>
            </a:p>
          </p:txBody>
        </p:sp>
        <p:sp>
          <p:nvSpPr>
            <p:cNvPr id="45" name="_s9270"/>
            <p:cNvSpPr>
              <a:spLocks noChangeArrowheads="1"/>
            </p:cNvSpPr>
            <p:nvPr/>
          </p:nvSpPr>
          <p:spPr bwMode="auto">
            <a:xfrm>
              <a:off x="2592" y="2785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Оксюморон</a:t>
              </a:r>
            </a:p>
          </p:txBody>
        </p:sp>
        <p:sp>
          <p:nvSpPr>
            <p:cNvPr id="46" name="_s9272"/>
            <p:cNvSpPr>
              <a:spLocks noChangeArrowheads="1"/>
            </p:cNvSpPr>
            <p:nvPr/>
          </p:nvSpPr>
          <p:spPr bwMode="auto">
            <a:xfrm>
              <a:off x="3743" y="2785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Arial" charset="0"/>
                </a:rPr>
                <a:t>Эллипсис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Познакомимся с некоторыми тропами: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Метонимия – перенос названия с одного предмета на другой: с содержимого на содержащее.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/>
              <a:t>Не дай мне бог сойти с ума.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/>
              <a:t>Нет, легче </a:t>
            </a:r>
            <a:r>
              <a:rPr lang="ru-RU" sz="2400" b="1" i="1" u="sng"/>
              <a:t>посох </a:t>
            </a:r>
            <a:r>
              <a:rPr lang="ru-RU" sz="2400" i="1"/>
              <a:t>и </a:t>
            </a:r>
            <a:r>
              <a:rPr lang="ru-RU" sz="2400" b="1" i="1" u="sng"/>
              <a:t>сума</a:t>
            </a:r>
            <a:r>
              <a:rPr lang="ru-RU" sz="2400" i="1"/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Подразумевается доля нищего. Поэт утверждает, что лучше быть нищим.  </a:t>
            </a:r>
          </a:p>
        </p:txBody>
      </p:sp>
      <p:pic>
        <p:nvPicPr>
          <p:cNvPr id="13325" name="Picture 13" descr="Tre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51087"/>
            <a:ext cx="4038600" cy="30289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Синекдоха</a:t>
            </a:r>
          </a:p>
        </p:txBody>
      </p:sp>
      <p:pic>
        <p:nvPicPr>
          <p:cNvPr id="16391" name="Picture 7" descr="j02819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52600"/>
            <a:ext cx="4030663" cy="3810000"/>
          </a:xfrm>
        </p:spPr>
      </p:pic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/>
              <a:t>Замещение слова другим, находящимся с ним в отношениях «большее-меньшее».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/>
              <a:t>Розы в </a:t>
            </a:r>
            <a:r>
              <a:rPr lang="ru-RU" sz="2800" b="1" i="1" u="sng"/>
              <a:t>хрустале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/>
              <a:t>Имеется в виду не кусок хрусталя, а хрустальная ваза.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Гипербола и литота</a:t>
            </a:r>
          </a:p>
        </p:txBody>
      </p:sp>
      <p:pic>
        <p:nvPicPr>
          <p:cNvPr id="18443" name="Picture 11" descr="j02991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219200"/>
            <a:ext cx="3119438" cy="5118100"/>
          </a:xfrm>
        </p:spPr>
      </p:pic>
      <p:sp>
        <p:nvSpPr>
          <p:cNvPr id="1844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/>
              <a:t>Гипербола – от слова «гипер» - очень – преувеличение.</a:t>
            </a:r>
          </a:p>
          <a:p>
            <a:r>
              <a:rPr lang="ru-RU"/>
              <a:t>Литота – наоборот, преуменьшение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СРАВНЕНИЕ</a:t>
            </a:r>
          </a:p>
        </p:txBody>
      </p:sp>
      <p:pic>
        <p:nvPicPr>
          <p:cNvPr id="23562" name="Picture 10" descr="Garde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51087"/>
            <a:ext cx="4038600" cy="3028950"/>
          </a:xfrm>
          <a:noFill/>
          <a:ln/>
        </p:spPr>
      </p:pic>
      <p:sp>
        <p:nvSpPr>
          <p:cNvPr id="2355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/>
              <a:t>Сравнение приравнивает предметы и явления и присоединяется союзами «как», «будто», «словно», «как будто».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___________________</a:t>
            </a:r>
          </a:p>
          <a:p>
            <a:pPr>
              <a:buFont typeface="Wingdings" pitchFamily="2" charset="2"/>
              <a:buNone/>
            </a:pPr>
            <a:r>
              <a:rPr lang="ru-RU" sz="2400" i="1"/>
              <a:t>Используя сравнения, метафоры, эпитеты, опишите эти цветы.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Анафора и эпифора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/>
              <a:t>Анафора</a:t>
            </a:r>
            <a:r>
              <a:rPr lang="ru-RU" sz="2400"/>
              <a:t> – единоначатие.</a:t>
            </a:r>
          </a:p>
          <a:p>
            <a:pPr>
              <a:lnSpc>
                <a:spcPct val="90000"/>
              </a:lnSpc>
            </a:pPr>
            <a:r>
              <a:rPr lang="ru-RU" sz="2400"/>
              <a:t>Не надо путать анафору с </a:t>
            </a:r>
            <a:r>
              <a:rPr lang="ru-RU" sz="2400" b="1" i="1"/>
              <a:t>синтаксическим параллелизмом.</a:t>
            </a:r>
            <a:r>
              <a:rPr lang="ru-RU" sz="2400"/>
              <a:t> Синтаксический параллелизм – это одинаковое строение предложений с точки зрения синтаксиса.</a:t>
            </a:r>
          </a:p>
          <a:p>
            <a:pPr>
              <a:lnSpc>
                <a:spcPct val="90000"/>
              </a:lnSpc>
            </a:pPr>
            <a:r>
              <a:rPr lang="ru-RU" sz="2400" b="1" i="1"/>
              <a:t>Парцелляция</a:t>
            </a:r>
            <a:r>
              <a:rPr lang="ru-RU" sz="2400"/>
              <a:t> – это деление предложений «на порции» с помощью запятых или точек на отрезки.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/>
              <a:t>Эпифора </a:t>
            </a:r>
            <a:r>
              <a:rPr lang="ru-RU" sz="2400"/>
              <a:t>– одинаковый конец строчек стихов, предложений.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Градация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Это приём нагнетания синонимов для достижения эффекта наибольшей выразительности. Синонимы располагаются по нарастающей.</a:t>
            </a:r>
          </a:p>
          <a:p>
            <a:pPr>
              <a:buFont typeface="Wingdings" pitchFamily="2" charset="2"/>
              <a:buNone/>
            </a:pPr>
            <a:r>
              <a:rPr lang="ru-RU" i="1"/>
              <a:t>Как ему до сих пор не пришло в голову, что это </a:t>
            </a:r>
            <a:r>
              <a:rPr lang="ru-RU" b="1" i="1" u="sng"/>
              <a:t>обман зрения, галлюцинация, мираж?</a:t>
            </a:r>
            <a:endParaRPr lang="ru-RU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424</TotalTime>
  <Words>1134</Words>
  <Application>Microsoft Office PowerPoint</Application>
  <PresentationFormat>Экран (4:3)</PresentationFormat>
  <Paragraphs>124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Trebuchet MS</vt:lpstr>
      <vt:lpstr>Wingdings</vt:lpstr>
      <vt:lpstr>Wingdings 2</vt:lpstr>
      <vt:lpstr>Изящная</vt:lpstr>
      <vt:lpstr>Изобразительно-выразительные средства</vt:lpstr>
      <vt:lpstr>Ответьте на вопросы:</vt:lpstr>
      <vt:lpstr>Презентация PowerPoint</vt:lpstr>
      <vt:lpstr>Познакомимся с некоторыми тропами:</vt:lpstr>
      <vt:lpstr>Синекдоха</vt:lpstr>
      <vt:lpstr>Гипербола и литота</vt:lpstr>
      <vt:lpstr>СРАВНЕНИЕ</vt:lpstr>
      <vt:lpstr>Анафора и эпифора</vt:lpstr>
      <vt:lpstr>Градация</vt:lpstr>
      <vt:lpstr>Вопросно-ответная форма изложения</vt:lpstr>
      <vt:lpstr>Перифраза</vt:lpstr>
      <vt:lpstr>Парцелляция</vt:lpstr>
      <vt:lpstr>Окказионализмы</vt:lpstr>
      <vt:lpstr>Оксюморон</vt:lpstr>
      <vt:lpstr>Лексический повтор</vt:lpstr>
      <vt:lpstr>Контекстуальные синонимы</vt:lpstr>
      <vt:lpstr>Контекстуальные антонимы</vt:lpstr>
      <vt:lpstr>Ирония</vt:lpstr>
      <vt:lpstr>Инверсия</vt:lpstr>
      <vt:lpstr>Гротеск</vt:lpstr>
      <vt:lpstr>Антитеза</vt:lpstr>
      <vt:lpstr>Эллипсис</vt:lpstr>
      <vt:lpstr>Риторическое обращение</vt:lpstr>
      <vt:lpstr>Риторический вопрос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Виктор</cp:lastModifiedBy>
  <cp:revision>35</cp:revision>
  <cp:lastPrinted>1601-01-01T00:00:00Z</cp:lastPrinted>
  <dcterms:created xsi:type="dcterms:W3CDTF">2008-04-11T14:14:16Z</dcterms:created>
  <dcterms:modified xsi:type="dcterms:W3CDTF">2020-04-12T11:02:23Z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