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7" r:id="rId3"/>
    <p:sldId id="290" r:id="rId4"/>
    <p:sldId id="258" r:id="rId5"/>
    <p:sldId id="259" r:id="rId6"/>
    <p:sldId id="260" r:id="rId7"/>
    <p:sldId id="261" r:id="rId8"/>
    <p:sldId id="262" r:id="rId9"/>
    <p:sldId id="266" r:id="rId10"/>
    <p:sldId id="268" r:id="rId11"/>
    <p:sldId id="269" r:id="rId12"/>
    <p:sldId id="283" r:id="rId13"/>
    <p:sldId id="284" r:id="rId14"/>
    <p:sldId id="285" r:id="rId15"/>
    <p:sldId id="286" r:id="rId16"/>
    <p:sldId id="302" r:id="rId17"/>
    <p:sldId id="306" r:id="rId18"/>
    <p:sldId id="288" r:id="rId19"/>
    <p:sldId id="263" r:id="rId20"/>
    <p:sldId id="265" r:id="rId21"/>
    <p:sldId id="301" r:id="rId22"/>
    <p:sldId id="289" r:id="rId23"/>
    <p:sldId id="294" r:id="rId24"/>
    <p:sldId id="297" r:id="rId25"/>
    <p:sldId id="298" r:id="rId26"/>
    <p:sldId id="299" r:id="rId27"/>
    <p:sldId id="300" r:id="rId28"/>
    <p:sldId id="304" r:id="rId29"/>
    <p:sldId id="303" r:id="rId30"/>
    <p:sldId id="305" r:id="rId31"/>
    <p:sldId id="291" r:id="rId32"/>
    <p:sldId id="28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>
        <p:scale>
          <a:sx n="71" d="100"/>
          <a:sy n="71" d="100"/>
        </p:scale>
        <p:origin x="-135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839506172839504E-2"/>
          <c:y val="5.6120653217889761E-2"/>
          <c:w val="0.88884648099543162"/>
          <c:h val="0.938267281460320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cat>
            <c:numRef>
              <c:f>Лист1!$A$2:$A$3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3080024448008938"/>
          <c:y val="9.316615489774234E-2"/>
          <c:w val="0.15679660621876571"/>
          <c:h val="0.32058938031500683"/>
        </c:manualLayout>
      </c:layout>
      <c:txPr>
        <a:bodyPr/>
        <a:lstStyle/>
        <a:p>
          <a:pPr>
            <a:defRPr sz="35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numRef>
              <c:f>Лист1!$A$2:$A$3</c:f>
              <c:numCache>
                <c:formatCode>General</c:formatCode>
                <c:ptCount val="2"/>
                <c:pt idx="0">
                  <c:v>15</c:v>
                </c:pt>
                <c:pt idx="1">
                  <c:v>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492459824100969"/>
          <c:y val="6.7062206885519796E-2"/>
          <c:w val="0.12320405672975102"/>
          <c:h val="0.26819049740143625"/>
        </c:manualLayout>
      </c:layout>
      <c:txPr>
        <a:bodyPr/>
        <a:lstStyle/>
        <a:p>
          <a:pPr>
            <a:defRPr sz="35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numRef>
              <c:f>Лист1!$A$2:$A$3</c:f>
              <c:numCache>
                <c:formatCode>General</c:formatCode>
                <c:ptCount val="2"/>
                <c:pt idx="0">
                  <c:v>15</c:v>
                </c:pt>
                <c:pt idx="1">
                  <c:v>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492459824100969"/>
          <c:y val="5.329474706150872E-3"/>
          <c:w val="0.11443212690518971"/>
          <c:h val="0.28222066380583916"/>
        </c:manualLayout>
      </c:layout>
      <c:txPr>
        <a:bodyPr/>
        <a:lstStyle/>
        <a:p>
          <a:pPr>
            <a:defRPr sz="35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numRef>
              <c:f>Лист1!$A$2:$A$3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480038679375598"/>
          <c:y val="9.7928572975204131E-2"/>
          <c:w val="0.12332826817700418"/>
          <c:h val="0.2850266970867194"/>
        </c:manualLayout>
      </c:layout>
      <c:txPr>
        <a:bodyPr/>
        <a:lstStyle/>
        <a:p>
          <a:pPr>
            <a:defRPr sz="35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48;&#1089;&#1089;&#1083;,%20&#1079;&#1072;&#1088;&#1103;&#1076;&#1082;&#1072;\&#1076;&#1077;&#1083;&#1072;&#1081;&#1090;&#1077;%20&#1079;&#1072;&#1088;&#1103;&#1076;&#1082;&#1091;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aryadkam.png"/>
          <p:cNvPicPr>
            <a:picLocks noChangeAspect="1"/>
          </p:cNvPicPr>
          <p:nvPr/>
        </p:nvPicPr>
        <p:blipFill>
          <a:blip r:embed="rId2" cstate="print"/>
          <a:srcRect l="2268" b="9946"/>
          <a:stretch>
            <a:fillRect/>
          </a:stretch>
        </p:blipFill>
        <p:spPr>
          <a:xfrm>
            <a:off x="1571604" y="2786058"/>
            <a:ext cx="5929354" cy="30718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728" y="285728"/>
            <a:ext cx="6540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err="1" smtClean="0"/>
              <a:t>Большеустинская</a:t>
            </a:r>
            <a:r>
              <a:rPr lang="ru-RU" dirty="0" smtClean="0"/>
              <a:t> основная школа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1285860"/>
            <a:ext cx="67866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Исследовательский проект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«Утренняя зарядка - настоящая загадка»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4678" y="5929330"/>
            <a:ext cx="5929322" cy="928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</a:t>
            </a:r>
            <a:r>
              <a:rPr lang="ru-RU" dirty="0" smtClean="0"/>
              <a:t>Выполнила:  </a:t>
            </a:r>
            <a:r>
              <a:rPr lang="ru-RU" b="1" i="1" dirty="0" err="1" smtClean="0"/>
              <a:t>Благова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Карина</a:t>
            </a:r>
            <a:r>
              <a:rPr lang="ru-RU" b="1" i="1" dirty="0" smtClean="0"/>
              <a:t> 3 класс</a:t>
            </a:r>
            <a:endParaRPr lang="ru-RU" dirty="0" smtClean="0"/>
          </a:p>
          <a:p>
            <a:r>
              <a:rPr lang="ru-RU" dirty="0" smtClean="0"/>
              <a:t>                             Руководитель:  </a:t>
            </a:r>
            <a:r>
              <a:rPr lang="ru-RU" b="1" i="1" dirty="0" err="1" smtClean="0"/>
              <a:t>Т.А.Тырыкина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Правила зарядки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Утреннюю зарядку делайте на свежем воздухе, а зимой – в хорошо проветренной комнате при открытой форточке.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 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Костюм, в котором вы выполняете утреннюю зарядку, должен быть легким, не стесняющим движений.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 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Упражнения комплекса утренней зарядки по трудности должны быть посильными.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 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В комплекс утренней зарядки входят обычно не менее 8 упражнений, и каждое из них надо выполнить не менее 8 раз.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 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мои исследования: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357299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анкетировании приняли участие учащиеся начальных классов (18 человек)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1\Desktop\ШКОЛА\DSCN44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500306"/>
            <a:ext cx="5340085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Результат</a:t>
            </a:r>
            <a:endParaRPr lang="ru-RU" dirty="0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1643042" y="2071678"/>
          <a:ext cx="6357982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85786" y="1285860"/>
            <a:ext cx="7500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1. Нужна ли человеку зарядка?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285729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2. Делаете ли вы зарядку дома? </a:t>
            </a:r>
            <a:r>
              <a:rPr lang="ru-RU" sz="4000" i="1" u="sng" dirty="0" smtClean="0">
                <a:solidFill>
                  <a:srgbClr val="002060"/>
                </a:solidFill>
              </a:rPr>
              <a:t/>
            </a:r>
            <a:br>
              <a:rPr lang="ru-RU" sz="4000" i="1" u="sng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285729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7166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3. Нужна ли зарядка в школе?</a:t>
            </a:r>
            <a:r>
              <a:rPr lang="ru-RU" sz="4000" i="1" u="sng" dirty="0" smtClean="0">
                <a:solidFill>
                  <a:srgbClr val="002060"/>
                </a:solidFill>
              </a:rPr>
              <a:t/>
            </a:r>
            <a:br>
              <a:rPr lang="ru-RU" sz="4000" i="1" u="sng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8" name="Содержимое 1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285729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4. Нравится ли делать зарядку в школе?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F:\DCIM\107NIKON\DSCN43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290"/>
            <a:ext cx="5214942" cy="3911207"/>
          </a:xfrm>
          <a:prstGeom prst="ellipse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3071810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не болеть;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на уроках быть бодрым;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проснуться;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укрепления костей, мышц;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не засыпать на уроке.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8864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нужна утренняя зарядка в</a:t>
            </a:r>
          </a:p>
          <a:p>
            <a:pPr algn="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школе 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</a:t>
            </a:r>
            <a:endParaRPr lang="ru-RU" dirty="0"/>
          </a:p>
        </p:txBody>
      </p:sp>
      <p:pic>
        <p:nvPicPr>
          <p:cNvPr id="4" name="Picture 5" descr="C:\Users\home\Desktop\школа фото\IMG_82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142984"/>
            <a:ext cx="6492195" cy="4358988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450775" y="5000636"/>
            <a:ext cx="8242449" cy="1643074"/>
          </a:xfrm>
          <a:prstGeom prst="horizontalScroll">
            <a:avLst>
              <a:gd name="adj" fmla="val 25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+mn-lt"/>
                <a:ea typeface="+mn-ea"/>
                <a:cs typeface="+mn-cs"/>
              </a:rPr>
              <a:t>36, 58, 24, 63, 41, 77, 99, 84, 19</a:t>
            </a:r>
            <a:endParaRPr lang="ru-RU" sz="40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43264" y="4714884"/>
            <a:ext cx="8457472" cy="1928826"/>
          </a:xfrm>
          <a:prstGeom prst="horizontalScroll">
            <a:avLst>
              <a:gd name="adj" fmla="val 25000"/>
            </a:avLst>
          </a:prstGeom>
          <a:gradFill rotWithShape="1">
            <a:gsLst>
              <a:gs pos="0">
                <a:srgbClr val="9F2936">
                  <a:tint val="30000"/>
                  <a:satMod val="250000"/>
                </a:srgbClr>
              </a:gs>
              <a:gs pos="72000">
                <a:srgbClr val="9F2936">
                  <a:tint val="75000"/>
                  <a:satMod val="210000"/>
                </a:srgbClr>
              </a:gs>
              <a:gs pos="100000">
                <a:srgbClr val="9F293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9F293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i="1" dirty="0" smtClean="0">
                <a:ln>
                  <a:solidFill>
                    <a:srgbClr val="1B587C">
                      <a:lumMod val="50000"/>
                    </a:srgbClr>
                  </a:solidFill>
                </a:ln>
                <a:solidFill>
                  <a:srgbClr val="00B050"/>
                </a:solidFill>
              </a:rPr>
              <a:t>99, 84, 77, 63, 58, 41, 36, 24, 19</a:t>
            </a:r>
            <a:endParaRPr lang="ru-RU" sz="4000" dirty="0">
              <a:ln>
                <a:solidFill>
                  <a:srgbClr val="1B587C">
                    <a:lumMod val="50000"/>
                  </a:srgbClr>
                </a:solidFill>
              </a:ln>
              <a:solidFill>
                <a:srgbClr val="00B050"/>
              </a:solidFill>
              <a:latin typeface="Franklin Gothic Book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57166"/>
            <a:ext cx="6072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Verdana" pitchFamily="34" charset="0"/>
              </a:rPr>
              <a:t>Эксперимент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ШКОЛА\DSCN44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620688"/>
            <a:ext cx="7164288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Verdana" pitchFamily="34" charset="0"/>
              </a:rPr>
              <a:t>СОН</a:t>
            </a:r>
            <a:endParaRPr lang="ru-RU" sz="4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4" name="Содержимое 3" descr="Ordenadores-y-tele-fuera-dormitorio-nino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19434" y="2000240"/>
            <a:ext cx="5280758" cy="416506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072198" y="1844824"/>
            <a:ext cx="3071802" cy="460851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Движение  крови замедляется</a:t>
            </a:r>
          </a:p>
          <a:p>
            <a:endParaRPr lang="ru-RU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Мышцы расслабляются</a:t>
            </a:r>
          </a:p>
          <a:p>
            <a:endParaRPr lang="ru-RU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Биение сердца</a:t>
            </a:r>
          </a:p>
          <a:p>
            <a:pPr>
              <a:lnSpc>
                <a:spcPct val="11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   замедляется</a:t>
            </a:r>
          </a:p>
          <a:p>
            <a:pPr>
              <a:lnSpc>
                <a:spcPct val="110000"/>
              </a:lnSpc>
              <a:buNone/>
            </a:pPr>
            <a:endParaRPr lang="ru-RU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Нервная система отдыхает</a:t>
            </a:r>
            <a:endParaRPr lang="ru-RU" b="1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Актуальность: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161277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Утренняя зарядка –самый простой и доступный способ для поддержания бодрого настроения во время всего дня .</a:t>
            </a:r>
            <a:endParaRPr lang="ru-RU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4" name="Picture 2" descr="F:\DCIM\108NIKON\DSCN44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714620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500063"/>
            <a:ext cx="6715172" cy="60864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1.Сон уходит.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2.Повышается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 тонус всего тела.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3.Организм быстро приходит в бодрое состояние.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4.Укрепляется иммунитет.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</a:rPr>
              <a:t>5. Люди реже болеют.</a:t>
            </a:r>
            <a:endParaRPr lang="ru-RU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4" name="Содержимое 3" descr="400_F_45800256_zfuBxLdZ4tHYORN1TIhei7sIaHpFGc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6380" y="214290"/>
            <a:ext cx="3075492" cy="27754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0232" y="285728"/>
            <a:ext cx="2942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Verdana" pitchFamily="34" charset="0"/>
              </a:rPr>
              <a:t>ЗАРЯДКА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32656"/>
            <a:ext cx="4233664" cy="7159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28736"/>
            <a:ext cx="8320438" cy="3000396"/>
          </a:xfrm>
        </p:spPr>
        <p:txBody>
          <a:bodyPr>
            <a:normAutofit fontScale="55000" lnSpcReduction="20000"/>
          </a:bodyPr>
          <a:lstStyle/>
          <a:p>
            <a:r>
              <a:rPr lang="ru-RU" sz="5800" b="1" u="sng" dirty="0" smtClean="0">
                <a:solidFill>
                  <a:srgbClr val="002060"/>
                </a:solidFill>
              </a:rPr>
              <a:t>Поднимание рук вверх или в стороны</a:t>
            </a:r>
            <a:r>
              <a:rPr lang="ru-RU" sz="5800" dirty="0" smtClean="0">
                <a:solidFill>
                  <a:srgbClr val="002060"/>
                </a:solidFill>
              </a:rPr>
              <a:t>. Это упражнение помогает выпрямить позвоночник, улучшить кровообращение в мышцах плечевого пояса и рук.</a:t>
            </a:r>
          </a:p>
          <a:p>
            <a:pPr>
              <a:buNone/>
            </a:pPr>
            <a:r>
              <a:rPr lang="ru-RU" sz="2800" dirty="0" smtClean="0">
                <a:latin typeface="+mn-lt"/>
                <a:ea typeface="+mn-ea"/>
                <a:cs typeface="+mn-cs"/>
              </a:rPr>
              <a:t>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SUPER\AppData\Local\Microsoft\Windows\Temporary Internet Files\Content.IE5\16PV8QN0\number-39114_640[1]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0"/>
            <a:ext cx="1224136" cy="1224136"/>
          </a:xfrm>
          <a:prstGeom prst="rect">
            <a:avLst/>
          </a:prstGeom>
          <a:noFill/>
        </p:spPr>
      </p:pic>
      <p:pic>
        <p:nvPicPr>
          <p:cNvPr id="6" name="делайте заряд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715272" y="6286520"/>
            <a:ext cx="304800" cy="304800"/>
          </a:xfrm>
          <a:prstGeom prst="rect">
            <a:avLst/>
          </a:prstGeom>
        </p:spPr>
      </p:pic>
      <p:pic>
        <p:nvPicPr>
          <p:cNvPr id="2050" name="Picture 2" descr="F:\DCIM\108NIKON\DSCN44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500438"/>
            <a:ext cx="2928958" cy="3010300"/>
          </a:xfrm>
          <a:prstGeom prst="rect">
            <a:avLst/>
          </a:prstGeom>
          <a:noFill/>
        </p:spPr>
      </p:pic>
      <p:pic>
        <p:nvPicPr>
          <p:cNvPr id="2051" name="Picture 3" descr="F:\DCIM\108NIKON\DSCN44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290" y="3492918"/>
            <a:ext cx="2786082" cy="307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7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32656"/>
            <a:ext cx="3143272" cy="71596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84784"/>
            <a:ext cx="7315200" cy="41910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П</a:t>
            </a:r>
            <a:r>
              <a:rPr lang="ru-RU" b="1" i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риседания</a:t>
            </a:r>
            <a:r>
              <a:rPr lang="ru-RU" i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Это упражнение для укрепления мышц ног, увеличения подвижности суставов ног и улучшения кровообращения.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SUPER\AppData\Local\Microsoft\Windows\Temporary Internet Files\Content.IE5\16PV8QN0\two-39115_64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0"/>
            <a:ext cx="1462114" cy="1462114"/>
          </a:xfrm>
          <a:prstGeom prst="rect">
            <a:avLst/>
          </a:prstGeom>
          <a:noFill/>
        </p:spPr>
      </p:pic>
      <p:pic>
        <p:nvPicPr>
          <p:cNvPr id="3074" name="Picture 2" descr="F:\DCIM\108NIKON\DSCN4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3643314"/>
            <a:ext cx="465851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88640"/>
            <a:ext cx="3214710" cy="715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56792"/>
            <a:ext cx="7715304" cy="41910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Р</a:t>
            </a:r>
            <a:r>
              <a:rPr lang="ru-RU" b="1" i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азличные наклоны вперед и назад, вверх- вниз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 Это упражнение укрепляет мышцы туловища, спины, живота, увеличивает подвижность позвоночника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3314" name="Picture 2" descr="C:\Users\SUPER\AppData\Local\Microsoft\Windows\Temporary Internet Files\Content.IE5\HNO2U8PO\number3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142852"/>
            <a:ext cx="1512168" cy="1522249"/>
          </a:xfrm>
          <a:prstGeom prst="rect">
            <a:avLst/>
          </a:prstGeom>
          <a:noFill/>
        </p:spPr>
      </p:pic>
      <p:pic>
        <p:nvPicPr>
          <p:cNvPr id="4098" name="Picture 2" descr="F:\DCIM\108NIKON\DSCN44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4000504"/>
            <a:ext cx="4643438" cy="271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60648"/>
            <a:ext cx="2928958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401080" cy="1971676"/>
          </a:xfrm>
        </p:spPr>
        <p:txBody>
          <a:bodyPr/>
          <a:lstStyle/>
          <a:p>
            <a:r>
              <a:rPr lang="ru-RU" sz="3600" b="1" i="1" u="sng" dirty="0" smtClean="0">
                <a:solidFill>
                  <a:srgbClr val="002060"/>
                </a:solidFill>
              </a:rPr>
              <a:t>Наклоны в стороны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Это упражнение усиливает боковые мышцы туловища и повышает тонус брюшной полости.</a:t>
            </a:r>
          </a:p>
          <a:p>
            <a:endParaRPr lang="ru-RU" dirty="0"/>
          </a:p>
        </p:txBody>
      </p:sp>
      <p:pic>
        <p:nvPicPr>
          <p:cNvPr id="14338" name="Picture 2" descr="C:\Users\SUPER\AppData\Local\Microsoft\Windows\Temporary Internet Files\Content.IE5\C1FEYOSW\4NumberFourInCircle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0"/>
            <a:ext cx="1268759" cy="1268759"/>
          </a:xfrm>
          <a:prstGeom prst="rect">
            <a:avLst/>
          </a:prstGeom>
          <a:noFill/>
        </p:spPr>
      </p:pic>
      <p:pic>
        <p:nvPicPr>
          <p:cNvPr id="5122" name="Picture 2" descr="F:\DCIM\108NIKON\DSCN44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286124"/>
            <a:ext cx="4500594" cy="314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60648"/>
            <a:ext cx="3000396" cy="715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462744" cy="1729332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М</a:t>
            </a:r>
            <a:r>
              <a:rPr lang="ru-RU" b="1" i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аховые движения ногами и руками. 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Это упражнение увеличивает подвижности суставов рук и ног.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2" name="Picture 2" descr="C:\Users\SUPER\AppData\Local\Microsoft\Windows\Temporary Internet Files\Content.IE5\HNO2U8PO\US_5.svg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14290"/>
            <a:ext cx="1440160" cy="1440160"/>
          </a:xfrm>
          <a:prstGeom prst="rect">
            <a:avLst/>
          </a:prstGeom>
          <a:noFill/>
        </p:spPr>
      </p:pic>
      <p:pic>
        <p:nvPicPr>
          <p:cNvPr id="6146" name="Picture 2" descr="F:\DCIM\108NIKON\DSCN44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143248"/>
            <a:ext cx="4643438" cy="3482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60648"/>
            <a:ext cx="3143272" cy="715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463314" cy="2736304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П</a:t>
            </a:r>
            <a:r>
              <a:rPr lang="ru-RU" b="1" i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рыжки 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Это упражнение усиливает обмен веществ в организме, повышает деятельность органов дыхания и кровообращения.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SUPER\AppData\Local\Microsoft\Windows\Temporary Internet Files\Content.IE5\C1FEYOSW\6_tag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0"/>
            <a:ext cx="1628800" cy="1628800"/>
          </a:xfrm>
          <a:prstGeom prst="rect">
            <a:avLst/>
          </a:prstGeom>
          <a:noFill/>
        </p:spPr>
      </p:pic>
      <p:pic>
        <p:nvPicPr>
          <p:cNvPr id="7170" name="Picture 2" descr="F:\DCIM\108NIKON\DSCN44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714752"/>
            <a:ext cx="4045648" cy="307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332656"/>
            <a:ext cx="3143272" cy="715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37372" y="1643050"/>
            <a:ext cx="76066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002060"/>
                </a:solidFill>
              </a:rPr>
              <a:t>М</a:t>
            </a:r>
            <a:r>
              <a:rPr lang="ru-RU" sz="3200" b="1" u="sng" dirty="0" smtClean="0">
                <a:solidFill>
                  <a:srgbClr val="002060"/>
                </a:solidFill>
              </a:rPr>
              <a:t>едленные </a:t>
            </a:r>
            <a:r>
              <a:rPr lang="ru-RU" sz="3200" b="1" u="sng" dirty="0">
                <a:solidFill>
                  <a:srgbClr val="002060"/>
                </a:solidFill>
              </a:rPr>
              <a:t>шаги на месте и взмахи руками вверх и вниз</a:t>
            </a:r>
            <a:r>
              <a:rPr lang="ru-RU" sz="3200" dirty="0">
                <a:solidFill>
                  <a:srgbClr val="002060"/>
                </a:solidFill>
              </a:rPr>
              <a:t>. Это упражнение для успокоения дыхания.</a:t>
            </a:r>
          </a:p>
        </p:txBody>
      </p:sp>
      <p:pic>
        <p:nvPicPr>
          <p:cNvPr id="17410" name="Picture 2" descr="C:\Users\SUPER\AppData\Local\Microsoft\Windows\Temporary Internet Files\Content.IE5\TSXJ9DF2\medium-Number-7-33.3-3881[1]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85728"/>
            <a:ext cx="1116104" cy="1555105"/>
          </a:xfrm>
          <a:prstGeom prst="rect">
            <a:avLst/>
          </a:prstGeom>
          <a:noFill/>
        </p:spPr>
      </p:pic>
      <p:pic>
        <p:nvPicPr>
          <p:cNvPr id="8194" name="Picture 2" descr="F:\DCIM\108NIKON\DSCN44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3" y="3312706"/>
            <a:ext cx="4071966" cy="341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Verdana" pitchFamily="34" charset="0"/>
              </a:rPr>
              <a:t>Вывод:</a:t>
            </a:r>
            <a:endParaRPr lang="ru-RU" sz="4400" dirty="0"/>
          </a:p>
        </p:txBody>
      </p:sp>
      <p:pic>
        <p:nvPicPr>
          <p:cNvPr id="1026" name="Picture 2" descr="C:\Users\1\Desktop\ШКОЛА\DSCN44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428736"/>
            <a:ext cx="5298562" cy="39739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5500702"/>
            <a:ext cx="7215238" cy="1143008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20000"/>
                <a:gd name="adj2" fmla="val 1676"/>
              </a:avLst>
            </a:prstTxWarp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Зарядка повышает работоспособность организма!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Мои  достижения в спорте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001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285860"/>
            <a:ext cx="3771378" cy="5328592"/>
          </a:xfrm>
          <a:prstGeom prst="rect">
            <a:avLst/>
          </a:prstGeom>
          <a:noFill/>
        </p:spPr>
      </p:pic>
      <p:pic>
        <p:nvPicPr>
          <p:cNvPr id="2051" name="Picture 3" descr="C:\Users\1\Desktop\001 (2)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285860"/>
            <a:ext cx="3816424" cy="5392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home\Desktop\школа фото\IMG_82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73163" y="1214423"/>
            <a:ext cx="7042211" cy="5286412"/>
          </a:xfrm>
          <a:prstGeom prst="cloudCallout">
            <a:avLst>
              <a:gd name="adj1" fmla="val 50278"/>
              <a:gd name="adj2" fmla="val 45444"/>
            </a:avLst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1428728" y="0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FF0000"/>
                </a:solidFill>
              </a:rPr>
              <a:t>УТРО.7-45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  <p:pic>
        <p:nvPicPr>
          <p:cNvPr id="5" name="Picture 5" descr="C:\Users\home\Desktop\школа фото\IMG_8207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71538" y="1214422"/>
            <a:ext cx="7042211" cy="5286412"/>
          </a:xfrm>
          <a:prstGeom prst="cloudCallout">
            <a:avLst>
              <a:gd name="adj1" fmla="val 50278"/>
              <a:gd name="adj2" fmla="val 45444"/>
            </a:avLst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Моя цель-золотой значок </a:t>
            </a:r>
            <a:r>
              <a:rPr lang="ru-RU" b="1" dirty="0" err="1" smtClean="0">
                <a:solidFill>
                  <a:srgbClr val="FF0000"/>
                </a:solidFill>
                <a:latin typeface="Verdana" pitchFamily="34" charset="0"/>
              </a:rPr>
              <a:t>гто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ru-RU" dirty="0"/>
          </a:p>
        </p:txBody>
      </p:sp>
      <p:pic>
        <p:nvPicPr>
          <p:cNvPr id="9218" name="Picture 2" descr="F:\DCIM\108NIKON\DSCN44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643050"/>
            <a:ext cx="688912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Мы выбираем здоровье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DCIM\108NIKON\DSCN44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785918" y="2428868"/>
            <a:ext cx="5523953" cy="4144693"/>
          </a:xfrm>
          <a:prstGeom prst="wedgeEllipseCallout">
            <a:avLst>
              <a:gd name="adj1" fmla="val -39256"/>
              <a:gd name="adj2" fmla="val -57242"/>
            </a:avLst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429552" cy="100967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Verdana" pitchFamily="34" charset="0"/>
              </a:rPr>
              <a:t>Желаю здоровья!</a:t>
            </a:r>
            <a:endParaRPr lang="ru-RU" sz="4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10242" name="Picture 2" descr="F:\DCIM\108NIKON\DSCN44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0656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Объект исследования: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60466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утренняя зарядка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7906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Verdana" pitchFamily="34" charset="0"/>
              </a:rPr>
              <a:t>предмет исследования: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564904"/>
            <a:ext cx="46089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 знания о пользе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утренней  зарядки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3789040"/>
            <a:ext cx="67521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Verdana" pitchFamily="34" charset="0"/>
              </a:rPr>
              <a:t>цель исследования:</a:t>
            </a:r>
            <a:endParaRPr lang="ru-RU" sz="4400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4643446"/>
            <a:ext cx="892971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влияние утренней зарядки на работоспособность младших школьников. Способствует ли утренняя зарядка организованному началу учебного дня, улучшению самочувствия и настроения. 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задачи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- Провести теоретическое исследование по данному вопросу.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- Провести  социологический опрос школьников о пользе зарядки.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 - Поговорить со специалистами: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-медиками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-учителями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4.- Составить комплекс упражнений для утренней зарядки.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5.- Оформить  результаты  исследования.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гипотеза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228601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500" b="1" dirty="0" smtClean="0">
                <a:solidFill>
                  <a:srgbClr val="002060"/>
                </a:solidFill>
              </a:rPr>
              <a:t>   если младшие школьники   будут регулярно  заниматься утренней зарядкой, то их    работоспособность будет повышаться.</a:t>
            </a:r>
          </a:p>
          <a:p>
            <a:pPr>
              <a:buNone/>
            </a:pPr>
            <a:r>
              <a:rPr lang="uk-UA" sz="5500" b="1" dirty="0" smtClean="0">
                <a:solidFill>
                  <a:srgbClr val="002060"/>
                </a:solidFill>
              </a:rPr>
              <a:t> </a:t>
            </a:r>
            <a:endParaRPr lang="ru-RU" sz="55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Содержимое 3" descr="post-68800-128763077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683669"/>
            <a:ext cx="4174331" cy="4174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114425" y="1500174"/>
            <a:ext cx="7243789" cy="462598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сбор и изучение информации о пользе утренней зарядки, её формах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анкетирование,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обработка данных анкетирования,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сравнение, анализ. </a:t>
            </a:r>
          </a:p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2968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методы исследования:</a:t>
            </a:r>
            <a:endParaRPr lang="ru-RU" dirty="0"/>
          </a:p>
        </p:txBody>
      </p:sp>
      <p:pic>
        <p:nvPicPr>
          <p:cNvPr id="6" name="Picture 4" descr="C:\Users\Olgica\Desktop\ПРОЕКТ\картинки\pic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429132"/>
            <a:ext cx="2286016" cy="218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14348" y="457200"/>
            <a:ext cx="750099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Почему утренняя зарядка так полезна?</a:t>
            </a:r>
            <a:endParaRPr lang="ru-RU" dirty="0"/>
          </a:p>
        </p:txBody>
      </p:sp>
      <p:pic>
        <p:nvPicPr>
          <p:cNvPr id="1026" name="Picture 2" descr="C:\Users\1\Desktop\спит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00100" y="1714488"/>
            <a:ext cx="7176015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Что такое зарядка?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428737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совокупность оздоровительных физических упражнений для мышц шеи, спины, живота, ног и рук.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С.И.Ожегов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3600" b="1" dirty="0"/>
          </a:p>
        </p:txBody>
      </p:sp>
      <p:pic>
        <p:nvPicPr>
          <p:cNvPr id="6" name="Picture 4" descr="C:\Users\SUPER\AppData\Local\Microsoft\Windows\Temporary Internet Files\Content.IE5\C1FEYOSW\Ask-Me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643314"/>
            <a:ext cx="3534092" cy="2938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соц проект</Template>
  <TotalTime>767</TotalTime>
  <Words>542</Words>
  <Application>Microsoft Office PowerPoint</Application>
  <PresentationFormat>Экран (4:3)</PresentationFormat>
  <Paragraphs>103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Трек</vt:lpstr>
      <vt:lpstr>Слайд 1</vt:lpstr>
      <vt:lpstr> Актуальность:</vt:lpstr>
      <vt:lpstr>Слайд 3</vt:lpstr>
      <vt:lpstr>Объект исследования:</vt:lpstr>
      <vt:lpstr>задачи исследования:</vt:lpstr>
      <vt:lpstr>гипотеза исследования:</vt:lpstr>
      <vt:lpstr>методы исследования:</vt:lpstr>
      <vt:lpstr>Почему утренняя зарядка так полезна?</vt:lpstr>
      <vt:lpstr>Что такое зарядка?</vt:lpstr>
      <vt:lpstr>Правила зарядки</vt:lpstr>
      <vt:lpstr>мои исследования:</vt:lpstr>
      <vt:lpstr>Результат</vt:lpstr>
      <vt:lpstr>Слайд 13</vt:lpstr>
      <vt:lpstr>Слайд 14</vt:lpstr>
      <vt:lpstr>Слайд 15</vt:lpstr>
      <vt:lpstr>Слайд 16</vt:lpstr>
      <vt:lpstr>Э</vt:lpstr>
      <vt:lpstr>Слайд 18</vt:lpstr>
      <vt:lpstr>СОН</vt:lpstr>
      <vt:lpstr>Слайд 20</vt:lpstr>
      <vt:lpstr>Упражнение</vt:lpstr>
      <vt:lpstr>Упражнение</vt:lpstr>
      <vt:lpstr>Упражнение</vt:lpstr>
      <vt:lpstr>Упражнение </vt:lpstr>
      <vt:lpstr>Упражнение</vt:lpstr>
      <vt:lpstr>Упражнение</vt:lpstr>
      <vt:lpstr>Упражнение</vt:lpstr>
      <vt:lpstr>Вывод:</vt:lpstr>
      <vt:lpstr>Мои  достижения в спорте</vt:lpstr>
      <vt:lpstr>Моя цель-золотой значок гто </vt:lpstr>
      <vt:lpstr>Мы выбираем здоровье</vt:lpstr>
      <vt:lpstr>Желаю здоровья!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71</cp:revision>
  <dcterms:modified xsi:type="dcterms:W3CDTF">2020-04-12T13:57:31Z</dcterms:modified>
</cp:coreProperties>
</file>