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788364-4AAC-4777-B4BC-471D007F9C7C}" v="46" dt="2020-04-07T06:56:05.174"/>
    <p1510:client id="{42D3ABC5-938F-466B-8FF0-BD3C13226C95}" v="171" dt="2020-04-07T06:37:29.980"/>
    <p1510:client id="{881B863C-08D9-4827-BC9B-61FB1C612D14}" v="53" dt="2020-04-07T06:51:42.265"/>
    <p1510:client id="{FA2E8944-184B-445D-B7CE-922E8D09D492}" v="39" dt="2020-04-07T06:13:33.6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882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A4%D0%B0%D0%B9%D0%BB:Niels_Bohr.jpg&amp;filetimestamp=2010090523243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7"/>
            <a:ext cx="7772400" cy="1944216"/>
          </a:xfrm>
        </p:spPr>
        <p:txBody>
          <a:bodyPr/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Квантовые постулаты Н. Бора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pPr algn="l"/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физики</a:t>
            </a:r>
          </a:p>
          <a:p>
            <a:pPr algn="l"/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Свиридова Татьяна Александровна</a:t>
            </a:r>
          </a:p>
          <a:p>
            <a:pPr algn="l"/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МКОУ </a:t>
            </a:r>
            <a:r>
              <a:rPr lang="ru-RU" sz="240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Землянская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СОШ</a:t>
            </a:r>
          </a:p>
        </p:txBody>
      </p:sp>
    </p:spTree>
    <p:extLst>
      <p:ext uri="{BB962C8B-B14F-4D97-AF65-F5344CB8AC3E}">
        <p14:creationId xmlns:p14="http://schemas.microsoft.com/office/powerpoint/2010/main" val="1250412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FEDD539D-7575-4ECD-BD22-57DDEFFB3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Модель атома водорода по Бору</a:t>
            </a:r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3"/>
          <a:stretch>
            <a:fillRect/>
          </a:stretch>
        </p:blipFill>
        <p:spPr bwMode="auto">
          <a:xfrm>
            <a:off x="857250" y="2071688"/>
            <a:ext cx="5859463" cy="1600200"/>
          </a:xfrm>
          <a:prstGeom prst="rect">
            <a:avLst/>
          </a:prstGeom>
          <a:noFill/>
          <a:ln w="38100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>
            <a:duotone>
              <a:prstClr val="black"/>
              <a:srgbClr val="438086">
                <a:tint val="45000"/>
                <a:satMod val="400000"/>
              </a:srgbClr>
            </a:duotone>
            <a:lum bright="-40000"/>
          </a:blip>
          <a:srcRect/>
          <a:stretch>
            <a:fillRect/>
          </a:stretch>
        </p:blipFill>
        <p:spPr bwMode="auto">
          <a:xfrm>
            <a:off x="785786" y="3857628"/>
            <a:ext cx="5857916" cy="1571636"/>
          </a:xfrm>
          <a:prstGeom prst="rect">
            <a:avLst/>
          </a:prstGeom>
          <a:noFill/>
          <a:ln w="28575">
            <a:solidFill>
              <a:sysClr val="windowText" lastClr="000000"/>
            </a:solidFill>
          </a:ln>
          <a:effectLst/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5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5572125"/>
            <a:ext cx="5857875" cy="957263"/>
          </a:xfrm>
          <a:prstGeom prst="rect">
            <a:avLst/>
          </a:prstGeom>
          <a:noFill/>
          <a:ln w="2857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9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mph" presetSubtype="1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3B2B9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A81CC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123907F3-3C29-4883-9BE3-E7630D6A0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Фронтальный опрос</a:t>
            </a:r>
            <a:br>
              <a:rPr lang="ru-RU" sz="3200" b="1">
                <a:latin typeface="Times New Roman" pitchFamily="18" charset="0"/>
                <a:cs typeface="Times New Roman" pitchFamily="18" charset="0"/>
              </a:rPr>
            </a:br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1121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000" b="1"/>
              <a:t> </a:t>
            </a:r>
            <a:r>
              <a:rPr lang="ru-RU" sz="2000" b="1">
                <a:latin typeface="Times New Roman"/>
                <a:cs typeface="Times New Roman"/>
              </a:rPr>
              <a:t>1. Какие затруднения вызвала модель Резерфорда для объяснения</a:t>
            </a:r>
            <a:r>
              <a:rPr lang="ru-RU" sz="2000" b="1">
                <a:latin typeface="Times New Roman"/>
              </a:rPr>
              <a:t/>
            </a:r>
            <a:br>
              <a:rPr lang="ru-RU" sz="2000" b="1">
                <a:latin typeface="Times New Roman"/>
              </a:rPr>
            </a:br>
            <a:r>
              <a:rPr lang="ru-RU" sz="2000" b="1">
                <a:latin typeface="Times New Roman"/>
                <a:cs typeface="Times New Roman"/>
              </a:rPr>
              <a:t>процессов  излучения энергии атомами? </a:t>
            </a:r>
            <a:endParaRPr lang="ru-RU" sz="2000" b="1"/>
          </a:p>
          <a:p>
            <a:pPr marL="365125" lvl="0" indent="-255270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None/>
              <a:defRPr/>
            </a:pPr>
            <a:endParaRPr lang="ru-RU" sz="2800" b="1" i="1">
              <a:solidFill>
                <a:srgbClr val="438086">
                  <a:lumMod val="50000"/>
                </a:srgbClr>
              </a:solidFill>
              <a:latin typeface="Georgia"/>
            </a:endParaRPr>
          </a:p>
          <a:p>
            <a:pPr marL="365125" lvl="0" indent="-255270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None/>
              <a:defRPr/>
            </a:pPr>
            <a:endParaRPr lang="ru-RU" sz="2800" b="1" i="1">
              <a:solidFill>
                <a:srgbClr val="438086">
                  <a:lumMod val="50000"/>
                </a:srgbClr>
              </a:solidFill>
              <a:latin typeface="Georgia"/>
            </a:endParaRPr>
          </a:p>
          <a:p>
            <a:pPr marL="365125" lvl="0" indent="-255270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None/>
              <a:defRPr/>
            </a:pPr>
            <a:endParaRPr lang="ru-RU" sz="2800" b="1" i="1">
              <a:solidFill>
                <a:srgbClr val="002060"/>
              </a:solidFill>
              <a:latin typeface="Georgia"/>
            </a:endParaRPr>
          </a:p>
        </p:txBody>
      </p:sp>
      <p:pic>
        <p:nvPicPr>
          <p:cNvPr id="4" name="Picture 9" descr="C:\Program Files\Образовательные комплексы\Физика, 10-11 кл. Подготовка к ЕГЭ\edu_ege_phys\data\res\resE4439DF5-0A01-01FD-00C0-4585922BEAF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500063"/>
            <a:ext cx="141922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D1A9DFB-8A78-4E9A-89F6-6BEB7CBD29BF}"/>
              </a:ext>
            </a:extLst>
          </p:cNvPr>
          <p:cNvSpPr txBox="1"/>
          <p:nvPr/>
        </p:nvSpPr>
        <p:spPr>
          <a:xfrm>
            <a:off x="457200" y="2828925"/>
            <a:ext cx="7686675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b="1" i="1">
                <a:solidFill>
                  <a:srgbClr val="438086"/>
                </a:solidFill>
                <a:latin typeface="Times New Roman"/>
                <a:cs typeface="Times New Roman"/>
              </a:rPr>
              <a:t>Ядерная модель Резерфорда просто обосновывала экспериментальные данные, но не позволяла объяснить устройство атома  исходя из классических законов физики</a:t>
            </a:r>
            <a:r>
              <a:rPr lang="ru-RU" sz="2800" b="1" i="1">
                <a:solidFill>
                  <a:srgbClr val="002060"/>
                </a:solidFill>
                <a:latin typeface="Times New Roman"/>
                <a:cs typeface="Times New Roman"/>
              </a:rPr>
              <a:t>.</a:t>
            </a:r>
            <a:endParaRPr lang="ru-RU" sz="28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1980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xmlns="" id="{60124D89-6419-4BD1-BB3C-0E4204310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b="1">
                <a:solidFill>
                  <a:srgbClr val="424456"/>
                </a:solidFill>
                <a:latin typeface="Times New Roman" panose="02020603050405020304" pitchFamily="18" charset="0"/>
                <a:cs typeface="Times New Roman" pitchFamily="18" charset="0"/>
              </a:rPr>
              <a:t>2. </a:t>
            </a:r>
            <a:r>
              <a:rPr lang="ru-RU" altLang="ru-RU" sz="36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Сформулируйте первый постулат Бора</a:t>
            </a:r>
            <a:br>
              <a:rPr lang="ru-RU" altLang="ru-RU" sz="36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1">
                <a:solidFill>
                  <a:srgbClr val="42445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Атомная система может находиться только в особых стационарных или квантовых состояниях, каждому из которых соответствует определенная энергия </a:t>
            </a:r>
            <a:r>
              <a:rPr lang="ru-RU" sz="2800" b="1" i="1" err="1">
                <a:solidFill>
                  <a:srgbClr val="42445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ru-RU" sz="2800" b="1" i="1">
                <a:solidFill>
                  <a:srgbClr val="42445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 В стационарных состояниях </a:t>
            </a:r>
            <a:r>
              <a:rPr lang="ru-RU" sz="2800" i="1">
                <a:solidFill>
                  <a:srgbClr val="42445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>
                <a:solidFill>
                  <a:srgbClr val="42445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атом не излучает энергию, при этом электроны в атомах движутся с ускорением</a:t>
            </a:r>
            <a:r>
              <a:rPr lang="ru-RU" sz="2800" i="1">
                <a:solidFill>
                  <a:srgbClr val="42445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23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42F9D35A-74DD-463F-ABA4-52AECD193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0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Сформулируйте второй постулат Бора</a:t>
            </a:r>
            <a:r>
              <a:rPr lang="ru-RU" sz="4000" b="1">
                <a:solidFill>
                  <a:prstClr val="black"/>
                </a:solidFill>
                <a:latin typeface="Georgia"/>
              </a:rPr>
              <a:t>.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>
              <a:lnSpc>
                <a:spcPct val="150000"/>
              </a:lnSpc>
              <a:spcBef>
                <a:spcPts val="300"/>
              </a:spcBef>
              <a:buClr>
                <a:srgbClr val="A04DA3"/>
              </a:buClr>
              <a:buNone/>
              <a:defRPr/>
            </a:pPr>
            <a:r>
              <a:rPr lang="ru-RU" sz="2800" b="1" i="1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Излучение света происходит при переходе атома из стационарного состояния с большей  энергией </a:t>
            </a:r>
            <a:r>
              <a:rPr lang="en-US" sz="2800" b="1" i="1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E k</a:t>
            </a:r>
            <a:r>
              <a:rPr lang="ru-RU" sz="2800" b="1" i="1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в стационарное состояние с  меньшей энергией E</a:t>
            </a:r>
            <a:r>
              <a:rPr lang="en-US" sz="2800" b="1" i="1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i="1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. Энергия излучённого фотона равна разности энергий стационарных состояний  </a:t>
            </a:r>
            <a:endParaRPr lang="ru-RU" sz="2800" i="1">
              <a:solidFill>
                <a:srgbClr val="5C92B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5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4A1614ED-0469-41CD-B088-3117F78D6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3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чём заключаются противоречия между постулатами Бора и законами классической механики классической электродинамики</a:t>
            </a:r>
            <a:r>
              <a:rPr lang="ru-RU" sz="3200" b="1">
                <a:solidFill>
                  <a:prstClr val="black"/>
                </a:solidFill>
                <a:latin typeface="Georgia"/>
              </a:rPr>
              <a:t>? 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1">
                <a:solidFill>
                  <a:srgbClr val="003399"/>
                </a:solidFill>
                <a:latin typeface="Georgia"/>
              </a:rPr>
              <a:t> </a:t>
            </a:r>
            <a:r>
              <a:rPr lang="ru-RU" b="1" i="1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Как следует из постулатов, вопреки классической электродинамике электроны движутся по замкнутым орбитам и электромагнитные волны при этом не излучают.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98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C3DF615-D362-4CFE-8C4F-8743EABE7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200" b="1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altLang="ru-RU" sz="28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 каком условии происходит излучение, а при каком условии происходит поглощение энергии атомом?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6032">
              <a:lnSpc>
                <a:spcPct val="120000"/>
              </a:lnSpc>
              <a:spcBef>
                <a:spcPts val="300"/>
              </a:spcBef>
              <a:buClr>
                <a:srgbClr val="A04DA3"/>
              </a:buClr>
              <a:buNone/>
              <a:defRPr/>
            </a:pPr>
            <a:r>
              <a:rPr lang="ru-RU" sz="2800" i="1">
                <a:solidFill>
                  <a:prstClr val="black"/>
                </a:solidFill>
                <a:latin typeface="Georgia"/>
              </a:rPr>
              <a:t> </a:t>
            </a:r>
            <a:r>
              <a:rPr lang="ru-RU" sz="3000" b="1" i="1">
                <a:solidFill>
                  <a:srgbClr val="43808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При  поглощении света, атом переходит из стационарного состояния с меньшей энергией в стационарное состояние с большей энергией. </a:t>
            </a:r>
          </a:p>
          <a:p>
            <a:pPr marL="365760" lvl="0" indent="-256032">
              <a:lnSpc>
                <a:spcPct val="120000"/>
              </a:lnSpc>
              <a:spcBef>
                <a:spcPts val="300"/>
              </a:spcBef>
              <a:buClr>
                <a:srgbClr val="A04DA3"/>
              </a:buClr>
              <a:buNone/>
              <a:defRPr/>
            </a:pPr>
            <a:r>
              <a:rPr lang="ru-RU" sz="3000" b="1" i="1">
                <a:solidFill>
                  <a:srgbClr val="42445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При излучении атом переходит из стационарного состояния с большей энергией,  в стационарное состояние с меньшей энергией. 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10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xmlns="" id="{E018A8AC-9D7B-4695-B19D-AABD43A07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9413"/>
            <a:ext cx="8229600" cy="1381125"/>
          </a:xfrm>
        </p:spPr>
        <p:txBody>
          <a:bodyPr>
            <a:normAutofit fontScale="90000"/>
          </a:bodyPr>
          <a:lstStyle/>
          <a:p>
            <a:r>
              <a:rPr lang="ru-RU" sz="2800" b="1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рисунке12.4,стр278  изображена диаграмма энергетических уровней  атома водорода.  Энергия ионизации атома равна: а)0;   б)3.4эВ;  в)0.54эВ; г)13.6эВ</a:t>
            </a:r>
            <a:r>
              <a:rPr lang="ru-RU" sz="280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u="sng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None/>
              <a:defRPr/>
            </a:pPr>
            <a:endParaRPr lang="ru-RU" sz="1300" i="1">
              <a:solidFill>
                <a:prstClr val="black"/>
              </a:solidFill>
              <a:latin typeface="Georgia"/>
            </a:endParaRP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None/>
              <a:defRPr/>
            </a:pPr>
            <a:endParaRPr lang="ru-RU" sz="1300" i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lvl="0" indent="-256032">
              <a:lnSpc>
                <a:spcPct val="170000"/>
              </a:lnSpc>
              <a:spcBef>
                <a:spcPts val="300"/>
              </a:spcBef>
              <a:buClr>
                <a:srgbClr val="A04DA3"/>
              </a:buClr>
              <a:buNone/>
              <a:defRPr/>
            </a:pPr>
            <a:r>
              <a:rPr lang="ru-RU" sz="1300" i="1">
                <a:solidFill>
                  <a:srgbClr val="42445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i="1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13.6эВ. Энергия ионизации - энергия, которую нужно затратить для перевода электрона из основного состояния в состояние с нулевой энергией. Исходя из диаграммы , в основном состоянии электрон имеет энергию Е = -13.6эВ</a:t>
            </a:r>
            <a:r>
              <a:rPr lang="ru-RU" sz="2800" b="1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endParaRPr lang="ru-RU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76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82C21CC-871C-45CB-B5F5-2934F7524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>
                <a:solidFill>
                  <a:schemeClr val="accent6">
                    <a:lumMod val="50000"/>
                  </a:schemeClr>
                </a:solidFill>
              </a:rPr>
              <a:t>7.</a:t>
            </a:r>
            <a:r>
              <a:rPr lang="ru-RU" sz="2400" b="1"/>
              <a:t>Сколько квантов ( с различной энергией) может  испускать атом водорода, если электрон находится  на третьем возбужденном уровне.) (рис12.4,стр278</a:t>
            </a:r>
            <a:r>
              <a:rPr lang="ru-RU" sz="2400"/>
              <a:t>)</a:t>
            </a:r>
            <a:br>
              <a:rPr lang="ru-RU" sz="2400"/>
            </a:b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/>
              <a:t> ОТВЕТ</a:t>
            </a:r>
          </a:p>
          <a:p>
            <a:pPr marL="365760" lvl="0" indent="-256032">
              <a:lnSpc>
                <a:spcPct val="150000"/>
              </a:lnSpc>
              <a:spcBef>
                <a:spcPts val="300"/>
              </a:spcBef>
              <a:buClr>
                <a:srgbClr val="A04DA3"/>
              </a:buClr>
              <a:buNone/>
              <a:defRPr/>
            </a:pPr>
            <a:r>
              <a:rPr lang="ru-RU" sz="3000" b="1" i="1">
                <a:solidFill>
                  <a:srgbClr val="5C92B5">
                    <a:lumMod val="50000"/>
                  </a:srgbClr>
                </a:solidFill>
                <a:latin typeface="Georgia"/>
              </a:rPr>
              <a:t>Атом водорода может испускать кванты с тремя различными энергиями .Возможные переходы :   </a:t>
            </a:r>
            <a:r>
              <a:rPr lang="ru-RU" sz="3000" b="1" i="1">
                <a:solidFill>
                  <a:prstClr val="black"/>
                </a:solidFill>
                <a:latin typeface="Georgia"/>
              </a:rPr>
              <a:t>n=3 ---n=1,n=2--- n=1, n=3--- n=2.</a:t>
            </a:r>
            <a:endParaRPr lang="ru-RU" sz="3000" b="1">
              <a:solidFill>
                <a:srgbClr val="5C92B5">
                  <a:lumMod val="50000"/>
                </a:srgbClr>
              </a:solidFill>
              <a:latin typeface="Georgia"/>
            </a:endParaRPr>
          </a:p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58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xmlns="" id="{B661D665-A256-447D-9E96-3CE664D7A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Электрон,  связанный с атомом, при переходе  с более удалённой  орбиты  на менее удалённую от атома орбиту в момент перехода……</a:t>
            </a:r>
            <a:br>
              <a:rPr lang="ru-RU" altLang="ru-RU" sz="2800" b="1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>
                <a:latin typeface="Times New Roman" pitchFamily="18" charset="0"/>
                <a:cs typeface="Times New Roman" pitchFamily="18" charset="0"/>
              </a:rPr>
            </a:b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altLang="ru-RU" b="1" u="sng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altLang="ru-RU" b="1" u="sng">
                <a:latin typeface="Times New Roman" pitchFamily="18" charset="0"/>
                <a:cs typeface="Times New Roman" pitchFamily="18" charset="0"/>
              </a:rPr>
              <a:t>ОТВЕТ</a:t>
            </a:r>
          </a:p>
          <a:p>
            <a:pPr marL="0" indent="0">
              <a:buNone/>
            </a:pPr>
            <a:endParaRPr lang="ru-RU" altLang="ru-RU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altLang="ru-RU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alt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излучает энергию</a:t>
            </a:r>
            <a:endParaRPr lang="ru-RU" altLang="ru-RU" b="1" u="sng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72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500E34E2-CCDA-40A4-ABE0-61F74446D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b="1" spc="-15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b="1" spc="-150">
                <a:latin typeface="Times New Roman" pitchFamily="18" charset="0"/>
                <a:cs typeface="Times New Roman" pitchFamily="18" charset="0"/>
              </a:rPr>
              <a:t>.С ростом главного квантового числа  </a:t>
            </a:r>
            <a:r>
              <a:rPr lang="en-US" sz="2800" b="1" spc="-15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spc="-15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pc="-15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spc="-150" err="1">
                <a:latin typeface="Times New Roman" pitchFamily="18" charset="0"/>
                <a:cs typeface="Times New Roman" pitchFamily="18" charset="0"/>
              </a:rPr>
              <a:t>энергитического</a:t>
            </a:r>
            <a:r>
              <a:rPr lang="ru-RU" sz="2800" b="1" spc="-150">
                <a:latin typeface="Times New Roman" pitchFamily="18" charset="0"/>
                <a:cs typeface="Times New Roman" pitchFamily="18" charset="0"/>
              </a:rPr>
              <a:t> уровня атома) энергия стационарного состояния атома……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 b="1" u="sng">
                <a:latin typeface="Times New Roman" pitchFamily="18" charset="0"/>
                <a:cs typeface="Times New Roman" pitchFamily="18" charset="0"/>
              </a:rPr>
              <a:t>ОТВЕТ</a:t>
            </a:r>
          </a:p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увеличивается</a:t>
            </a:r>
            <a:endParaRPr lang="ru-RU" altLang="ru-RU" b="1" u="sng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55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r>
              <a:rPr lang="ru-RU" alt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2304256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6600" b="1">
                <a:solidFill>
                  <a:prstClr val="black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ТЕСТ №</a:t>
            </a:r>
            <a:r>
              <a:rPr lang="ru-RU" altLang="ru-RU" sz="8800" b="1">
                <a:solidFill>
                  <a:prstClr val="black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1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111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708A9F17-3BF6-4379-BB5D-5DBB51FA5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b="1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Электрон в атоме водорода перешёл с первого энергетического уровня на третий. Как при этом </a:t>
            </a:r>
            <a:br>
              <a:rPr lang="ru-RU" sz="2800" b="1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latin typeface="Times New Roman" pitchFamily="18" charset="0"/>
                <a:cs typeface="Times New Roman" pitchFamily="18" charset="0"/>
              </a:rPr>
              <a:t>изменилась энергия атома?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/>
              <a:t> </a:t>
            </a:r>
            <a:r>
              <a:rPr lang="ru-RU" altLang="ru-RU" b="1" u="sng"/>
              <a:t>ОТВЕТ </a:t>
            </a:r>
          </a:p>
          <a:p>
            <a:pPr marL="0" indent="0">
              <a:buNone/>
            </a:pPr>
            <a:endParaRPr lang="ru-RU" b="1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увеличилась</a:t>
            </a:r>
            <a:endParaRPr lang="ru-RU" altLang="ru-RU" b="1" u="sng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9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0FF14F5E-29B2-4933-80C9-827F85379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Диаграмма свидетельствует о том, что атом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525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lang="ru-RU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только поглощал фотоны.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b.</a:t>
            </a:r>
            <a:r>
              <a:rPr lang="ru-RU" b="1" dirty="0">
                <a:latin typeface="Times New Roman"/>
                <a:cs typeface="Times New Roman"/>
              </a:rPr>
              <a:t>только испускал фотоны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c.</a:t>
            </a:r>
            <a:r>
              <a:rPr lang="ru-RU" b="1" dirty="0">
                <a:latin typeface="Times New Roman"/>
                <a:cs typeface="Times New Roman"/>
              </a:rPr>
              <a:t>и поглощал, и испускал фотоны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d.</a:t>
            </a:r>
            <a:r>
              <a:rPr lang="ru-RU" b="1" dirty="0">
                <a:latin typeface="Times New Roman"/>
                <a:cs typeface="Times New Roman"/>
              </a:rPr>
              <a:t>ни поглощал, ни испускал фотоны 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3"/>
          <p:cNvPicPr>
            <a:picLocks/>
          </p:cNvPicPr>
          <p:nvPr/>
        </p:nvPicPr>
        <p:blipFill>
          <a:blip r:embed="rId3">
            <a:lum bright="-1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60" t="28084" r="50893" b="42180"/>
          <a:stretch>
            <a:fillRect/>
          </a:stretch>
        </p:blipFill>
        <p:spPr>
          <a:xfrm>
            <a:off x="6286500" y="3356992"/>
            <a:ext cx="2428875" cy="38496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4A95317-E6E7-4AD9-8433-D81F0EE46D73}"/>
              </a:ext>
            </a:extLst>
          </p:cNvPr>
          <p:cNvSpPr txBox="1"/>
          <p:nvPr/>
        </p:nvSpPr>
        <p:spPr>
          <a:xfrm>
            <a:off x="457200" y="3914775"/>
            <a:ext cx="2743200" cy="10402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u="sng" dirty="0">
                <a:latin typeface="Times New Roman"/>
                <a:cs typeface="Times New Roman"/>
              </a:rPr>
              <a:t>Ответ:</a:t>
            </a:r>
            <a:endParaRPr lang="en-US" sz="2800">
              <a:latin typeface="Times New Roman"/>
              <a:ea typeface="+mn-lt"/>
              <a:cs typeface="+mn-lt"/>
            </a:endParaRPr>
          </a:p>
          <a:p>
            <a:pPr>
              <a:spcBef>
                <a:spcPct val="20000"/>
              </a:spcBef>
            </a:pPr>
            <a:r>
              <a:rPr lang="en-US" sz="2800" b="1" dirty="0">
                <a:solidFill>
                  <a:srgbClr val="FF0000"/>
                </a:solidFill>
                <a:latin typeface="Times New Roman"/>
                <a:ea typeface="+mn-lt"/>
                <a:cs typeface="+mn-lt"/>
              </a:rPr>
              <a:t> b</a:t>
            </a:r>
            <a:endParaRPr lang="ru-RU" sz="2800" dirty="0">
              <a:latin typeface="Times New Roman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098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59193B67-CCC7-4860-957E-308B339D3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5613"/>
            <a:ext cx="8229600" cy="1401787"/>
          </a:xfrm>
        </p:spPr>
        <p:txBody>
          <a:bodyPr>
            <a:normAutofit fontScale="90000"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32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рисунке представлена диаграмма энергетических уровней атома. Какой из переходов в спектре поглощения атома соответствует наименьшей частоте?</a:t>
            </a:r>
            <a:r>
              <a:rPr lang="ru-RU" sz="36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116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ru-RU" b="1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771" y="2181622"/>
            <a:ext cx="21431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0F99E0A-3CF9-44D2-8577-CE03BE1D6295}"/>
              </a:ext>
            </a:extLst>
          </p:cNvPr>
          <p:cNvSpPr txBox="1"/>
          <p:nvPr/>
        </p:nvSpPr>
        <p:spPr>
          <a:xfrm>
            <a:off x="1200150" y="2819400"/>
            <a:ext cx="2743200" cy="10402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u="sng" dirty="0">
                <a:latin typeface="Times New Roman"/>
                <a:cs typeface="Times New Roman"/>
              </a:rPr>
              <a:t> ОТВЕТ</a:t>
            </a:r>
            <a:endParaRPr lang="en-US" sz="2800" dirty="0">
              <a:ea typeface="+mn-lt"/>
              <a:cs typeface="+mn-lt"/>
            </a:endParaRPr>
          </a:p>
          <a:p>
            <a:pPr algn="l">
              <a:spcBef>
                <a:spcPct val="20000"/>
              </a:spcBef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1102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7FA6AB9E-2084-466D-8FD0-460FE8512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>
                <a:solidFill>
                  <a:srgbClr val="FF0000"/>
                </a:solidFill>
              </a:rPr>
              <a:t>13. </a:t>
            </a:r>
            <a:r>
              <a:rPr lang="ru-RU" sz="2800" b="1"/>
              <a:t>Длина волны для фотона, излучаемого атомом при переходе из возбужденного состояния с энергией Е1 в основное состояние с энергией E0, равна... (с - скорость света, h - постоянная Планка)</a:t>
            </a:r>
            <a:br>
              <a:rPr lang="ru-RU" sz="2800" b="1"/>
            </a:br>
            <a:r>
              <a:rPr lang="ru-RU" sz="2800" b="1"/>
              <a:t>	</a:t>
            </a:r>
            <a:br>
              <a:rPr lang="ru-RU" sz="2800" b="1"/>
            </a:b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/>
              <a:t>1. (</a:t>
            </a:r>
            <a:r>
              <a:rPr lang="en-US" sz="2800" b="1" dirty="0"/>
              <a:t>E</a:t>
            </a:r>
            <a:r>
              <a:rPr lang="ru-RU" sz="2800" b="1" dirty="0"/>
              <a:t>0-</a:t>
            </a:r>
            <a:r>
              <a:rPr lang="en-US" sz="2800" b="1" dirty="0"/>
              <a:t>E</a:t>
            </a:r>
            <a:r>
              <a:rPr lang="ru-RU" sz="2800" b="1" dirty="0"/>
              <a:t>1)/</a:t>
            </a:r>
            <a:r>
              <a:rPr lang="en-US" sz="2800" b="1" dirty="0"/>
              <a:t>h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2. (</a:t>
            </a:r>
            <a:r>
              <a:rPr lang="en-US" sz="2800" b="1" dirty="0"/>
              <a:t>E</a:t>
            </a:r>
            <a:r>
              <a:rPr lang="ru-RU" sz="2800" b="1" dirty="0"/>
              <a:t>1-</a:t>
            </a:r>
            <a:r>
              <a:rPr lang="en-US" sz="2800" b="1" dirty="0"/>
              <a:t>E</a:t>
            </a:r>
            <a:r>
              <a:rPr lang="ru-RU" sz="2800" b="1" dirty="0"/>
              <a:t>0)/</a:t>
            </a:r>
            <a:r>
              <a:rPr lang="en-US" sz="2800" b="1" dirty="0"/>
              <a:t>h 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en-US" sz="2800" b="1" dirty="0"/>
              <a:t>3. </a:t>
            </a:r>
            <a:r>
              <a:rPr lang="en-US" sz="2800" b="1" dirty="0" err="1"/>
              <a:t>ch</a:t>
            </a:r>
            <a:r>
              <a:rPr lang="en-US" sz="2800" b="1" dirty="0"/>
              <a:t>/(E1-E0)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en-US" sz="2800" b="1" dirty="0"/>
              <a:t>4. </a:t>
            </a:r>
            <a:r>
              <a:rPr lang="en-US" sz="2800" b="1" dirty="0" err="1"/>
              <a:t>ch</a:t>
            </a:r>
            <a:r>
              <a:rPr lang="en-US" sz="2800" b="1" dirty="0"/>
              <a:t>/(E0-E1)</a:t>
            </a:r>
            <a:endParaRPr lang="ru-RU" sz="2800" b="1" dirty="0"/>
          </a:p>
          <a:p>
            <a:pPr marL="0" indent="0">
              <a:buNone/>
            </a:pPr>
            <a:endParaRPr lang="ru-RU" sz="2800" b="1" dirty="0">
              <a:solidFill>
                <a:srgbClr val="FF0000"/>
              </a:solidFill>
              <a:cs typeface="Calibri"/>
            </a:endParaRPr>
          </a:p>
          <a:p>
            <a:pPr marL="0" indent="0">
              <a:buNone/>
            </a:pPr>
            <a:endParaRPr lang="ru-RU" altLang="ru-RU" sz="2800" b="1">
              <a:solidFill>
                <a:srgbClr val="FF0000"/>
              </a:solidFill>
              <a:cs typeface="Calibri"/>
            </a:endParaRPr>
          </a:p>
          <a:p>
            <a:pPr marL="0" indent="0">
              <a:buNone/>
            </a:pP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97AFEC5-E0FF-45BE-8DF0-4F610005392E}"/>
              </a:ext>
            </a:extLst>
          </p:cNvPr>
          <p:cNvSpPr txBox="1"/>
          <p:nvPr/>
        </p:nvSpPr>
        <p:spPr>
          <a:xfrm>
            <a:off x="457200" y="4286250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b="1" u="sng" dirty="0">
                <a:latin typeface="Times New Roman"/>
                <a:ea typeface="+mn-lt"/>
                <a:cs typeface="+mn-lt"/>
              </a:rPr>
              <a:t>ОТВЕТ</a:t>
            </a:r>
            <a:r>
              <a:rPr lang="ru-RU" sz="2800" b="1" dirty="0">
                <a:latin typeface="Times New Roman"/>
                <a:ea typeface="+mn-lt"/>
                <a:cs typeface="+mn-lt"/>
              </a:rPr>
              <a:t>  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+mn-lt"/>
                <a:cs typeface="+mn-lt"/>
              </a:rPr>
              <a:t>3</a:t>
            </a:r>
            <a:endParaRPr lang="ru-RU" sz="28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028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62297841-0799-4A3E-A16B-36788BF60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01622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>
                <a:solidFill>
                  <a:schemeClr val="accent2">
                    <a:lumMod val="50000"/>
                  </a:schemeClr>
                </a:solidFill>
              </a:rPr>
              <a:t>14. </a:t>
            </a:r>
            <a:r>
              <a:rPr lang="ru-RU" sz="2800" b="1"/>
              <a:t>Электрон внешней оболочки атома сначала переходит из стационарного состояния с энергией Е1 в стационарное состояние с энергией Е2, поглощая фотон частотой ν1. Затем он переходит из состояния Е2 в стационарное состояние с энергией E3, поглощая фотон частотой ν2 &gt; ν1. Что происходит при переходе электрона из состояния E3 в состояние Е1?</a:t>
            </a:r>
            <a:br>
              <a:rPr lang="ru-RU" sz="2800" b="1"/>
            </a:br>
            <a:endParaRPr lang="ru-RU" sz="280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65760" indent="-255905">
              <a:lnSpc>
                <a:spcPct val="120000"/>
              </a:lnSpc>
              <a:spcBef>
                <a:spcPts val="300"/>
              </a:spcBef>
              <a:buClr>
                <a:srgbClr val="A04DA3"/>
              </a:buClr>
              <a:buNone/>
              <a:defRPr/>
            </a:pPr>
            <a:r>
              <a:rPr lang="ru-RU" sz="2800" b="1" dirty="0">
                <a:latin typeface="Georgia"/>
              </a:rPr>
              <a:t>1. </a:t>
            </a:r>
            <a:r>
              <a:rPr lang="ru-RU" sz="2800" b="1" dirty="0">
                <a:solidFill>
                  <a:srgbClr val="438086"/>
                </a:solidFill>
                <a:latin typeface="Georgia"/>
              </a:rPr>
              <a:t>излучение света частотой     ν2 – ν1</a:t>
            </a:r>
            <a:endParaRPr lang="ru-RU" dirty="0">
              <a:solidFill>
                <a:srgbClr val="438086"/>
              </a:solidFill>
            </a:endParaRPr>
          </a:p>
          <a:p>
            <a:pPr marL="365760" indent="-255905">
              <a:lnSpc>
                <a:spcPct val="120000"/>
              </a:lnSpc>
              <a:spcBef>
                <a:spcPts val="300"/>
              </a:spcBef>
              <a:buClr>
                <a:srgbClr val="A04DA3"/>
              </a:buClr>
              <a:buNone/>
              <a:defRPr/>
            </a:pPr>
            <a:r>
              <a:rPr lang="ru-RU" sz="2800" b="1" dirty="0">
                <a:latin typeface="Georgia"/>
              </a:rPr>
              <a:t>2.</a:t>
            </a:r>
            <a:r>
              <a:rPr lang="ru-RU" sz="2800" b="1" dirty="0">
                <a:solidFill>
                  <a:srgbClr val="FF0000"/>
                </a:solidFill>
                <a:latin typeface="Georgia"/>
              </a:rPr>
              <a:t> </a:t>
            </a:r>
            <a:r>
              <a:rPr lang="ru-RU" sz="2800" b="1" dirty="0">
                <a:solidFill>
                  <a:srgbClr val="438086"/>
                </a:solidFill>
                <a:latin typeface="Georgia"/>
              </a:rPr>
              <a:t>поглощение света частотой    ν2 – ν1</a:t>
            </a:r>
          </a:p>
          <a:p>
            <a:pPr marL="365760" indent="-255905">
              <a:lnSpc>
                <a:spcPct val="120000"/>
              </a:lnSpc>
              <a:spcBef>
                <a:spcPts val="300"/>
              </a:spcBef>
              <a:buClr>
                <a:srgbClr val="A04DA3"/>
              </a:buClr>
              <a:buNone/>
              <a:defRPr/>
            </a:pPr>
            <a:r>
              <a:rPr lang="ru-RU" sz="2800" b="1" dirty="0">
                <a:latin typeface="Georgia"/>
              </a:rPr>
              <a:t>3. </a:t>
            </a:r>
            <a:r>
              <a:rPr lang="ru-RU" sz="2800" b="1" dirty="0">
                <a:solidFill>
                  <a:srgbClr val="438086"/>
                </a:solidFill>
                <a:latin typeface="Georgia"/>
              </a:rPr>
              <a:t>излучение света частотой     ν2 + ν1</a:t>
            </a:r>
          </a:p>
          <a:p>
            <a:pPr marL="365760" indent="-255905">
              <a:lnSpc>
                <a:spcPct val="120000"/>
              </a:lnSpc>
              <a:spcBef>
                <a:spcPts val="300"/>
              </a:spcBef>
              <a:buClr>
                <a:srgbClr val="A04DA3"/>
              </a:buClr>
              <a:buNone/>
              <a:defRPr/>
            </a:pPr>
            <a:r>
              <a:rPr lang="ru-RU" sz="2800" b="1" dirty="0">
                <a:latin typeface="Georgia"/>
              </a:rPr>
              <a:t>4. </a:t>
            </a:r>
            <a:r>
              <a:rPr lang="ru-RU" sz="2800" b="1" dirty="0">
                <a:solidFill>
                  <a:srgbClr val="438086"/>
                </a:solidFill>
                <a:latin typeface="Georgia"/>
              </a:rPr>
              <a:t>поглощение света частотой     ν2 + ν1 </a:t>
            </a:r>
          </a:p>
          <a:p>
            <a:pPr marL="365760" lvl="0" indent="-255905">
              <a:lnSpc>
                <a:spcPct val="120000"/>
              </a:lnSpc>
              <a:spcBef>
                <a:spcPts val="300"/>
              </a:spcBef>
              <a:buClr>
                <a:srgbClr val="A04DA3"/>
              </a:buClr>
              <a:buNone/>
              <a:defRPr/>
            </a:pPr>
            <a:endParaRPr lang="ru-RU" sz="1600" dirty="0">
              <a:latin typeface="Georgi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FE10759-F530-4E36-9743-7CD93D663B8B}"/>
              </a:ext>
            </a:extLst>
          </p:cNvPr>
          <p:cNvSpPr txBox="1"/>
          <p:nvPr/>
        </p:nvSpPr>
        <p:spPr>
          <a:xfrm>
            <a:off x="457200" y="5143500"/>
            <a:ext cx="2743200" cy="7571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65760" indent="-255905">
              <a:lnSpc>
                <a:spcPct val="120000"/>
              </a:lnSpc>
              <a:spcBef>
                <a:spcPts val="300"/>
              </a:spcBef>
            </a:pPr>
            <a:r>
              <a:rPr lang="ru-RU" b="1" u="sng" dirty="0">
                <a:latin typeface="Times New Roman"/>
                <a:cs typeface="Times New Roman"/>
              </a:rPr>
              <a:t>ОТВЕТ  </a:t>
            </a:r>
            <a:r>
              <a:rPr lang="ru-RU" b="1" dirty="0">
                <a:latin typeface="Times New Roman"/>
                <a:cs typeface="Times New Roman"/>
              </a:rPr>
              <a:t>  </a:t>
            </a:r>
            <a:r>
              <a:rPr lang="ru-RU" dirty="0">
                <a:latin typeface="Times New Roman"/>
                <a:cs typeface="Times New Roman"/>
              </a:rPr>
              <a:t>                      </a:t>
            </a:r>
            <a:endParaRPr lang="en-US">
              <a:latin typeface="Times New Roman"/>
              <a:ea typeface="+mn-lt"/>
              <a:cs typeface="Times New Roman"/>
            </a:endParaRPr>
          </a:p>
          <a:p>
            <a:pPr>
              <a:spcBef>
                <a:spcPct val="20000"/>
              </a:spcBef>
            </a:pPr>
            <a:r>
              <a:rPr lang="ru-RU" b="1" dirty="0">
                <a:solidFill>
                  <a:srgbClr val="FF0000"/>
                </a:solidFill>
                <a:latin typeface="Times New Roman"/>
                <a:cs typeface="Times New Roman"/>
              </a:rPr>
              <a:t>  3</a:t>
            </a:r>
            <a:endParaRPr lang="ru-RU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61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398130C0-4FD4-45BC-B0F3-E6CEC974F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br>
              <a:rPr lang="ru-RU" sz="2800" b="1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latin typeface="Times New Roman" pitchFamily="18" charset="0"/>
                <a:cs typeface="Times New Roman" pitchFamily="18" charset="0"/>
              </a:rPr>
              <a:t>§ 94,95, 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пр13(1,2)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 b="1"/>
              <a:t/>
            </a:r>
            <a:br>
              <a:rPr lang="ru-RU" sz="2400" b="1"/>
            </a:b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anima07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81475" y="3472656"/>
            <a:ext cx="781050" cy="781050"/>
          </a:xfrm>
        </p:spPr>
      </p:pic>
    </p:spTree>
    <p:extLst>
      <p:ext uri="{BB962C8B-B14F-4D97-AF65-F5344CB8AC3E}">
        <p14:creationId xmlns:p14="http://schemas.microsoft.com/office/powerpoint/2010/main" val="6248465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36CD07BD-B8A3-4A32-97A1-59845A0A9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38" y="2693988"/>
            <a:ext cx="651033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554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800" b="1">
                <a:solidFill>
                  <a:srgbClr val="42445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Принятая в настоящий момент в науке модель структуры атома обоснована опытами по...</a:t>
            </a:r>
            <a:r>
              <a:rPr lang="ru-RU" sz="36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59113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623570" indent="-514350">
              <a:lnSpc>
                <a:spcPct val="150000"/>
              </a:lnSpc>
              <a:buClr>
                <a:schemeClr val="accent3"/>
              </a:buClr>
              <a:buFont typeface="+mj-lt"/>
              <a:buAutoNum type="alphaLcPeriod"/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растворению и плавлению твердых тел</a:t>
            </a:r>
            <a:endParaRPr lang="ru-RU"/>
          </a:p>
          <a:p>
            <a:pPr marL="623570" indent="-514350">
              <a:lnSpc>
                <a:spcPct val="150000"/>
              </a:lnSpc>
              <a:buClr>
                <a:schemeClr val="accent3"/>
              </a:buClr>
              <a:buFont typeface="+mj-lt"/>
              <a:buAutoNum type="alphaLcPeriod"/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 ионизации газа </a:t>
            </a:r>
          </a:p>
          <a:p>
            <a:pPr marL="623570" indent="-514350">
              <a:lnSpc>
                <a:spcPct val="150000"/>
              </a:lnSpc>
              <a:buClr>
                <a:schemeClr val="accent3"/>
              </a:buClr>
              <a:buFont typeface="+mj-lt"/>
              <a:buAutoNum type="alphaLcPeriod"/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 химическому получению новых веществ </a:t>
            </a:r>
          </a:p>
          <a:p>
            <a:pPr marL="623570" indent="-514350">
              <a:lnSpc>
                <a:spcPct val="150000"/>
              </a:lnSpc>
              <a:buClr>
                <a:schemeClr val="accent3"/>
              </a:buClr>
              <a:buFont typeface="+mj-lt"/>
              <a:buAutoNum type="alphaLcPeriod"/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 рассеянию a-частиц             </a:t>
            </a:r>
          </a:p>
          <a:p>
            <a:pPr marL="623570" indent="-514350">
              <a:lnSpc>
                <a:spcPct val="150000"/>
              </a:lnSpc>
              <a:buClr>
                <a:schemeClr val="accent3"/>
              </a:buClr>
              <a:buNone/>
              <a:defRPr/>
            </a:pPr>
            <a:r>
              <a:rPr lang="ru-RU" b="1">
                <a:latin typeface="Times New Roman"/>
                <a:cs typeface="Times New Roman"/>
              </a:rPr>
              <a:t> </a:t>
            </a:r>
            <a:r>
              <a:rPr lang="ru-RU">
                <a:solidFill>
                  <a:srgbClr val="000000"/>
                </a:solidFill>
                <a:latin typeface="Times New Roman"/>
                <a:cs typeface="Times New Roman"/>
              </a:rPr>
              <a:t> </a:t>
            </a:r>
          </a:p>
          <a:p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D159EA4-81BB-4B93-A0CC-B1042DA8EF75}"/>
              </a:ext>
            </a:extLst>
          </p:cNvPr>
          <p:cNvSpPr txBox="1"/>
          <p:nvPr/>
        </p:nvSpPr>
        <p:spPr>
          <a:xfrm>
            <a:off x="457200" y="4810125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b="1" u="sng" dirty="0">
                <a:latin typeface="Times New Roman"/>
                <a:cs typeface="Times New Roman"/>
              </a:rPr>
              <a:t>Ответ:</a:t>
            </a:r>
            <a:r>
              <a:rPr lang="en-US" sz="2800" b="1" dirty="0">
                <a:latin typeface="Times New Roman"/>
                <a:cs typeface="Times New Roman"/>
              </a:rPr>
              <a:t>  </a:t>
            </a:r>
            <a:r>
              <a:rPr lang="ru-RU" sz="2800" dirty="0">
                <a:solidFill>
                  <a:srgbClr val="FF0000"/>
                </a:solidFill>
                <a:latin typeface="Times New Roman"/>
                <a:cs typeface="Times New Roman"/>
              </a:rPr>
              <a:t>   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. 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31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6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опыте Резерфорда альфа частицы рассеиваются...</a:t>
            </a:r>
            <a:br>
              <a:rPr lang="ru-RU" sz="36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9246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623570" indent="-514350">
              <a:lnSpc>
                <a:spcPct val="150000"/>
              </a:lnSpc>
              <a:buClr>
                <a:schemeClr val="accent3"/>
              </a:buClr>
              <a:buFont typeface="+mj-lt"/>
              <a:buAutoNum type="alphaLcPeriod"/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электростатическим полем ядра атом</a:t>
            </a:r>
            <a:endParaRPr lang="ru-RU"/>
          </a:p>
          <a:p>
            <a:pPr marL="623570" indent="-514350">
              <a:lnSpc>
                <a:spcPct val="150000"/>
              </a:lnSpc>
              <a:buClr>
                <a:schemeClr val="accent3"/>
              </a:buClr>
              <a:buFont typeface="+mj-lt"/>
              <a:buAutoNum type="alphaLcPeriod"/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электронной оболочкой атомов мишени</a:t>
            </a:r>
          </a:p>
          <a:p>
            <a:pPr marL="623570" indent="-514350">
              <a:lnSpc>
                <a:spcPct val="150000"/>
              </a:lnSpc>
              <a:buClr>
                <a:schemeClr val="accent3"/>
              </a:buClr>
              <a:buFont typeface="+mj-lt"/>
              <a:buAutoNum type="alphaLcPeriod"/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гравитационным полем ядра атома</a:t>
            </a:r>
          </a:p>
          <a:p>
            <a:pPr marL="623570" indent="-514350">
              <a:lnSpc>
                <a:spcPct val="150000"/>
              </a:lnSpc>
              <a:buClr>
                <a:schemeClr val="accent3"/>
              </a:buClr>
              <a:buFont typeface="+mj-lt"/>
              <a:buAutoNum type="alphaLcPeriod"/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поверхностью мишени</a:t>
            </a:r>
          </a:p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 b="1">
              <a:solidFill>
                <a:srgbClr val="FF0000"/>
              </a:solidFill>
              <a:cs typeface="Calibri"/>
            </a:endParaRPr>
          </a:p>
          <a:p>
            <a:pPr marL="0" indent="0">
              <a:buNone/>
            </a:pPr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60BDECE-5DAD-4751-A3A4-FD9DCCE69AEC}"/>
              </a:ext>
            </a:extLst>
          </p:cNvPr>
          <p:cNvSpPr txBox="1"/>
          <p:nvPr/>
        </p:nvSpPr>
        <p:spPr>
          <a:xfrm>
            <a:off x="752475" y="5343525"/>
            <a:ext cx="36957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b="1" u="sng">
                <a:latin typeface="Times New Roman"/>
                <a:ea typeface="+mn-lt"/>
                <a:cs typeface="+mn-lt"/>
              </a:rPr>
              <a:t>Ответ:</a:t>
            </a:r>
            <a:r>
              <a:rPr lang="ru-RU" sz="2800" b="1">
                <a:solidFill>
                  <a:srgbClr val="FF0000"/>
                </a:solidFill>
                <a:latin typeface="Times New Roman"/>
                <a:ea typeface="+mn-lt"/>
                <a:cs typeface="+mn-lt"/>
              </a:rPr>
              <a:t>       а</a:t>
            </a:r>
            <a:endParaRPr lang="ru-RU" sz="280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0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>
                <a:solidFill>
                  <a:srgbClr val="5C92B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8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Какое утверждение соответствует планетарной модели атома</a:t>
            </a:r>
            <a:r>
              <a:rPr lang="en-US" sz="28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909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 Ядро- в центре атома, заряд ядра положителен, электроны 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орбитах вокруг ядра. 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Ядро- в центре атома, заряд ядра отрицателен, электроны 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орбитах вокруг ядра. 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 Электроны- в центре атома, ядро обращается вокруг электронов, заряд ядра отрицателен.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4) Электроны- в центре атома, ядро обращается вокруг электронов, заряд ядра положителен .</a:t>
            </a:r>
          </a:p>
          <a:p>
            <a:pPr marL="0" indent="0">
              <a:buNone/>
            </a:pPr>
            <a:r>
              <a:rPr lang="ru-RU" sz="2400" dirty="0"/>
              <a:t> </a:t>
            </a:r>
          </a:p>
          <a:p>
            <a:pPr marL="0" indent="0">
              <a:buNone/>
            </a:pPr>
            <a:r>
              <a:rPr lang="ru-RU" sz="2400" b="1" u="sng" dirty="0">
                <a:latin typeface="Times New Roman"/>
                <a:cs typeface="Times New Roman"/>
              </a:rPr>
              <a:t>Ответ:</a:t>
            </a:r>
            <a:r>
              <a:rPr lang="en-US" sz="2400" b="1" dirty="0">
                <a:latin typeface="Times New Roman"/>
                <a:cs typeface="Times New Roman"/>
              </a:rPr>
              <a:t>  </a:t>
            </a:r>
            <a:r>
              <a:rPr lang="ru-RU" sz="2400" dirty="0">
                <a:solidFill>
                  <a:srgbClr val="FF0000"/>
                </a:solidFill>
                <a:latin typeface="Times New Roman"/>
                <a:cs typeface="Times New Roman"/>
              </a:rPr>
              <a:t>  </a:t>
            </a:r>
            <a:r>
              <a:rPr lang="ru-RU" sz="2400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r>
              <a:rPr lang="ru-RU" sz="2400" b="1" smtClean="0">
                <a:solidFill>
                  <a:srgbClr val="FF0000"/>
                </a:solidFill>
                <a:latin typeface="Times New Roman"/>
                <a:cs typeface="Times New Roman"/>
              </a:rPr>
              <a:t>1).</a:t>
            </a:r>
            <a:r>
              <a:rPr lang="ru-RU" sz="2400" b="1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endParaRPr lang="ru-RU" sz="240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30273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На рисунке изображены схемы четырех атомов. Черными точками обозначены электроны. Атому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соответствует схема..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sz="2400" b="1">
                <a:latin typeface="Times New Roman" pitchFamily="18" charset="0"/>
                <a:cs typeface="Times New Roman" pitchFamily="18" charset="0"/>
              </a:rPr>
            </a:br>
            <a:endParaRPr lang="ru-RU" sz="240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2143116"/>
            <a:ext cx="8229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/>
                <a:cs typeface="Times New Roman"/>
              </a:rPr>
              <a:t>А</a:t>
            </a:r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pic>
        <p:nvPicPr>
          <p:cNvPr id="4" name="Рисунок 10" descr="C:\Program Files\Образовательные комплексы\Физика, 10-11 кл. Подготовка к ЕГЭ\edu_ege_phys\data\res\resE443ADB9-0A01-01FD-0095-AE093F10DCA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84784"/>
            <a:ext cx="500062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C:\Program Files\Образовательные комплексы\Физика, 10-11 кл. Подготовка к ЕГЭ\edu_ege_phys\data\res\resE443ADDC-0A01-01FD-00BD-517EE1D2D96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214688"/>
            <a:ext cx="1719262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C:\Program Files\Образовательные комплексы\Физика, 10-11 кл. Подготовка к ЕГЭ\edu_ege_phys\data\res\resE443ADC6-0A01-01FD-01BD-0B4947B326E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730" y="3222211"/>
            <a:ext cx="17145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C:\Program Files\Образовательные комплексы\Физика, 10-11 кл. Подготовка к ЕГЭ\edu_ege_phys\data\res\resE443ADE7-0A01-01FD-0119-9605FF59344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071813"/>
            <a:ext cx="2214562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C:\Program Files\Образовательные комплексы\Физика, 10-11 кл. Подготовка к ЕГЭ\edu_ege_phys\data\res\resE443ADD1-0A01-01FD-014C-AAC59E4A787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000375"/>
            <a:ext cx="1872208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71472" y="5500702"/>
            <a:ext cx="1140056" cy="369332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>
              <a:buClr>
                <a:srgbClr val="A04DA3"/>
              </a:buClr>
            </a:pPr>
            <a:r>
              <a:rPr lang="ru-RU" altLang="ru-RU" b="1" u="sng">
                <a:solidFill>
                  <a:srgbClr val="000000"/>
                </a:solidFill>
                <a:latin typeface="Times New Roman"/>
                <a:cs typeface="Times New Roman"/>
              </a:rPr>
              <a:t>Ответ:</a:t>
            </a:r>
            <a:r>
              <a:rPr lang="ru-RU" altLang="ru-RU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ru-RU" b="1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lang="ru-RU" altLang="ru-RU" b="1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endParaRPr lang="ru-RU" altLang="ru-RU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32C0A38-B632-4A2D-8A9A-BCED44C264C3}"/>
              </a:ext>
            </a:extLst>
          </p:cNvPr>
          <p:cNvSpPr txBox="1"/>
          <p:nvPr/>
        </p:nvSpPr>
        <p:spPr>
          <a:xfrm>
            <a:off x="2619375" y="2143125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200" dirty="0">
                <a:latin typeface="Times New Roman"/>
                <a:cs typeface="Calibri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E743DA0-F102-4445-A0FD-E5F14C50E60E}"/>
              </a:ext>
            </a:extLst>
          </p:cNvPr>
          <p:cNvSpPr txBox="1"/>
          <p:nvPr/>
        </p:nvSpPr>
        <p:spPr>
          <a:xfrm>
            <a:off x="5143500" y="2200275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200" dirty="0">
                <a:latin typeface="Times New Roman"/>
                <a:cs typeface="Times New Roman"/>
              </a:rPr>
              <a:t>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4B34099-30F0-4A09-8B4F-60682152656D}"/>
              </a:ext>
            </a:extLst>
          </p:cNvPr>
          <p:cNvSpPr txBox="1"/>
          <p:nvPr/>
        </p:nvSpPr>
        <p:spPr>
          <a:xfrm>
            <a:off x="7210425" y="2200275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200" dirty="0">
                <a:latin typeface="Times New Roman"/>
                <a:cs typeface="Times New Roman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425220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Датский физик Нильс Бор 	</a:t>
            </a:r>
            <a:br>
              <a:rPr lang="ru-RU" sz="3200" b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(1885--1962). </a:t>
            </a:r>
            <a:br>
              <a:rPr lang="ru-RU" sz="3200" b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/>
          </a:p>
        </p:txBody>
      </p:sp>
      <p:pic>
        <p:nvPicPr>
          <p:cNvPr id="4" name="Picture 2" descr="Niels Bohr.jp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285992"/>
            <a:ext cx="1828800" cy="25877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44546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Изображение выглядит как самолет, синий, плоский, лет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0073CA7C-0DCA-4403-A099-107A419F9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постулат ( стационарных состояний) </a:t>
            </a:r>
            <a:r>
              <a:rPr lang="ru-RU" altLang="ru-RU" sz="3200" b="1"/>
              <a:t/>
            </a:r>
            <a:br>
              <a:rPr lang="ru-RU" altLang="ru-RU" sz="3200" b="1"/>
            </a:br>
            <a:endParaRPr lang="ru-RU" sz="320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Georgia" pitchFamily="18" charset="0"/>
              <a:buNone/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Атомная система может находиться только в особых стационарных или квантовых состояниях, каждому из которых соответствует определенная энергия </a:t>
            </a:r>
            <a:r>
              <a:rPr lang="ru-RU" altLang="ru-RU" b="1" err="1"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. В стационарных состояниях 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атом не излучает энергию, при этом электроны в атомах движутся с ускорением</a:t>
            </a:r>
            <a:r>
              <a:rPr lang="ru-RU" altLang="ru-RU"/>
              <a:t>.</a:t>
            </a:r>
          </a:p>
          <a:p>
            <a:pPr>
              <a:buFont typeface="Georgia" pitchFamily="18" charset="0"/>
              <a:buNone/>
            </a:pPr>
            <a:r>
              <a:rPr lang="ru-RU" altLang="ru-RU"/>
              <a:t> 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426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10" y="0"/>
            <a:ext cx="9184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 постулат (правило частот)</a:t>
            </a:r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0">
              <a:buNone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Излучение света происходит при переходе атома из стационарного состояния с большей энергией Е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 стационарное состояние с меньшей энергией Е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Энергия излученного фотона равна разности энергий стационарных состояний:</a:t>
            </a:r>
          </a:p>
          <a:p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072063"/>
            <a:ext cx="4500562" cy="11811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4786313"/>
            <a:ext cx="4071938" cy="17145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13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7F293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1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7F293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748</Words>
  <Application>Microsoft Office PowerPoint</Application>
  <PresentationFormat>Экран (4:3)</PresentationFormat>
  <Paragraphs>101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Квантовые постулаты Н. Бора</vt:lpstr>
      <vt:lpstr>Проверка домашнего задания </vt:lpstr>
      <vt:lpstr>1. Принятая в настоящий момент в науке модель структуры атома обоснована опытами по... </vt:lpstr>
      <vt:lpstr>2.В опыте Резерфорда альфа частицы рассеиваются... </vt:lpstr>
      <vt:lpstr>3.Какое утверждение соответствует планетарной модели атома?</vt:lpstr>
      <vt:lpstr>4.На рисунке изображены схемы четырех атомов. Черными точками обозначены электроны. Атому           соответствует схема.. </vt:lpstr>
      <vt:lpstr>Датский физик Нильс Бор   (1885--1962).  </vt:lpstr>
      <vt:lpstr>I постулат ( стационарных состояний)  </vt:lpstr>
      <vt:lpstr>II постулат (правило частот) </vt:lpstr>
      <vt:lpstr>Модель атома водорода по Бору</vt:lpstr>
      <vt:lpstr>Фронтальный опрос </vt:lpstr>
      <vt:lpstr>2. Сформулируйте первый постулат Бора </vt:lpstr>
      <vt:lpstr>3. Сформулируйте второй постулат Бора.</vt:lpstr>
      <vt:lpstr>4.В чём заключаются противоречия между постулатами Бора и законами классической механики классической электродинамики? </vt:lpstr>
      <vt:lpstr>5. При каком условии происходит излучение, а при каком условии происходит поглощение энергии атомом? </vt:lpstr>
      <vt:lpstr>6. На рисунке12.4,стр278  изображена диаграмма энергетических уровней  атома водорода.  Энергия ионизации атома равна: а)0;   б)3.4эВ;  в)0.54эВ; г)13.6эВ </vt:lpstr>
      <vt:lpstr>7.Сколько квантов ( с различной энергией) может  испускать атом водорода, если электрон находится  на третьем возбужденном уровне.) (рис12.4,стр278) </vt:lpstr>
      <vt:lpstr>  8. Электрон,  связанный с атомом, при переходе  с более удалённой  орбиты  на менее удалённую от атома орбиту в момент перехода……  </vt:lpstr>
      <vt:lpstr>9.С ростом главного квантового числа  n (энергитического уровня атома) энергия стационарного состояния атома……</vt:lpstr>
      <vt:lpstr>10. Электрон в атоме водорода перешёл с первого энергетического уровня на третий. Как при этом  изменилась энергия атома?</vt:lpstr>
      <vt:lpstr>11. Диаграмма свидетельствует о том, что атом</vt:lpstr>
      <vt:lpstr>12. На рисунке представлена диаграмма энергетических уровней атома. Какой из переходов в спектре поглощения атома соответствует наименьшей частоте? </vt:lpstr>
      <vt:lpstr>13. Длина волны для фотона, излучаемого атомом при переходе из возбужденного состояния с энергией Е1 в основное состояние с энергией E0, равна... (с - скорость света, h - постоянная Планка)   </vt:lpstr>
      <vt:lpstr>14. Электрон внешней оболочки атома сначала переходит из стационарного состояния с энергией Е1 в стационарное состояние с энергией Е2, поглощая фотон частотой ν1. Затем он переходит из состояния Е2 в стационарное состояние с энергией E3, поглощая фотон частотой ν2 &gt; ν1. Что происходит при переходе электрона из состояния E3 в состояние Е1? </vt:lpstr>
      <vt:lpstr>Домашнее задание § 94,95, упр13(1,2)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Квантовые постулаты Н. Бора</dc:title>
  <dc:creator>Татьяна</dc:creator>
  <cp:lastModifiedBy>Татьяна</cp:lastModifiedBy>
  <cp:revision>82</cp:revision>
  <dcterms:created xsi:type="dcterms:W3CDTF">2020-03-10T20:35:28Z</dcterms:created>
  <dcterms:modified xsi:type="dcterms:W3CDTF">2020-04-12T11:51:06Z</dcterms:modified>
</cp:coreProperties>
</file>