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2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40" r:id="rId20"/>
    <p:sldId id="339" r:id="rId21"/>
    <p:sldId id="341" r:id="rId22"/>
    <p:sldId id="33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60"/>
  </p:normalViewPr>
  <p:slideViewPr>
    <p:cSldViewPr>
      <p:cViewPr varScale="1">
        <p:scale>
          <a:sx n="64" d="100"/>
          <a:sy n="64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DD3AF-7780-4717-BF18-47142A82F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8A62-79DF-45C5-A649-09BB18A32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84F1E-0FF0-497E-9F96-371E381E3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90C9-376F-4D59-BA9E-CF7F2E863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ADC0F-F396-426E-9417-4F5DE1E23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4E21-A2D1-429B-83EC-FCFA77CFA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6F248-6F98-4F53-8EFF-BFE65B570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A97A6-ABB7-4A07-A731-22177C2E3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FEB89-C453-4E04-812B-71303011F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C0025-A5FF-46DB-8F48-0F4E45F0F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575A6-BD24-4D64-B2B6-945E5E658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040A761-CA00-4609-8E78-70994F801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95400" y="6858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697663" cy="53181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66"/>
                </a:solidFill>
                <a:latin typeface="Times New Roman" pitchFamily="18" charset="0"/>
              </a:rPr>
              <a:t>ГБПОУ СПТ им. Б.Г.Музрукова</a:t>
            </a:r>
            <a:r>
              <a:rPr lang="ru-RU" sz="4000" smtClean="0"/>
              <a:t>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00400" y="58674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г. Саров</a:t>
            </a:r>
            <a:br>
              <a:rPr lang="ru-RU" sz="2400" b="1" i="1" dirty="0">
                <a:solidFill>
                  <a:srgbClr val="000066"/>
                </a:solidFill>
              </a:rPr>
            </a:br>
            <a:r>
              <a:rPr lang="ru-RU" sz="2400" b="1" i="1" dirty="0" smtClean="0">
                <a:solidFill>
                  <a:srgbClr val="000066"/>
                </a:solidFill>
              </a:rPr>
              <a:t>2020</a:t>
            </a:r>
            <a:endParaRPr lang="ru-RU" sz="2400" b="1" i="1" dirty="0">
              <a:solidFill>
                <a:srgbClr val="000066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95536" y="1742619"/>
            <a:ext cx="84249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r"/>
            <a:r>
              <a:rPr lang="ru-RU" sz="3200" b="1" i="1" dirty="0" smtClean="0">
                <a:solidFill>
                  <a:srgbClr val="000066"/>
                </a:solidFill>
              </a:rPr>
              <a:t>Лекция 23</a:t>
            </a:r>
          </a:p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Основные требования к разрешительной системе </a:t>
            </a:r>
            <a:r>
              <a:rPr lang="ru-RU" sz="3200" b="1" i="1" dirty="0" smtClean="0">
                <a:solidFill>
                  <a:srgbClr val="002060"/>
                </a:solidFill>
              </a:rPr>
              <a:t>доступа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-252536" y="1197253"/>
            <a:ext cx="9691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b="1" dirty="0" smtClean="0">
                <a:solidFill>
                  <a:schemeClr val="accent2"/>
                </a:solidFill>
              </a:rPr>
              <a:t>МДК. 01.03.Организация работы персонала с конфиденциальной информацией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689350" y="4800600"/>
            <a:ext cx="54546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2000" b="1">
                <a:solidFill>
                  <a:schemeClr val="accent2"/>
                </a:solidFill>
              </a:rPr>
              <a:t>Разработчик: Столяров И.В.,</a:t>
            </a:r>
            <a:r>
              <a:rPr lang="ru-RU" b="1">
                <a:solidFill>
                  <a:schemeClr val="accent2"/>
                </a:solidFill>
              </a:rPr>
              <a:t> </a:t>
            </a:r>
          </a:p>
          <a:p>
            <a:pPr algn="r"/>
            <a:r>
              <a:rPr lang="ru-RU" b="1">
                <a:solidFill>
                  <a:schemeClr val="accent2"/>
                </a:solidFill>
              </a:rPr>
              <a:t>преподаватель ГБПОУ СПТ им. Б.Г.Музрукова</a:t>
            </a:r>
          </a:p>
          <a:p>
            <a:pPr algn="r"/>
            <a:endParaRPr lang="ru-RU" sz="20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на которых базируется Регламент </a:t>
            </a:r>
            <a:r>
              <a:rPr lang="ru-RU" sz="2400" dirty="0" smtClean="0"/>
              <a:t>организации</a:t>
            </a:r>
            <a:r>
              <a:rPr lang="ru-RU" sz="2400" dirty="0"/>
              <a:t>, а также лица, на которых возлагается ответственность за невыполнение его требований; руководство организации, руководители Службы </a:t>
            </a:r>
            <a:r>
              <a:rPr lang="ru-RU" sz="2400" dirty="0" smtClean="0"/>
              <a:t>безопасности, Службы </a:t>
            </a:r>
            <a:r>
              <a:rPr lang="ru-RU" sz="2400" dirty="0"/>
              <a:t>делопроизводства, структурных подразделений, осуществляющих контроль за соблюдением норм Регламента в пределах их компетенции.</a:t>
            </a:r>
          </a:p>
          <a:p>
            <a:pPr marL="0" indent="360363" algn="just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этом указывается, что ответственность за невыполнение требований Регламента несут все должностные лица, имеющие право давать разрешение на доступ, а также все пользователи конфиденциальной информацией. </a:t>
            </a:r>
            <a:endParaRPr lang="ru-RU" sz="2400" dirty="0" smtClean="0"/>
          </a:p>
          <a:p>
            <a:pPr marL="0" indent="360363" algn="just">
              <a:buNone/>
            </a:pPr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400" i="1" dirty="0"/>
              <a:t>Круг лиц, имеющих право давать разрешение на допуск и доступ к конфиденциальной информации. </a:t>
            </a:r>
            <a:r>
              <a:rPr lang="ru-RU" sz="2400" dirty="0"/>
              <a:t>В данном разделе должны быть перечислены все должности лиц, которые могут давать разрешение на доступ к </a:t>
            </a:r>
            <a:r>
              <a:rPr lang="ru-RU" sz="2400" dirty="0" smtClean="0"/>
              <a:t>конфиденциальной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405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66936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информации, с указанием категории пользователей, состава информации и ее носителей. Право давать разрешение на доступ к соответствующей конфиденциальной информации имеют: руководитель организации –  всем категориям </a:t>
            </a:r>
            <a:r>
              <a:rPr lang="ru-RU" sz="2400" dirty="0" smtClean="0"/>
              <a:t>пользователей; заместители </a:t>
            </a:r>
            <a:r>
              <a:rPr lang="ru-RU" sz="2400" dirty="0"/>
              <a:t>руководителя по отдельным направлениям – всем  </a:t>
            </a:r>
            <a:r>
              <a:rPr lang="ru-RU" sz="2400" dirty="0" smtClean="0"/>
              <a:t>пользователям</a:t>
            </a:r>
            <a:r>
              <a:rPr lang="ru-RU" sz="2400" dirty="0"/>
              <a:t>, но в пределах своей сферы деятельности; руководители структурных подразделений – всем сотрудникам  </a:t>
            </a:r>
            <a:r>
              <a:rPr lang="ru-RU" sz="2400" dirty="0" smtClean="0"/>
              <a:t>подразделений</a:t>
            </a:r>
            <a:r>
              <a:rPr lang="ru-RU" sz="2400" dirty="0"/>
              <a:t>. Для возможности доступа к конфиденциальной информации какого-либо подразделения сотрудников и работников других подразделений необходимо разрешение соответствующего заместителя руководителя организации. Первые заместители руководителей, а также должностные лица, временно исполняющие ту или иную должность, могут, как правило, разрешать доступ в объеме всех прав, предусмотренных для замещаемого ими </a:t>
            </a:r>
            <a:r>
              <a:rPr lang="ru-RU" sz="2400" dirty="0" smtClean="0"/>
              <a:t>лица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</a:p>
          <a:p>
            <a:pPr marL="0" indent="360363" algn="just">
              <a:buNone/>
            </a:pPr>
            <a:r>
              <a:rPr lang="ru-RU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9283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08912" cy="6381328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i="1" dirty="0" smtClean="0"/>
              <a:t>3</a:t>
            </a:r>
            <a:r>
              <a:rPr lang="ru-RU" sz="2400" i="1" dirty="0" smtClean="0"/>
              <a:t>. Порядок </a:t>
            </a:r>
            <a:r>
              <a:rPr lang="ru-RU" sz="2400" i="1" dirty="0"/>
              <a:t>оформления разрешений на доступ к конфиденциальной информации и предоставление ее пользователям. </a:t>
            </a:r>
            <a:r>
              <a:rPr lang="ru-RU" sz="2400" dirty="0"/>
              <a:t>В данном разделе определяется порядок оформления разрешений на доступ к различным носителям конфиденциальной информации и выдачи носителей </a:t>
            </a:r>
            <a:r>
              <a:rPr lang="ru-RU" sz="2400" dirty="0" smtClean="0"/>
              <a:t>пользователям. </a:t>
            </a:r>
          </a:p>
          <a:p>
            <a:pPr marL="0" indent="360363" algn="just">
              <a:buNone/>
            </a:pPr>
            <a:r>
              <a:rPr lang="ru-RU" sz="2400" dirty="0" smtClean="0"/>
              <a:t>Разрешение </a:t>
            </a:r>
            <a:r>
              <a:rPr lang="ru-RU" sz="2400" dirty="0"/>
              <a:t>на ознакомление должно оформляться: по поступившим и созданным/изданным документам – в форме резолюции на конфиденциальном документе; по документам, зарегистрированным по учету инвентарного (выделенного) </a:t>
            </a:r>
            <a:r>
              <a:rPr lang="ru-RU" sz="2400" dirty="0" smtClean="0"/>
              <a:t>хранения, </a:t>
            </a:r>
            <a:r>
              <a:rPr lang="ru-RU" sz="2400" dirty="0"/>
              <a:t>– в форме резолюции на документе или подписанного соответствующими руководителями списка пользователей на внутренней стороне обложки документа, титульном листе либо в карточке учета выдачи конфиденциального документа. При этом следует оговорить, что исполнители и лица, </a:t>
            </a:r>
            <a:r>
              <a:rPr lang="ru-RU" sz="2400" dirty="0" smtClean="0"/>
              <a:t>которые</a:t>
            </a:r>
          </a:p>
        </p:txBody>
      </p:sp>
    </p:spTree>
    <p:extLst>
      <p:ext uri="{BB962C8B-B14F-4D97-AF65-F5344CB8AC3E}">
        <p14:creationId xmlns:p14="http://schemas.microsoft.com/office/powerpoint/2010/main" xmlns="" val="42487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741368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визировали, согласовывали, подписывали и утверждали конфиденциальные документы, допускаются к соответствующей конфиденциальной информации, в том числе циркулирующей в АИС, без оформления дополнительных разрешений, если они продолжают выполнять те же функциональные обязанности. Без специального разрешения могут допускаться также лица, указанные в тексте распорядительных документов организации (приказов, распоряжений).</a:t>
            </a:r>
          </a:p>
          <a:p>
            <a:pPr marL="0" indent="360363" algn="just">
              <a:buNone/>
            </a:pPr>
            <a:r>
              <a:rPr lang="ru-RU" sz="2400" i="1" dirty="0" smtClean="0"/>
              <a:t>4</a:t>
            </a:r>
            <a:r>
              <a:rPr lang="ru-RU" sz="2400" i="1" dirty="0"/>
              <a:t>. Порядок учета работников и должностных лиц организации, а также работников должностных лиц других организаций, получивших доступ к конфиденциальной </a:t>
            </a:r>
            <a:r>
              <a:rPr lang="ru-RU" sz="2400" i="1" dirty="0" smtClean="0"/>
              <a:t>информации. </a:t>
            </a:r>
          </a:p>
          <a:p>
            <a:pPr marL="0" indent="360363" algn="just">
              <a:buNone/>
            </a:pPr>
            <a:r>
              <a:rPr lang="ru-RU" sz="2400" i="1" dirty="0" smtClean="0"/>
              <a:t>5</a:t>
            </a:r>
            <a:r>
              <a:rPr lang="ru-RU" sz="2400" i="1" dirty="0"/>
              <a:t>. Порядок учета выдачи конфиденциальной документированной информации. </a:t>
            </a:r>
            <a:r>
              <a:rPr lang="ru-RU" sz="2400" dirty="0"/>
              <a:t>Регламент подписывается членами Экспертной комиссии </a:t>
            </a:r>
            <a:r>
              <a:rPr lang="ru-RU" sz="2400" dirty="0" smtClean="0"/>
              <a:t>по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0954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 защите конфиденциальной информации, визируется всеми лицами, имеющими право давать разрешение на доступ, и вводится в действие приказом руководителя организации. В приказе определяются также и мероприятия по введению Регламента в действие (порядок изучения Регламента пользователями, технология осуществления контроля за его выполнением и др.). После утверждения с Регламентом должны быть ознакомлены под расписку все сотрудники и работники организации, работающие с конфиденциальной информацией. Технологии допуска и доступа к конфиденциальной документированной информации являются основой при постановке задач и разработке технических заданий для создания соответствующей АИС допуска и доступа к конфиденциальной информации, которая является одним из главных модулей интегрированной системы электронного конфиденциального документооборота.</a:t>
            </a:r>
          </a:p>
          <a:p>
            <a:pPr marL="0" indent="360363" algn="just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5312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/>
              <a:t>3</a:t>
            </a:r>
            <a:r>
              <a:rPr lang="ru-RU" sz="2400" b="1" dirty="0"/>
              <a:t>. Экспертная комиссия по защите </a:t>
            </a: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конфиденциальной информации</a:t>
            </a:r>
            <a:endParaRPr lang="ru-RU" sz="2400" b="1" dirty="0"/>
          </a:p>
          <a:p>
            <a:pPr marL="0" indent="360363" algn="just">
              <a:buNone/>
            </a:pPr>
            <a:r>
              <a:rPr lang="ru-RU" sz="2400" dirty="0"/>
              <a:t>Экспертная комиссия по защите конфиденциальной информации – коллегиальный орган, который занимает ключевое положение в системе структурных подразделений организации, отвечающих за допуск и доступ к КДИ, ее защиту и охрану. В Экспертную комиссию по защите конфиденциальной информации входят следующие подразделения: Служба безопасности, Служба делопроизводства, Служба кадров и подразделение информационных технологий и АИС (информационно-технологический центр, главный вычислительный центр и др.). Основными функциями Экспертной комиссии являются: координация деятельности указанных структурных </a:t>
            </a:r>
            <a:r>
              <a:rPr lang="ru-RU" sz="2400" dirty="0" smtClean="0"/>
              <a:t>подразделений</a:t>
            </a:r>
            <a:r>
              <a:rPr lang="ru-RU" sz="2400" dirty="0"/>
              <a:t>, обеспечивающих  в интересах разработки и выполнения программ и планов, нормативных и методических документов, в том числе Регламента по защите конфиденциальной информации, </a:t>
            </a:r>
          </a:p>
        </p:txBody>
      </p:sp>
    </p:spTree>
    <p:extLst>
      <p:ext uri="{BB962C8B-B14F-4D97-AF65-F5344CB8AC3E}">
        <p14:creationId xmlns:p14="http://schemas.microsoft.com/office/powerpoint/2010/main" xmlns="" val="3055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59735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Реестра конфиденциальной информации и АИС </a:t>
            </a:r>
            <a:r>
              <a:rPr lang="ru-RU" sz="2400" dirty="0" smtClean="0"/>
              <a:t>реализацию </a:t>
            </a:r>
            <a:r>
              <a:rPr lang="ru-RU" sz="2400" dirty="0"/>
              <a:t>нормативно-правовых документов и системы стандартов Российской Федерации в области защиты информации; организация разрешительной системы доступа. </a:t>
            </a:r>
            <a:r>
              <a:rPr lang="ru-RU" sz="2400" dirty="0" smtClean="0"/>
              <a:t>Экспертная </a:t>
            </a:r>
            <a:r>
              <a:rPr lang="ru-RU" sz="2400" dirty="0"/>
              <a:t>комиссия создается в соответствии с приказом руководителя организации. Функции комиссии и ее полномочия реализуются в соответствии с Положением, утверждаемым руководителем организации. В состав комиссии должны входить руководители организации, курирующие вопросы защиты конфиденциальной информации, руководители перечисленных выше структурных подразделений организации или их заместители. Состав данной комиссии по должностям, а также персональный состав утверждаются руководителем организации. Решения Экспертной комиссии, принятые в соответствии с ее полномочиями, обязательны для исполнения всеми </a:t>
            </a:r>
            <a:r>
              <a:rPr lang="ru-RU" sz="2400" dirty="0" smtClean="0"/>
              <a:t>структурными</a:t>
            </a:r>
            <a:endParaRPr lang="ru-RU" sz="2400" dirty="0"/>
          </a:p>
          <a:p>
            <a:pPr marL="0" indent="360363" algn="just">
              <a:buNone/>
            </a:pP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1369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59735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подразделениями организации, всем персоналом организации, включая руководство, а также другими организациями и предприятиями при выполнении совместных работ, связанных с доступом к конфиденциальной информации и ее защитой. Основными функциями Экспертной комиссия являются: организация работы по формированию Перечня (</a:t>
            </a:r>
            <a:r>
              <a:rPr lang="ru-RU" sz="2400" dirty="0" smtClean="0"/>
              <a:t>номенклатуры</a:t>
            </a:r>
            <a:r>
              <a:rPr lang="ru-RU" sz="2400" dirty="0"/>
              <a:t>) должностных лиц, имеющих полномочия в отношении отнесения информации к конфиденциальной. Перечень утверждается приказом организации; организация работы по формированию и созданию Перечня </a:t>
            </a:r>
            <a:r>
              <a:rPr lang="ru-RU" sz="2400" dirty="0" smtClean="0"/>
              <a:t>конфиденциальной </a:t>
            </a:r>
            <a:r>
              <a:rPr lang="ru-RU" sz="2400" dirty="0"/>
              <a:t>документированной информации </a:t>
            </a:r>
            <a:r>
              <a:rPr lang="ru-RU" sz="2400" dirty="0" smtClean="0"/>
              <a:t>организации; </a:t>
            </a:r>
            <a:r>
              <a:rPr lang="ru-RU" sz="2400" dirty="0"/>
              <a:t>организация работы по формированию и созданию Реестра </a:t>
            </a:r>
            <a:r>
              <a:rPr lang="ru-RU" sz="2400" dirty="0" smtClean="0"/>
              <a:t>конфиденциальной </a:t>
            </a:r>
            <a:r>
              <a:rPr lang="ru-RU" sz="2400" dirty="0"/>
              <a:t>информации и автоматизированной информационной </a:t>
            </a:r>
            <a:r>
              <a:rPr lang="ru-RU" sz="2400" dirty="0" smtClean="0"/>
              <a:t>системы; </a:t>
            </a:r>
            <a:r>
              <a:rPr lang="ru-RU" sz="2400" dirty="0"/>
              <a:t>подготовка предложений по организации разработки и </a:t>
            </a:r>
            <a:r>
              <a:rPr lang="ru-RU" sz="2400" dirty="0" smtClean="0"/>
              <a:t>выполнению </a:t>
            </a:r>
            <a:r>
              <a:rPr lang="ru-RU" sz="2400" dirty="0"/>
              <a:t>программ, планов,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5526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нормативных и методических документов, обеспечивающих реализацию доступа к конфиденциальной информации, ее защиту и охрану, и представление их в установленном порядке руководству организации; рассмотрение и представление руководству организации </a:t>
            </a:r>
            <a:r>
              <a:rPr lang="ru-RU" sz="2400" dirty="0" smtClean="0"/>
              <a:t>предложений </a:t>
            </a:r>
            <a:r>
              <a:rPr lang="ru-RU" sz="2400" dirty="0"/>
              <a:t>по нормативному регулированию вопросов режима конфиденциальности информации, доступа к ней и совершенствованию системы защиты и охраны конфиденциальной информации в организации; определение порядка снятия грифа ограничения доступа (</a:t>
            </a:r>
            <a:r>
              <a:rPr lang="ru-RU" sz="2400" dirty="0" smtClean="0"/>
              <a:t>отметки </a:t>
            </a:r>
            <a:r>
              <a:rPr lang="ru-RU" sz="2400" dirty="0"/>
              <a:t>конфиденциальности) в случае ликвидации организации – </a:t>
            </a:r>
            <a:r>
              <a:rPr lang="ru-RU" sz="2400" dirty="0" err="1"/>
              <a:t>фондообразователя</a:t>
            </a:r>
            <a:r>
              <a:rPr lang="ru-RU" sz="2400" dirty="0"/>
              <a:t> и отсутствия ее </a:t>
            </a:r>
            <a:r>
              <a:rPr lang="ru-RU" sz="2400" dirty="0" smtClean="0"/>
              <a:t>правопреемника; рассмотрение </a:t>
            </a:r>
            <a:r>
              <a:rPr lang="ru-RU" sz="2400" dirty="0"/>
              <a:t>запросов государственных и негосударственных </a:t>
            </a:r>
            <a:r>
              <a:rPr lang="ru-RU" sz="2400" dirty="0" smtClean="0"/>
              <a:t>структур </a:t>
            </a:r>
            <a:r>
              <a:rPr lang="ru-RU" sz="2400" dirty="0"/>
              <a:t>(предприятий, учреждений, организаций),  юридических лиц и граждан о снятии грифа ограничения доступа;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8572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633670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подготовка экспертных заключений на КДИ в целях решения  </a:t>
            </a:r>
            <a:r>
              <a:rPr lang="ru-RU" sz="2400" dirty="0" smtClean="0"/>
              <a:t>вопроса </a:t>
            </a:r>
            <a:r>
              <a:rPr lang="ru-RU" sz="2400" dirty="0"/>
              <a:t>о возможности ее передачи и предоставления другим организациям и уполномоченным органам; принятие решения о передаче КДИ другой организации в </a:t>
            </a:r>
            <a:r>
              <a:rPr lang="ru-RU" sz="2400" dirty="0" smtClean="0"/>
              <a:t>случаях </a:t>
            </a:r>
            <a:r>
              <a:rPr lang="ru-RU" sz="2400" dirty="0"/>
              <a:t>изменения функций, форм собственности, ликвидации или прекращения работ с использованием этой информации; подготовка и предоставление руководству организации </a:t>
            </a:r>
            <a:r>
              <a:rPr lang="ru-RU" sz="2400" dirty="0" smtClean="0"/>
              <a:t>предложений </a:t>
            </a:r>
            <a:r>
              <a:rPr lang="ru-RU" sz="2400" dirty="0"/>
              <a:t>по порядку определения размеров ущерба, который может быть нанесен организации вследствие несанкционированного распространения и доступа к конфиденциальной информации, а также ущерба, наносимого организации в связи с приданием конфиденциальности информации, находящейся в ее собственности; подготовка и предоставление руководству организации </a:t>
            </a:r>
            <a:r>
              <a:rPr lang="ru-RU" sz="2400" dirty="0" smtClean="0"/>
              <a:t>предложений </a:t>
            </a:r>
            <a:r>
              <a:rPr lang="ru-RU" sz="2400" dirty="0"/>
              <a:t>по </a:t>
            </a:r>
            <a:r>
              <a:rPr lang="ru-RU" sz="2400" dirty="0" smtClean="0"/>
              <a:t>отнесению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194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66"/>
                </a:solidFill>
              </a:rPr>
              <a:t>План</a:t>
            </a:r>
            <a:endParaRPr lang="ru-RU" b="1" i="1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00808"/>
            <a:ext cx="69847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>
              <a:buAutoNum type="arabicPeriod"/>
            </a:pPr>
            <a:r>
              <a:rPr lang="ru-RU" sz="2400" b="1" dirty="0" smtClean="0">
                <a:solidFill>
                  <a:srgbClr val="000066"/>
                </a:solidFill>
              </a:rPr>
              <a:t>Общие сведения </a:t>
            </a:r>
          </a:p>
          <a:p>
            <a:pPr indent="360363">
              <a:buAutoNum type="arabicPeriod"/>
            </a:pPr>
            <a:r>
              <a:rPr lang="ru-RU" sz="2400" b="1" dirty="0" smtClean="0">
                <a:solidFill>
                  <a:srgbClr val="000066"/>
                </a:solidFill>
              </a:rPr>
              <a:t>Регламент </a:t>
            </a:r>
            <a:r>
              <a:rPr lang="ru-RU" sz="2400" b="1" dirty="0" smtClean="0">
                <a:solidFill>
                  <a:srgbClr val="000066"/>
                </a:solidFill>
              </a:rPr>
              <a:t>доступа к конфиденциальной </a:t>
            </a:r>
            <a:r>
              <a:rPr lang="ru-RU" sz="2400" b="1" dirty="0" smtClean="0">
                <a:solidFill>
                  <a:srgbClr val="000066"/>
                </a:solidFill>
              </a:rPr>
              <a:t>информации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66"/>
                </a:solidFill>
              </a:rPr>
              <a:t>3. Экспертная комиссия по защите </a:t>
            </a:r>
            <a:r>
              <a:rPr lang="ru-RU" sz="2400" b="1" dirty="0" smtClean="0">
                <a:solidFill>
                  <a:srgbClr val="000066"/>
                </a:solidFill>
              </a:rPr>
              <a:t>конфиденциальной </a:t>
            </a:r>
            <a:r>
              <a:rPr lang="ru-RU" sz="2400" b="1" dirty="0" smtClean="0">
                <a:solidFill>
                  <a:srgbClr val="000066"/>
                </a:solidFill>
              </a:rPr>
              <a:t>информации</a:t>
            </a:r>
          </a:p>
          <a:p>
            <a:pPr indent="360363">
              <a:buAutoNum type="arabicPeriod"/>
            </a:pPr>
            <a:endParaRPr lang="ru-RU" sz="2400" b="1" dirty="0" smtClean="0">
              <a:solidFill>
                <a:srgbClr val="000066"/>
              </a:solidFill>
            </a:endParaRPr>
          </a:p>
          <a:p>
            <a:pPr marL="0" indent="360363" algn="just">
              <a:buNone/>
            </a:pP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532440" cy="633670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информации к конфиденциальной, к различным степеням </a:t>
            </a:r>
            <a:r>
              <a:rPr lang="ru-RU" sz="2400" dirty="0" smtClean="0"/>
              <a:t>конфиденциальности; </a:t>
            </a:r>
            <a:r>
              <a:rPr lang="ru-RU" sz="2400" dirty="0"/>
              <a:t>рассмотрение по поручению руководства организации </a:t>
            </a:r>
            <a:r>
              <a:rPr lang="ru-RU" sz="2400" dirty="0" smtClean="0"/>
              <a:t>проектов договоров </a:t>
            </a:r>
            <a:r>
              <a:rPr lang="ru-RU" sz="2400" dirty="0"/>
              <a:t>(государственных контрактов), в том числе международных, о совместном использовании конфиденциальной информации, доступе к ней и о ее защите; подготовка соответствующих предложений и экспертных заключений; участие в международном сотрудничестве по этим вопросам; выдача заключений на решения руководителей структурных </a:t>
            </a:r>
            <a:r>
              <a:rPr lang="ru-RU" sz="2400" dirty="0" smtClean="0"/>
              <a:t>подразделений</a:t>
            </a:r>
            <a:r>
              <a:rPr lang="ru-RU" sz="2400" dirty="0"/>
              <a:t>, связанные с изменением действующих в подразделениях перечней конфиденциальной документированной информации (эти заключения могут привести к изменению Перечня конфиденциальной документированной информации, Реестра конфиденциальной информации и АИС организации); выдача заключений на защиту разрабатываемых </a:t>
            </a:r>
            <a:r>
              <a:rPr lang="ru-RU" sz="2400" dirty="0" smtClean="0"/>
              <a:t>и</a:t>
            </a:r>
            <a:r>
              <a:rPr lang="ru-RU" sz="2400" dirty="0" smtClean="0">
                <a:solidFill>
                  <a:srgbClr val="000000"/>
                </a:solidFill>
              </a:rPr>
              <a:t> разработанных всевозможных АИС, включая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3110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интегрированные </a:t>
            </a:r>
            <a:r>
              <a:rPr lang="ru-RU" sz="2400" dirty="0"/>
              <a:t>системы защищенного электронного документооборота организации; координация работ по организации сертификации </a:t>
            </a:r>
            <a:r>
              <a:rPr lang="ru-RU" sz="2400" dirty="0" smtClean="0"/>
              <a:t>технических средств </a:t>
            </a:r>
            <a:r>
              <a:rPr lang="ru-RU" sz="2400" dirty="0"/>
              <a:t>защиты конфиденциальной информации, лицензированию деятельности организации, связанной с использованием конфиденциальной информации, созданию технических средств защиты информации, а также осуществление мероприятий и (или) оказание услуг по защите конфиденциальной информации, если организация оказывает такие услуги другим организациям; решение вопросов о продлении срока конфиденциальности документов и информации.</a:t>
            </a:r>
          </a:p>
          <a:p>
            <a:pPr marL="0" indent="0" algn="just">
              <a:buNone/>
            </a:pPr>
            <a:r>
              <a:rPr lang="ru-RU" sz="2400" dirty="0"/>
              <a:t>Экспертная комиссия имеет следующую структуру: председатель комиссии, его заместители, члены комиссии, ответственный секретарь комиссии, служба делопроизводства (организационно-техническое обеспечение деятельности комиссии), рабочие и экспертные группы по направлениям деятельности (по мере надобности). </a:t>
            </a:r>
          </a:p>
        </p:txBody>
      </p:sp>
    </p:spTree>
    <p:extLst>
      <p:ext uri="{BB962C8B-B14F-4D97-AF65-F5344CB8AC3E}">
        <p14:creationId xmlns:p14="http://schemas.microsoft.com/office/powerpoint/2010/main" xmlns="" val="101169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23528" y="1196752"/>
            <a:ext cx="849788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tabLst>
                <a:tab pos="354013" algn="l"/>
                <a:tab pos="457200" algn="l"/>
              </a:tabLst>
            </a:pPr>
            <a:r>
              <a:rPr lang="ru-RU" altLang="ru-RU" dirty="0"/>
              <a:t>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Куняев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 Н.Н. и др. Конфиденциальное делопроизводство и защищённый электронный документооборот: Учебник для ВУЗов. – М.: ЛОГОС, 2014. – 680с.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Полякова Т.А.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Организационное и правовое обеспечение информационной безопасности: Учебник и практикум для СПО / Отв. ред.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– М.: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Юрайт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, 2016. – 325 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altLang="ru-RU" sz="2800" b="1" smtClean="0">
              <a:solidFill>
                <a:srgbClr val="002060"/>
              </a:solidFill>
              <a:latin typeface="Calibri" pitchFamily="34" charset="0"/>
            </a:endParaRP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Конфиденциальное делопроизводство: Учебное пособие: /Сост.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Е.А.Давыденко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— Нижневартовск: Изд-во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Нижневарт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гос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ун-та, 2013. — 83 с.</a:t>
            </a:r>
            <a:endParaRPr lang="ru-RU" altLang="ru-RU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483768" y="404664"/>
            <a:ext cx="4175125" cy="533400"/>
          </a:xfrm>
        </p:spPr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000066"/>
                </a:solidFill>
                <a:latin typeface="Calibri" pitchFamily="34" charset="0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6192688"/>
          </a:xfrm>
        </p:spPr>
        <p:txBody>
          <a:bodyPr/>
          <a:lstStyle/>
          <a:p>
            <a:pPr marL="0" indent="360363" algn="ctr">
              <a:buNone/>
            </a:pPr>
            <a:r>
              <a:rPr lang="ru-RU" sz="2400" b="1" dirty="0" smtClean="0"/>
              <a:t>1</a:t>
            </a:r>
            <a:r>
              <a:rPr lang="ru-RU" sz="2400" b="1" dirty="0"/>
              <a:t>. Общие сведения</a:t>
            </a:r>
          </a:p>
          <a:p>
            <a:pPr marL="0" indent="360363" algn="just">
              <a:buNone/>
            </a:pPr>
            <a:r>
              <a:rPr lang="ru-RU" sz="2400" dirty="0"/>
              <a:t>Ключевым звеном в защите конфиденциальной информации, в том числе информации, циркулирующей в АИС, или, иначе, системах конфиденциального электронного документооборота, является организация санкционированного (разрешенного) доступа к ней. Разрешительная система допуска и доступа к конфиденциальной информации основана на выполнении установленных руководством организации нормативных положений, обеспечивающих обоснованный и правомерный доступ пользователей к необходимому им для выполнения служебных обязанностей объему конфиденциальной информации. При этом под допуском к конфиденциальной информации понимается процедура оформления права граждан на доступ к такой информации, а для организаций, предприятий, учреждений – права </a:t>
            </a:r>
            <a:r>
              <a:rPr lang="ru-RU" sz="2400" dirty="0" smtClean="0"/>
              <a:t>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525344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проведение работ с использованием такой информации. Доступ к информации – это возможность ее получения и </a:t>
            </a:r>
            <a:r>
              <a:rPr lang="ru-RU" sz="2400" dirty="0" smtClean="0"/>
              <a:t>использования. </a:t>
            </a:r>
            <a:r>
              <a:rPr lang="ru-RU" sz="2400" dirty="0"/>
              <a:t>Под доступом к конфиденциальной информации понимается санкционированное полномочным должностным лицом ознакомление с данной информацией, ее получение и использование конкретным физическим или юридическим лицом. При этом право давать разрешение на ознакомление и право работать может быть предоставлено только лицам, имеющим доступ к конфиденциальной информации.</a:t>
            </a:r>
          </a:p>
          <a:p>
            <a:pPr marL="0" indent="360363" algn="just">
              <a:buNone/>
            </a:pPr>
            <a:r>
              <a:rPr lang="ru-RU" sz="2400" dirty="0"/>
              <a:t>П</a:t>
            </a:r>
            <a:r>
              <a:rPr lang="ru-RU" sz="2400" dirty="0" smtClean="0"/>
              <a:t>ри </a:t>
            </a:r>
            <a:r>
              <a:rPr lang="ru-RU" sz="2400" dirty="0"/>
              <a:t>установлении разрешительной системы доступа к конфиденциальной информации должны быть обеспечены такие требования, как: надежность – исключение возможности </a:t>
            </a:r>
            <a:r>
              <a:rPr lang="ru-RU" sz="2400" dirty="0" smtClean="0"/>
              <a:t>несанкционированного </a:t>
            </a:r>
            <a:r>
              <a:rPr lang="ru-RU" sz="2400" dirty="0"/>
              <a:t>доступа (НСД) посторонних лиц к КДИ и конфиденциальной информации, циркулирующей </a:t>
            </a:r>
            <a:r>
              <a:rPr lang="ru-RU" sz="2400" dirty="0" smtClean="0"/>
              <a:t>в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1518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741368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АИС, в обычных и экстремальных условиях (под экстремальными условиями понимаются чрезвычайные ситуации, пожары, наводнения и др.); полнота охвата всех категорий исполнителей и всех </a:t>
            </a:r>
            <a:r>
              <a:rPr lang="ru-RU" sz="2400" dirty="0" smtClean="0"/>
              <a:t>категорий конфиденциальной </a:t>
            </a:r>
            <a:r>
              <a:rPr lang="ru-RU" sz="2400" dirty="0"/>
              <a:t>информации; конкретность и однозначность решения о доступе (да/нет</a:t>
            </a:r>
            <a:r>
              <a:rPr lang="ru-RU" sz="2400" dirty="0" smtClean="0"/>
              <a:t>); </a:t>
            </a:r>
            <a:r>
              <a:rPr lang="ru-RU" sz="2400" dirty="0"/>
              <a:t>производственная и служебная необходимость – единственный  </a:t>
            </a:r>
            <a:r>
              <a:rPr lang="ru-RU" sz="2400" dirty="0" smtClean="0"/>
              <a:t>критерий </a:t>
            </a:r>
            <a:r>
              <a:rPr lang="ru-RU" sz="2400" dirty="0"/>
              <a:t>доступа к конфиденциальной информации; определенность состава должностных лиц, дающих санкцию на  </a:t>
            </a:r>
            <a:r>
              <a:rPr lang="ru-RU" sz="2400" dirty="0" smtClean="0"/>
              <a:t>доступ </a:t>
            </a:r>
            <a:r>
              <a:rPr lang="ru-RU" sz="2400" dirty="0"/>
              <a:t>к конфиденциальной информации, исключение возможности бесконтрольной и несанкционированной выдачи таких санкций; регламентация и организация работы всех категорий </a:t>
            </a:r>
            <a:r>
              <a:rPr lang="ru-RU" sz="2400" dirty="0" smtClean="0"/>
              <a:t>персонала </a:t>
            </a:r>
            <a:r>
              <a:rPr lang="ru-RU" sz="2400" dirty="0"/>
              <a:t>с конфиденциальной информацией; соответствие функциональных обязанностей работника </a:t>
            </a:r>
            <a:r>
              <a:rPr lang="ru-RU" sz="2400" dirty="0" smtClean="0"/>
              <a:t>передаваемой </a:t>
            </a:r>
            <a:r>
              <a:rPr lang="ru-RU" sz="2400" dirty="0"/>
              <a:t>ему конфиденциальной документированной информации; наличие нормативно-методических документов и положений по  </a:t>
            </a:r>
            <a:r>
              <a:rPr lang="ru-RU" sz="2400" dirty="0" smtClean="0"/>
              <a:t>защите </a:t>
            </a:r>
            <a:r>
              <a:rPr lang="ru-RU" sz="2400" dirty="0" smtClean="0"/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xmlns="" val="38171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7992888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охране конфиденциальной информации, режиму конфиденциальности информации и доступа к </a:t>
            </a:r>
            <a:r>
              <a:rPr lang="ru-RU" sz="2400" dirty="0" smtClean="0"/>
              <a:t>ней, </a:t>
            </a:r>
            <a:r>
              <a:rPr lang="ru-RU" sz="2400" dirty="0"/>
              <a:t>в том числе утвержденного Перечня конфиденциальной документированной </a:t>
            </a:r>
            <a:r>
              <a:rPr lang="ru-RU" sz="2400" dirty="0" smtClean="0"/>
              <a:t>информации, </a:t>
            </a:r>
            <a:r>
              <a:rPr lang="ru-RU" sz="2400" dirty="0"/>
              <a:t>Реестра конфиденциальной информации и </a:t>
            </a:r>
            <a:r>
              <a:rPr lang="ru-RU" sz="2400" dirty="0" smtClean="0"/>
              <a:t>АИС; </a:t>
            </a:r>
            <a:r>
              <a:rPr lang="ru-RU" sz="2400" dirty="0"/>
              <a:t>наличие необходимых условий в зданиях, помещениях, </a:t>
            </a:r>
            <a:r>
              <a:rPr lang="ru-RU" sz="2400" dirty="0" smtClean="0"/>
              <a:t>кабинетах </a:t>
            </a:r>
            <a:r>
              <a:rPr lang="ru-RU" sz="2400" dirty="0"/>
              <a:t>для работы с конфиденциальной документированной информацией; оформление разрешения на ознакомление с </a:t>
            </a:r>
            <a:r>
              <a:rPr lang="ru-RU" sz="2400" dirty="0" smtClean="0"/>
              <a:t>конфиденциальной информацией</a:t>
            </a:r>
            <a:r>
              <a:rPr lang="ru-RU" sz="2400" dirty="0"/>
              <a:t>; ознакомление пользователя, при необходимости, только с частью  </a:t>
            </a:r>
            <a:r>
              <a:rPr lang="ru-RU" sz="2400" dirty="0" smtClean="0"/>
              <a:t>конфиденциального </a:t>
            </a:r>
            <a:r>
              <a:rPr lang="ru-RU" sz="2400" dirty="0"/>
              <a:t>документа, при этом в разрешении на ознакомление должны быть указаны разделы, пункты или страницы, с которыми можно знакомить пользователя, если конфиденциальная документированная информация находится на бумажном носителе. Разрешительная система </a:t>
            </a:r>
            <a:r>
              <a:rPr lang="ru-RU" sz="2400" dirty="0" smtClean="0"/>
              <a:t>должна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7269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576064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предусматривать порядок доступа к конфиденциальной информации граждан, других должностных лиц и организаций, например при выполнении совместных работ и </a:t>
            </a:r>
            <a:r>
              <a:rPr lang="ru-RU" sz="2400" dirty="0" smtClean="0"/>
              <a:t>услуг. </a:t>
            </a:r>
            <a:r>
              <a:rPr lang="ru-RU" sz="2400" dirty="0"/>
              <a:t>Следует иметь в виду, что сотрудники уполномоченных органов государственной власти и органов местного самоуправления (далее – уполномоченные органы), например налоговая служба, </a:t>
            </a:r>
            <a:r>
              <a:rPr lang="ru-RU" sz="2400" dirty="0" smtClean="0"/>
              <a:t>служба судебных </a:t>
            </a:r>
            <a:r>
              <a:rPr lang="ru-RU" sz="2400" dirty="0"/>
              <a:t>приставов, органы МВД и др., имеют право на доступ к различным видам конфиденциальной информации в пределах компетенции, определенной для этих органов законодательством Российской Федерации. Поэтому организации, обладающие конфиденциальной информацией, обязаны не только знакомить должностных лиц уполномоченных органов </a:t>
            </a:r>
            <a:r>
              <a:rPr lang="ru-RU" sz="2400" dirty="0" smtClean="0"/>
              <a:t>с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47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165304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конфиденциальной документированной информацией, но и предоставлять им в распоряжение конфиденциальные документы в случаях, установленных законодательством Российской Федерации. Уполномоченные органы обязаны обеспечить защиту полученной информации от разглашения и неправомерного использования должностными лицами и иными служащими этих органов, которые ознакомились с конфиденциальной информацией в связи с выполнением служебных обязанностей. Это положение относится к служебной, налоговой и коммерческой, банковской </a:t>
            </a:r>
            <a:r>
              <a:rPr lang="ru-RU" sz="2400" dirty="0" smtClean="0"/>
              <a:t>тайнам. </a:t>
            </a:r>
            <a:r>
              <a:rPr lang="ru-RU" sz="2400" dirty="0"/>
              <a:t>За разглашение или неправомерное использование содержащейся в документах конфиденциальной информации данные органы несут перед обладателем этой информации правовую </a:t>
            </a:r>
            <a:r>
              <a:rPr lang="ru-RU" sz="2400" dirty="0" smtClean="0"/>
              <a:t>ответственность.</a:t>
            </a:r>
            <a:endParaRPr lang="ru-RU" sz="2400" dirty="0"/>
          </a:p>
          <a:p>
            <a:pPr marL="0" indent="360363" algn="just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80524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52928" cy="6192688"/>
          </a:xfrm>
        </p:spPr>
        <p:txBody>
          <a:bodyPr/>
          <a:lstStyle/>
          <a:p>
            <a:pPr marL="0" indent="360363" algn="ctr">
              <a:buNone/>
            </a:pPr>
            <a:r>
              <a:rPr lang="ru-RU" sz="2400" b="1" dirty="0" smtClean="0"/>
              <a:t>2</a:t>
            </a:r>
            <a:r>
              <a:rPr lang="ru-RU" sz="2400" b="1" dirty="0"/>
              <a:t>. Регламент доступа к конфиденциальной информации</a:t>
            </a:r>
          </a:p>
          <a:p>
            <a:pPr marL="0" indent="360363" algn="just">
              <a:buNone/>
            </a:pPr>
            <a:r>
              <a:rPr lang="ru-RU" sz="2400" dirty="0"/>
              <a:t>Разрешительная система доступа не только обеспечивает доступ к конфиденциальным документам, но и определяет порядок доступа к другим носителям конфиденциальной информации, например к циркулирующей в АИС. Эти функции системы должны находить свое отражение в Регламенте доступа к конфиденциальной информации (далее – Регламент) или Положении о режиме конфиденциальности информации. Регламент разрабатывается Экспертной комиссией по защите конфиденциальной информации </a:t>
            </a:r>
            <a:r>
              <a:rPr lang="ru-RU" sz="2400" dirty="0" smtClean="0"/>
              <a:t>и </a:t>
            </a:r>
            <a:r>
              <a:rPr lang="ru-RU" sz="2400" dirty="0"/>
              <a:t>содержит следующие разделы</a:t>
            </a:r>
            <a:r>
              <a:rPr lang="ru-RU" sz="2400" i="1" dirty="0"/>
              <a:t>: </a:t>
            </a:r>
            <a:endParaRPr lang="ru-RU" sz="2400" i="1" dirty="0" smtClean="0"/>
          </a:p>
          <a:p>
            <a:pPr marL="0" indent="360363" algn="just">
              <a:buNone/>
            </a:pPr>
            <a:r>
              <a:rPr lang="ru-RU" sz="2400" i="1" dirty="0" smtClean="0"/>
              <a:t>1</a:t>
            </a:r>
            <a:r>
              <a:rPr lang="ru-RU" sz="2400" i="1" dirty="0"/>
              <a:t>. Общие положения</a:t>
            </a:r>
            <a:r>
              <a:rPr lang="ru-RU" sz="2400" dirty="0"/>
              <a:t>. В этом разделе указываются: цель разработки Регламента;  </a:t>
            </a:r>
            <a:r>
              <a:rPr lang="ru-RU" sz="2400" dirty="0" smtClean="0"/>
              <a:t>основные </a:t>
            </a:r>
            <a:r>
              <a:rPr lang="ru-RU" sz="2400" dirty="0"/>
              <a:t>задачи и принципы системы допуска и доступа;  </a:t>
            </a:r>
            <a:r>
              <a:rPr lang="ru-RU" sz="2400" dirty="0" smtClean="0"/>
              <a:t>нормативные </a:t>
            </a:r>
            <a:r>
              <a:rPr lang="ru-RU" sz="2400" dirty="0"/>
              <a:t>документы,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800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2072</Words>
  <Application>Microsoft Office PowerPoint</Application>
  <PresentationFormat>Экран (4:3)</PresentationFormat>
  <Paragraphs>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ГБПОУ СПТ им. Б.Г.Музрукова 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Литература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СПТ им. Б.Г.Музрукова</dc:title>
  <dc:creator>stivts3@mail.ru</dc:creator>
  <cp:lastModifiedBy>Игорь Столяров</cp:lastModifiedBy>
  <cp:revision>74</cp:revision>
  <dcterms:created xsi:type="dcterms:W3CDTF">2017-07-17T20:21:13Z</dcterms:created>
  <dcterms:modified xsi:type="dcterms:W3CDTF">2020-02-26T17:55:31Z</dcterms:modified>
</cp:coreProperties>
</file>