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22" r:id="rId3"/>
    <p:sldId id="323" r:id="rId4"/>
    <p:sldId id="324" r:id="rId5"/>
    <p:sldId id="325" r:id="rId6"/>
    <p:sldId id="326" r:id="rId7"/>
    <p:sldId id="327" r:id="rId8"/>
    <p:sldId id="328" r:id="rId9"/>
    <p:sldId id="329" r:id="rId10"/>
    <p:sldId id="330" r:id="rId11"/>
    <p:sldId id="331" r:id="rId12"/>
    <p:sldId id="332" r:id="rId13"/>
    <p:sldId id="333" r:id="rId14"/>
    <p:sldId id="334" r:id="rId15"/>
    <p:sldId id="335" r:id="rId16"/>
    <p:sldId id="336" r:id="rId17"/>
    <p:sldId id="338"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59" autoAdjust="0"/>
    <p:restoredTop sz="94660"/>
  </p:normalViewPr>
  <p:slideViewPr>
    <p:cSldViewPr>
      <p:cViewPr varScale="1">
        <p:scale>
          <a:sx n="64" d="100"/>
          <a:sy n="64" d="100"/>
        </p:scale>
        <p:origin x="-142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32DD3AF-7780-4717-BF18-47142A82FBA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E7F8A62-79DF-45C5-A649-09BB18A3223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6184F1E-0FF0-497E-9F96-371E381E3AC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CC290C9-376F-4D59-BA9E-CF7F2E8632C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EDADC0F-F396-426E-9417-4F5DE1E230B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D284E21-A2D1-429B-83EC-FCFA77CFA22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DE86F248-6F98-4F53-8EFF-BFE65B57070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A51A97A6-ABB7-4A07-A731-22177C2E3CB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15FEB89-C453-4E04-812B-71303011F5A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F2C0025-A5FF-46DB-8F48-0F4E45F0FF7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C8575A6-BD24-4D64-B2B6-945E5E658E1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040A761-CA00-4609-8E78-70994F80149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295400" y="685800"/>
            <a:ext cx="6781800" cy="366713"/>
          </a:xfrm>
          <a:prstGeom prst="rect">
            <a:avLst/>
          </a:prstGeom>
          <a:noFill/>
          <a:ln w="9525">
            <a:noFill/>
            <a:miter lim="800000"/>
            <a:headEnd/>
            <a:tailEnd/>
          </a:ln>
        </p:spPr>
        <p:txBody>
          <a:bodyPr>
            <a:spAutoFit/>
          </a:bodyPr>
          <a:lstStyle/>
          <a:p>
            <a:pPr>
              <a:spcBef>
                <a:spcPct val="50000"/>
              </a:spcBef>
            </a:pPr>
            <a:endParaRPr lang="ru-RU"/>
          </a:p>
        </p:txBody>
      </p:sp>
      <p:sp>
        <p:nvSpPr>
          <p:cNvPr id="3075" name="Rectangle 3"/>
          <p:cNvSpPr>
            <a:spLocks noGrp="1" noChangeArrowheads="1"/>
          </p:cNvSpPr>
          <p:nvPr>
            <p:ph type="title"/>
          </p:nvPr>
        </p:nvSpPr>
        <p:spPr>
          <a:xfrm>
            <a:off x="1066800" y="228600"/>
            <a:ext cx="6697663" cy="531813"/>
          </a:xfrm>
        </p:spPr>
        <p:txBody>
          <a:bodyPr/>
          <a:lstStyle/>
          <a:p>
            <a:pPr eaLnBrk="1" hangingPunct="1"/>
            <a:r>
              <a:rPr lang="ru-RU" sz="2800" b="1" i="1" smtClean="0">
                <a:solidFill>
                  <a:srgbClr val="000066"/>
                </a:solidFill>
                <a:latin typeface="Times New Roman" pitchFamily="18" charset="0"/>
              </a:rPr>
              <a:t>ГБПОУ СПТ им. Б.Г.Музрукова</a:t>
            </a:r>
            <a:r>
              <a:rPr lang="ru-RU" sz="4000" smtClean="0"/>
              <a:t> </a:t>
            </a:r>
          </a:p>
        </p:txBody>
      </p:sp>
      <p:sp>
        <p:nvSpPr>
          <p:cNvPr id="3076" name="Rectangle 4"/>
          <p:cNvSpPr>
            <a:spLocks noChangeArrowheads="1"/>
          </p:cNvSpPr>
          <p:nvPr/>
        </p:nvSpPr>
        <p:spPr bwMode="auto">
          <a:xfrm>
            <a:off x="3200400" y="5867400"/>
            <a:ext cx="1905000" cy="762000"/>
          </a:xfrm>
          <a:prstGeom prst="rect">
            <a:avLst/>
          </a:prstGeom>
          <a:noFill/>
          <a:ln w="9525">
            <a:noFill/>
            <a:miter lim="800000"/>
            <a:headEnd/>
            <a:tailEnd/>
          </a:ln>
        </p:spPr>
        <p:txBody>
          <a:bodyPr anchor="ctr"/>
          <a:lstStyle/>
          <a:p>
            <a:pPr algn="ctr"/>
            <a:r>
              <a:rPr lang="ru-RU" sz="2400" b="1" i="1" dirty="0">
                <a:solidFill>
                  <a:srgbClr val="000066"/>
                </a:solidFill>
              </a:rPr>
              <a:t>г. Саров</a:t>
            </a:r>
            <a:br>
              <a:rPr lang="ru-RU" sz="2400" b="1" i="1" dirty="0">
                <a:solidFill>
                  <a:srgbClr val="000066"/>
                </a:solidFill>
              </a:rPr>
            </a:br>
            <a:r>
              <a:rPr lang="ru-RU" sz="2400" b="1" i="1" dirty="0" smtClean="0">
                <a:solidFill>
                  <a:srgbClr val="000066"/>
                </a:solidFill>
              </a:rPr>
              <a:t>2020</a:t>
            </a:r>
            <a:endParaRPr lang="ru-RU" sz="2400" b="1" i="1" dirty="0">
              <a:solidFill>
                <a:srgbClr val="000066"/>
              </a:solidFill>
            </a:endParaRPr>
          </a:p>
        </p:txBody>
      </p:sp>
      <p:sp>
        <p:nvSpPr>
          <p:cNvPr id="3077" name="Rectangle 5"/>
          <p:cNvSpPr>
            <a:spLocks noChangeArrowheads="1"/>
          </p:cNvSpPr>
          <p:nvPr/>
        </p:nvSpPr>
        <p:spPr bwMode="auto">
          <a:xfrm>
            <a:off x="107504" y="1003954"/>
            <a:ext cx="9036496" cy="4031873"/>
          </a:xfrm>
          <a:prstGeom prst="rect">
            <a:avLst/>
          </a:prstGeom>
          <a:noFill/>
          <a:ln w="9525">
            <a:noFill/>
            <a:miter lim="800000"/>
            <a:headEnd/>
            <a:tailEnd/>
          </a:ln>
        </p:spPr>
        <p:txBody>
          <a:bodyPr wrap="square" anchor="ctr">
            <a:spAutoFit/>
          </a:bodyPr>
          <a:lstStyle/>
          <a:p>
            <a:pPr algn="r"/>
            <a:endParaRPr lang="ru-RU" sz="3200" b="1" i="1" dirty="0" smtClean="0">
              <a:solidFill>
                <a:srgbClr val="000066"/>
              </a:solidFill>
            </a:endParaRPr>
          </a:p>
          <a:p>
            <a:pPr algn="r"/>
            <a:r>
              <a:rPr lang="ru-RU" sz="3200" b="1" i="1" dirty="0" smtClean="0">
                <a:solidFill>
                  <a:srgbClr val="000066"/>
                </a:solidFill>
              </a:rPr>
              <a:t>Лекция 24</a:t>
            </a:r>
          </a:p>
          <a:p>
            <a:pPr algn="ctr"/>
            <a:r>
              <a:rPr lang="ru-RU" sz="3200" b="1" i="1" dirty="0" smtClean="0">
                <a:solidFill>
                  <a:srgbClr val="002060"/>
                </a:solidFill>
              </a:rPr>
              <a:t>Особенности </a:t>
            </a:r>
            <a:r>
              <a:rPr lang="ru-RU" sz="3200" b="1" i="1" dirty="0">
                <a:solidFill>
                  <a:srgbClr val="002060"/>
                </a:solidFill>
              </a:rPr>
              <a:t>доступа к конфиденциальной документированной информации, составляющей служебную, коммерческую, профессиональную тайны, секрет производства и служебный секрет </a:t>
            </a:r>
            <a:r>
              <a:rPr lang="ru-RU" sz="3200" b="1" i="1" dirty="0" smtClean="0">
                <a:solidFill>
                  <a:srgbClr val="002060"/>
                </a:solidFill>
              </a:rPr>
              <a:t>производства</a:t>
            </a:r>
          </a:p>
        </p:txBody>
      </p:sp>
      <p:sp>
        <p:nvSpPr>
          <p:cNvPr id="3078" name="Rectangle 6"/>
          <p:cNvSpPr>
            <a:spLocks noChangeArrowheads="1"/>
          </p:cNvSpPr>
          <p:nvPr/>
        </p:nvSpPr>
        <p:spPr bwMode="auto">
          <a:xfrm>
            <a:off x="-219992" y="848281"/>
            <a:ext cx="9691487" cy="369332"/>
          </a:xfrm>
          <a:prstGeom prst="rect">
            <a:avLst/>
          </a:prstGeom>
          <a:noFill/>
          <a:ln w="9525">
            <a:noFill/>
            <a:miter lim="800000"/>
            <a:headEnd/>
            <a:tailEnd/>
          </a:ln>
        </p:spPr>
        <p:txBody>
          <a:bodyPr wrap="square" anchor="ctr">
            <a:spAutoFit/>
          </a:bodyPr>
          <a:lstStyle/>
          <a:p>
            <a:pPr algn="ctr"/>
            <a:r>
              <a:rPr lang="ru-RU" altLang="ru-RU" b="1" dirty="0" smtClean="0">
                <a:solidFill>
                  <a:schemeClr val="accent2"/>
                </a:solidFill>
              </a:rPr>
              <a:t>МДК. 01.03.Организация работы персонала с конфиденциальной информацией</a:t>
            </a:r>
          </a:p>
        </p:txBody>
      </p:sp>
      <p:sp>
        <p:nvSpPr>
          <p:cNvPr id="3079" name="Rectangle 7"/>
          <p:cNvSpPr>
            <a:spLocks noChangeArrowheads="1"/>
          </p:cNvSpPr>
          <p:nvPr/>
        </p:nvSpPr>
        <p:spPr bwMode="auto">
          <a:xfrm>
            <a:off x="3673660" y="5035827"/>
            <a:ext cx="5454650" cy="976313"/>
          </a:xfrm>
          <a:prstGeom prst="rect">
            <a:avLst/>
          </a:prstGeom>
          <a:noFill/>
          <a:ln w="9525">
            <a:noFill/>
            <a:miter lim="800000"/>
            <a:headEnd/>
            <a:tailEnd/>
          </a:ln>
        </p:spPr>
        <p:txBody>
          <a:bodyPr wrap="none" anchor="ctr">
            <a:spAutoFit/>
          </a:bodyPr>
          <a:lstStyle/>
          <a:p>
            <a:pPr algn="r"/>
            <a:r>
              <a:rPr lang="ru-RU" sz="2000" b="1" dirty="0">
                <a:solidFill>
                  <a:schemeClr val="accent2"/>
                </a:solidFill>
              </a:rPr>
              <a:t>Разработчик: Столяров И.В.,</a:t>
            </a:r>
            <a:r>
              <a:rPr lang="ru-RU" b="1" dirty="0">
                <a:solidFill>
                  <a:schemeClr val="accent2"/>
                </a:solidFill>
              </a:rPr>
              <a:t> </a:t>
            </a:r>
          </a:p>
          <a:p>
            <a:pPr algn="r"/>
            <a:r>
              <a:rPr lang="ru-RU" b="1" dirty="0">
                <a:solidFill>
                  <a:schemeClr val="accent2"/>
                </a:solidFill>
              </a:rPr>
              <a:t>преподаватель ГБПОУ СПТ им. </a:t>
            </a:r>
            <a:r>
              <a:rPr lang="ru-RU" b="1" dirty="0" err="1">
                <a:solidFill>
                  <a:schemeClr val="accent2"/>
                </a:solidFill>
              </a:rPr>
              <a:t>Б.Г.Музрукова</a:t>
            </a:r>
            <a:endParaRPr lang="ru-RU" b="1" dirty="0">
              <a:solidFill>
                <a:schemeClr val="accent2"/>
              </a:solidFill>
            </a:endParaRPr>
          </a:p>
          <a:p>
            <a:pPr algn="r"/>
            <a:endParaRPr lang="ru-RU" sz="2000" b="1" dirty="0">
              <a:solidFill>
                <a:schemeClr val="accent2"/>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5688632"/>
          </a:xfrm>
        </p:spPr>
        <p:txBody>
          <a:bodyPr/>
          <a:lstStyle/>
          <a:p>
            <a:pPr marL="0" indent="360363" algn="just">
              <a:buNone/>
            </a:pPr>
            <a:r>
              <a:rPr lang="ru-RU" sz="2400" i="1" dirty="0" smtClean="0"/>
              <a:t>Данная </a:t>
            </a:r>
            <a:r>
              <a:rPr lang="ru-RU" sz="2400" i="1" dirty="0"/>
              <a:t>типовая форма может быть приложением к Регламенту доступа к конфиденциальной информации.</a:t>
            </a:r>
          </a:p>
          <a:p>
            <a:pPr marL="0" indent="360363" algn="ctr">
              <a:buNone/>
            </a:pPr>
            <a:r>
              <a:rPr lang="ru-RU" sz="2400" b="1" dirty="0" smtClean="0"/>
              <a:t>ОБЯЗАТЕЛЬСТВО </a:t>
            </a:r>
          </a:p>
          <a:p>
            <a:pPr marL="0" indent="360363" algn="ctr">
              <a:buNone/>
            </a:pPr>
            <a:r>
              <a:rPr lang="ru-RU" sz="2400" b="1" dirty="0" smtClean="0"/>
              <a:t>о </a:t>
            </a:r>
            <a:r>
              <a:rPr lang="ru-RU" sz="2400" b="1" dirty="0"/>
              <a:t>неразглашении конфиденциальной информации </a:t>
            </a:r>
            <a:endParaRPr lang="ru-RU" sz="2400" b="1" dirty="0" smtClean="0"/>
          </a:p>
          <a:p>
            <a:pPr marL="0" indent="360363" algn="just">
              <a:buNone/>
            </a:pPr>
            <a:r>
              <a:rPr lang="ru-RU" sz="2400" dirty="0" smtClean="0"/>
              <a:t>Я</a:t>
            </a:r>
            <a:r>
              <a:rPr lang="ru-RU" sz="2400" dirty="0"/>
              <a:t>, </a:t>
            </a:r>
            <a:r>
              <a:rPr lang="ru-RU" sz="2400" dirty="0" smtClean="0"/>
              <a:t>______________________________________________, </a:t>
            </a:r>
            <a:r>
              <a:rPr lang="ru-RU" sz="2400" dirty="0"/>
              <a:t>(фамилия, имя, отчество, должность) в качестве работника </a:t>
            </a:r>
            <a:r>
              <a:rPr lang="ru-RU" sz="2400" dirty="0" smtClean="0"/>
              <a:t>______________________________________________ </a:t>
            </a:r>
            <a:r>
              <a:rPr lang="ru-RU" sz="2400" dirty="0"/>
              <a:t>(наименование структурного подразделения) (именуемого в дальнейшем «Организация») в период трудовых (служебных) отношений с Организацией (ее правопреемником) и в течение _____ лет после их окончания, в соответствии с п. __ трудового договора, заключенного </a:t>
            </a:r>
            <a:r>
              <a:rPr lang="ru-RU" sz="2400" dirty="0" smtClean="0"/>
              <a:t>  между   мной   </a:t>
            </a:r>
            <a:r>
              <a:rPr lang="ru-RU" sz="2400" dirty="0"/>
              <a:t>и Организацией</a:t>
            </a:r>
            <a:r>
              <a:rPr lang="ru-RU" sz="2400" dirty="0" smtClean="0"/>
              <a:t>,   а также</a:t>
            </a:r>
            <a:endParaRPr lang="ru-RU" sz="2400" dirty="0" smtClean="0"/>
          </a:p>
        </p:txBody>
      </p:sp>
    </p:spTree>
    <p:extLst>
      <p:ext uri="{BB962C8B-B14F-4D97-AF65-F5344CB8AC3E}">
        <p14:creationId xmlns:p14="http://schemas.microsoft.com/office/powerpoint/2010/main" xmlns="" val="9283160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424936" cy="6858000"/>
          </a:xfrm>
        </p:spPr>
        <p:txBody>
          <a:bodyPr/>
          <a:lstStyle/>
          <a:p>
            <a:pPr marL="0" indent="0" algn="just">
              <a:buNone/>
            </a:pPr>
            <a:r>
              <a:rPr lang="ru-RU" sz="2400" dirty="0" smtClean="0"/>
              <a:t>соответствующими положениями </a:t>
            </a:r>
            <a:r>
              <a:rPr lang="ru-RU" sz="2400" dirty="0"/>
              <a:t>по обеспечению защиты и охраны конфиденциальной информации, действующими в Организации, обязуюсь: </a:t>
            </a:r>
            <a:endParaRPr lang="ru-RU" sz="2400" dirty="0" smtClean="0"/>
          </a:p>
          <a:p>
            <a:pPr marL="457200" indent="-457200" algn="just">
              <a:buAutoNum type="arabicParenR"/>
            </a:pPr>
            <a:r>
              <a:rPr lang="ru-RU" sz="2400" dirty="0" smtClean="0"/>
              <a:t>не </a:t>
            </a:r>
            <a:r>
              <a:rPr lang="ru-RU" sz="2400" dirty="0"/>
              <a:t>разглашать конфиденциальную информацию Организации, которая мне будут доверена или станет известна по работе (службе); </a:t>
            </a:r>
            <a:endParaRPr lang="ru-RU" sz="2400" dirty="0" smtClean="0"/>
          </a:p>
          <a:p>
            <a:pPr marL="457200" indent="-457200" algn="just">
              <a:buAutoNum type="arabicParenR"/>
            </a:pPr>
            <a:r>
              <a:rPr lang="ru-RU" sz="2400" dirty="0" smtClean="0"/>
              <a:t>не </a:t>
            </a:r>
            <a:r>
              <a:rPr lang="ru-RU" sz="2400" dirty="0"/>
              <a:t>передавать третьим лицам и не раскрывать публично конфиденциальную информацию Организации без согласия Организации; </a:t>
            </a:r>
            <a:endParaRPr lang="ru-RU" sz="2400" dirty="0" smtClean="0"/>
          </a:p>
          <a:p>
            <a:pPr marL="457200" indent="-457200" algn="just">
              <a:buAutoNum type="arabicParenR"/>
            </a:pPr>
            <a:r>
              <a:rPr lang="ru-RU" sz="2400" dirty="0" smtClean="0"/>
              <a:t>выполнять </a:t>
            </a:r>
            <a:r>
              <a:rPr lang="ru-RU" sz="2400" dirty="0"/>
              <a:t>относящиеся ко мне требования приказов, инструкций и положений по обеспечению сохранности конфиденциальной информации Организации; </a:t>
            </a:r>
            <a:endParaRPr lang="ru-RU" sz="2400" dirty="0" smtClean="0"/>
          </a:p>
          <a:p>
            <a:pPr marL="457200" indent="-457200" algn="just">
              <a:buAutoNum type="arabicParenR"/>
            </a:pPr>
            <a:r>
              <a:rPr lang="ru-RU" sz="2400" dirty="0" smtClean="0"/>
              <a:t>в </a:t>
            </a:r>
            <a:r>
              <a:rPr lang="ru-RU" sz="2400" dirty="0"/>
              <a:t>случае попытки посторонних лиц получить от меня конфиденциальную информацию Организации немедленно сообщить </a:t>
            </a:r>
            <a:r>
              <a:rPr lang="ru-RU" sz="2400" dirty="0" smtClean="0"/>
              <a:t>____________________________________________; </a:t>
            </a:r>
            <a:r>
              <a:rPr lang="ru-RU" sz="2400" dirty="0"/>
              <a:t>(должностное лицо или подразделение Организации) </a:t>
            </a:r>
            <a:endParaRPr lang="ru-RU" sz="2400" dirty="0" smtClean="0"/>
          </a:p>
          <a:p>
            <a:pPr marL="457200" indent="-457200" algn="just">
              <a:buNone/>
            </a:pPr>
            <a:endParaRPr lang="ru-RU" sz="2400" dirty="0" smtClean="0"/>
          </a:p>
        </p:txBody>
      </p:sp>
    </p:spTree>
    <p:extLst>
      <p:ext uri="{BB962C8B-B14F-4D97-AF65-F5344CB8AC3E}">
        <p14:creationId xmlns:p14="http://schemas.microsoft.com/office/powerpoint/2010/main" xmlns="" val="4248717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52928" cy="6957392"/>
          </a:xfrm>
        </p:spPr>
        <p:txBody>
          <a:bodyPr/>
          <a:lstStyle/>
          <a:p>
            <a:pPr marL="0" indent="360363" algn="just">
              <a:buNone/>
            </a:pPr>
            <a:r>
              <a:rPr lang="ru-RU" sz="2400" dirty="0" smtClean="0"/>
              <a:t>5) </a:t>
            </a:r>
            <a:r>
              <a:rPr lang="ru-RU" sz="2400" dirty="0" smtClean="0"/>
              <a:t>Сохранять </a:t>
            </a:r>
            <a:r>
              <a:rPr lang="ru-RU" sz="2400" dirty="0" smtClean="0"/>
              <a:t>конфиденциальную </a:t>
            </a:r>
            <a:r>
              <a:rPr lang="ru-RU" sz="2400" dirty="0"/>
              <a:t>информацию тех организаций, с которыми у Организации имеются деловые отношения; </a:t>
            </a:r>
            <a:endParaRPr lang="ru-RU" sz="2400" dirty="0" smtClean="0"/>
          </a:p>
          <a:p>
            <a:pPr marL="0" indent="360363" algn="just">
              <a:buNone/>
            </a:pPr>
            <a:r>
              <a:rPr lang="ru-RU" sz="2400" dirty="0" smtClean="0"/>
              <a:t>6</a:t>
            </a:r>
            <a:r>
              <a:rPr lang="ru-RU" sz="2400" dirty="0"/>
              <a:t>) не использовать знание конфиденциальной информации Организации для занятий любой деятельностью, которая может нанести ущерб Организации; </a:t>
            </a:r>
            <a:endParaRPr lang="ru-RU" sz="2400" dirty="0" smtClean="0"/>
          </a:p>
          <a:p>
            <a:pPr marL="0" indent="360363" algn="just">
              <a:buNone/>
            </a:pPr>
            <a:r>
              <a:rPr lang="ru-RU" sz="2400" dirty="0" smtClean="0"/>
              <a:t>7</a:t>
            </a:r>
            <a:r>
              <a:rPr lang="ru-RU" sz="2400" dirty="0"/>
              <a:t>) в случае моего увольнения все носители конфиденциальной информации Организации (рукописи, черновики, чертежи, магнитные ленты, диски, дискеты, распечатки на принтерах, кино-, </a:t>
            </a:r>
            <a:r>
              <a:rPr lang="ru-RU" sz="2400" dirty="0" err="1"/>
              <a:t>фотонегативы</a:t>
            </a:r>
            <a:r>
              <a:rPr lang="ru-RU" sz="2400" dirty="0"/>
              <a:t> и позитивы, модели, материалы, изделия и пр.), которые находились в моем распоряжении в связи с выполнением мною служебных обязанностей во время работы в Организации, передать </a:t>
            </a:r>
            <a:r>
              <a:rPr lang="ru-RU" sz="2400" dirty="0" smtClean="0"/>
              <a:t>________________________________________________ </a:t>
            </a:r>
            <a:r>
              <a:rPr lang="ru-RU" sz="2400" dirty="0"/>
              <a:t>(должностное лицо или подразделение Организации) </a:t>
            </a:r>
            <a:endParaRPr lang="ru-RU" sz="2400" dirty="0" smtClean="0"/>
          </a:p>
        </p:txBody>
      </p:sp>
    </p:spTree>
    <p:extLst>
      <p:ext uri="{BB962C8B-B14F-4D97-AF65-F5344CB8AC3E}">
        <p14:creationId xmlns:p14="http://schemas.microsoft.com/office/powerpoint/2010/main" xmlns="" val="1095462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5688632"/>
          </a:xfrm>
        </p:spPr>
        <p:txBody>
          <a:bodyPr/>
          <a:lstStyle/>
          <a:p>
            <a:pPr marL="0" indent="360363" algn="just">
              <a:buNone/>
            </a:pPr>
            <a:r>
              <a:rPr lang="ru-RU" sz="2400" dirty="0"/>
              <a:t> </a:t>
            </a:r>
            <a:r>
              <a:rPr lang="ru-RU" sz="2400" dirty="0" smtClean="0"/>
              <a:t>8) об утрате или недостаче носителей конфиденциальной информации, удостоверений, пропусков, ключей от режимных помещений, </a:t>
            </a:r>
            <a:r>
              <a:rPr lang="ru-RU" sz="2400" dirty="0" smtClean="0"/>
              <a:t>хранилищ, </a:t>
            </a:r>
            <a:r>
              <a:rPr lang="ru-RU" sz="2400" dirty="0" smtClean="0"/>
              <a:t>сейфов </a:t>
            </a:r>
            <a:r>
              <a:rPr lang="ru-RU" sz="2400" dirty="0"/>
              <a:t>(металлических шкафов), личных печатей и о других фактах, которые могут привести к разглашению конфиденциальной информации Организации, а также о причинах и условиях возможной утечки сведений немедленно сообщать </a:t>
            </a:r>
            <a:r>
              <a:rPr lang="ru-RU" sz="2400" dirty="0" smtClean="0"/>
              <a:t>______________________________________________ </a:t>
            </a:r>
            <a:r>
              <a:rPr lang="ru-RU" sz="2400" dirty="0"/>
              <a:t>(должностное лицо или подразделение Организации)</a:t>
            </a:r>
          </a:p>
          <a:p>
            <a:pPr marL="0" indent="360363" algn="just">
              <a:buNone/>
            </a:pPr>
            <a:r>
              <a:rPr lang="ru-RU" sz="2400" dirty="0" smtClean="0"/>
              <a:t>Я </a:t>
            </a:r>
            <a:r>
              <a:rPr lang="ru-RU" sz="2400" dirty="0"/>
              <a:t>предупрежден, что в случае невыполнения любого из </a:t>
            </a:r>
            <a:r>
              <a:rPr lang="ru-RU" sz="2400" dirty="0" err="1"/>
              <a:t>пп</a:t>
            </a:r>
            <a:r>
              <a:rPr lang="ru-RU" sz="2400" dirty="0"/>
              <a:t>. 1, 2, 3, 4, 5, 6, 8 настоящего обязательства могу быть уволен из Организации в соответствии с п. «в» ч. 6 ст. 81 ТК РФ. До моего сведения также доведены с разъяснениями соответствующие положения по обеспечению сохранности конфиденциальной информации Организации, и я получил один экземпляр этих положений. Мне известно, что нарушение </a:t>
            </a:r>
            <a:r>
              <a:rPr lang="ru-RU" sz="2400" dirty="0" smtClean="0"/>
              <a:t>этих</a:t>
            </a:r>
          </a:p>
        </p:txBody>
      </p:sp>
    </p:spTree>
    <p:extLst>
      <p:ext uri="{BB962C8B-B14F-4D97-AF65-F5344CB8AC3E}">
        <p14:creationId xmlns:p14="http://schemas.microsoft.com/office/powerpoint/2010/main" xmlns="" val="15312251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88640"/>
            <a:ext cx="8352928" cy="6192688"/>
          </a:xfrm>
        </p:spPr>
        <p:txBody>
          <a:bodyPr/>
          <a:lstStyle/>
          <a:p>
            <a:pPr marL="0" indent="0" algn="just">
              <a:buNone/>
            </a:pPr>
            <a:r>
              <a:rPr lang="ru-RU" sz="2400" dirty="0"/>
              <a:t>положений может повлечь уголовную, административную, гражданско-правовую или иную ответственность, предусмотренную ст. 13.11, 13.14 КоАП РФ, ст. 183 УК РФ, иными нормативными правовыми актами Российской Федерации, в виде лишения свободы, денежного штрафа, обязанности по возмещению ущерба Организации (убытков, упущенной выгоды и морального ущерба) и других наказаний. С Перечнем конфиденциальной документированной информации Организации и Регламентом по доступу к конфиденциальной информации ознакомлен. </a:t>
            </a:r>
            <a:endParaRPr lang="ru-RU" sz="2400" dirty="0" smtClean="0"/>
          </a:p>
          <a:p>
            <a:pPr marL="0" indent="0" algn="just">
              <a:buNone/>
            </a:pPr>
            <a:r>
              <a:rPr lang="ru-RU" sz="2400" dirty="0" smtClean="0"/>
              <a:t>___________   ________________   ________________    </a:t>
            </a:r>
            <a:r>
              <a:rPr lang="ru-RU" sz="2000" b="1" dirty="0" smtClean="0"/>
              <a:t>(подпись)            (</a:t>
            </a:r>
            <a:r>
              <a:rPr lang="ru-RU" sz="2000" b="1" dirty="0"/>
              <a:t>расшифровка подписи)  </a:t>
            </a:r>
            <a:r>
              <a:rPr lang="ru-RU" sz="2000" b="1" dirty="0" smtClean="0"/>
              <a:t>       </a:t>
            </a:r>
            <a:r>
              <a:rPr lang="ru-RU" sz="2000" b="1" dirty="0"/>
              <a:t>(дата подписания)</a:t>
            </a:r>
          </a:p>
          <a:p>
            <a:pPr marL="0" indent="360363" algn="just">
              <a:buNone/>
            </a:pPr>
            <a:r>
              <a:rPr lang="ru-RU" sz="2400" dirty="0"/>
              <a:t>Руководство Организации подтверждает, что данные Вами обязательства не ограничивают Ваших прав на интеллектуальную собственность. Об окончании </a:t>
            </a:r>
            <a:r>
              <a:rPr lang="ru-RU" sz="2400" dirty="0" smtClean="0"/>
              <a:t>срока</a:t>
            </a:r>
          </a:p>
        </p:txBody>
      </p:sp>
    </p:spTree>
    <p:extLst>
      <p:ext uri="{BB962C8B-B14F-4D97-AF65-F5344CB8AC3E}">
        <p14:creationId xmlns:p14="http://schemas.microsoft.com/office/powerpoint/2010/main" xmlns="" val="3055488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52928" cy="6957392"/>
          </a:xfrm>
        </p:spPr>
        <p:txBody>
          <a:bodyPr/>
          <a:lstStyle/>
          <a:p>
            <a:pPr marL="0" indent="0" algn="just">
              <a:buNone/>
            </a:pPr>
            <a:r>
              <a:rPr lang="ru-RU" sz="2400" dirty="0"/>
              <a:t> действия обязательства руководство Организации уведомит Вас заблаговременно в письменной форме. «____» ___________ _____ г. </a:t>
            </a:r>
            <a:endParaRPr lang="ru-RU" sz="2400" dirty="0" smtClean="0"/>
          </a:p>
          <a:p>
            <a:pPr marL="0" indent="0" algn="just">
              <a:buNone/>
            </a:pPr>
            <a:r>
              <a:rPr lang="ru-RU" sz="2000" b="1" dirty="0" smtClean="0"/>
              <a:t>___________   </a:t>
            </a:r>
            <a:r>
              <a:rPr lang="ru-RU" sz="2000" b="1" dirty="0" smtClean="0"/>
              <a:t>__________________   </a:t>
            </a:r>
            <a:r>
              <a:rPr lang="ru-RU" sz="2000" b="1" dirty="0" smtClean="0"/>
              <a:t>________________ </a:t>
            </a:r>
            <a:r>
              <a:rPr lang="ru-RU" sz="2000" b="1" dirty="0" smtClean="0"/>
              <a:t>(</a:t>
            </a:r>
            <a:r>
              <a:rPr lang="ru-RU" sz="2000" b="1" dirty="0" smtClean="0"/>
              <a:t>должность) </a:t>
            </a:r>
            <a:r>
              <a:rPr lang="ru-RU" sz="2000" b="1" dirty="0" smtClean="0"/>
              <a:t>                      (</a:t>
            </a:r>
            <a:r>
              <a:rPr lang="ru-RU" sz="2000" b="1" dirty="0" smtClean="0"/>
              <a:t>подпись</a:t>
            </a:r>
            <a:r>
              <a:rPr lang="ru-RU" sz="2000" b="1" dirty="0" smtClean="0"/>
              <a:t>)          (</a:t>
            </a:r>
            <a:r>
              <a:rPr lang="ru-RU" sz="2000" b="1" dirty="0" smtClean="0"/>
              <a:t>расшифровка подписи</a:t>
            </a:r>
            <a:r>
              <a:rPr lang="ru-RU" sz="2000" b="1" dirty="0" smtClean="0"/>
              <a:t>)</a:t>
            </a:r>
            <a:endParaRPr lang="ru-RU" sz="2000" b="1" dirty="0" smtClean="0"/>
          </a:p>
          <a:p>
            <a:pPr marL="0" indent="360363" algn="just">
              <a:buNone/>
            </a:pPr>
            <a:endParaRPr lang="ru-RU" sz="2400" dirty="0" smtClean="0"/>
          </a:p>
          <a:p>
            <a:pPr marL="0" indent="360363" algn="just">
              <a:buNone/>
            </a:pPr>
            <a:r>
              <a:rPr lang="ru-RU" sz="2400" dirty="0" smtClean="0"/>
              <a:t>Обязательства </a:t>
            </a:r>
            <a:r>
              <a:rPr lang="ru-RU" sz="2400" dirty="0"/>
              <a:t>составлены в двух экземплярах. Один экземпляр находится у работника, второй хранится в Организации в качестве приложения к трудовому договору или личному делу работника.</a:t>
            </a:r>
          </a:p>
          <a:p>
            <a:pPr marL="0" indent="360363" algn="just">
              <a:buNone/>
            </a:pPr>
            <a:endParaRPr lang="ru-RU" sz="2400" dirty="0" smtClean="0"/>
          </a:p>
          <a:p>
            <a:pPr marL="0" indent="360363" algn="just">
              <a:buNone/>
            </a:pPr>
            <a:r>
              <a:rPr lang="ru-RU" sz="2400" dirty="0" smtClean="0"/>
              <a:t>Один </a:t>
            </a:r>
            <a:r>
              <a:rPr lang="ru-RU" sz="2400" dirty="0"/>
              <a:t>экземпляр обязательств получил. </a:t>
            </a:r>
          </a:p>
          <a:p>
            <a:pPr marL="0" lvl="0" indent="0" algn="just">
              <a:buNone/>
            </a:pPr>
            <a:r>
              <a:rPr lang="ru-RU" sz="2400" dirty="0" smtClean="0">
                <a:solidFill>
                  <a:srgbClr val="000000"/>
                </a:solidFill>
              </a:rPr>
              <a:t>___________   ________________   ________________    </a:t>
            </a:r>
            <a:r>
              <a:rPr lang="ru-RU" sz="2000" b="1" dirty="0" smtClean="0">
                <a:solidFill>
                  <a:srgbClr val="000000"/>
                </a:solidFill>
              </a:rPr>
              <a:t>(подпись)            (расшифровка подписи)         (дата подписания)</a:t>
            </a:r>
          </a:p>
          <a:p>
            <a:pPr marL="0" indent="360363" algn="just">
              <a:buNone/>
            </a:pPr>
            <a:r>
              <a:rPr lang="ru-RU" sz="2400" dirty="0" smtClean="0"/>
              <a:t> </a:t>
            </a:r>
            <a:endParaRPr lang="ru-RU" sz="2800" dirty="0" smtClean="0"/>
          </a:p>
        </p:txBody>
      </p:sp>
    </p:spTree>
    <p:extLst>
      <p:ext uri="{BB962C8B-B14F-4D97-AF65-F5344CB8AC3E}">
        <p14:creationId xmlns:p14="http://schemas.microsoft.com/office/powerpoint/2010/main" xmlns="" val="11369343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6453336"/>
          </a:xfrm>
        </p:spPr>
        <p:txBody>
          <a:bodyPr/>
          <a:lstStyle/>
          <a:p>
            <a:pPr marL="0" indent="360363" algn="just">
              <a:buNone/>
            </a:pPr>
            <a:r>
              <a:rPr lang="ru-RU" sz="2400" dirty="0" smtClean="0"/>
              <a:t>Основными требованиями доступа к конфиденциальной информации являются: наличие приказа о приеме на работу, переводе, временном </a:t>
            </a:r>
            <a:r>
              <a:rPr lang="ru-RU" sz="2400" dirty="0" smtClean="0"/>
              <a:t>замещении</a:t>
            </a:r>
            <a:r>
              <a:rPr lang="ru-RU" sz="2400" dirty="0" smtClean="0"/>
              <a:t>, изменении должностных обязанностей и др. </a:t>
            </a:r>
            <a:r>
              <a:rPr lang="ru-RU" sz="2400" dirty="0" smtClean="0"/>
              <a:t>или </a:t>
            </a:r>
            <a:r>
              <a:rPr lang="ru-RU" sz="2400" dirty="0"/>
              <a:t>назначении на должность, которая предусматривает работу с конфиденциальной информацией; наличие подписанного сторонами трудового договора (</a:t>
            </a:r>
            <a:r>
              <a:rPr lang="ru-RU" sz="2400" dirty="0" smtClean="0"/>
              <a:t>служебного </a:t>
            </a:r>
            <a:r>
              <a:rPr lang="ru-RU" sz="2400" dirty="0"/>
              <a:t>контракта для государственных служащих), имеющего пункт о неразглашении конфиденциальной информации, составляющей какую-либо тайну Организации, например секрет производства, кроме государственной тайны, или подписанного обязательства о неразглашении информации и обеспечении защиты и охраны конфиденциальности информации, обладателем которой являются Организация и ее контрагенты.</a:t>
            </a:r>
          </a:p>
          <a:p>
            <a:pPr marL="0" indent="360363" algn="just">
              <a:buNone/>
            </a:pPr>
            <a:r>
              <a:rPr lang="ru-RU" sz="2400" dirty="0" smtClean="0"/>
              <a:t> </a:t>
            </a:r>
          </a:p>
        </p:txBody>
      </p:sp>
    </p:spTree>
    <p:extLst>
      <p:ext uri="{BB962C8B-B14F-4D97-AF65-F5344CB8AC3E}">
        <p14:creationId xmlns:p14="http://schemas.microsoft.com/office/powerpoint/2010/main" xmlns="" val="15526291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323528" y="1196752"/>
            <a:ext cx="8497887" cy="5109091"/>
          </a:xfrm>
          <a:prstGeom prst="rect">
            <a:avLst/>
          </a:prstGeom>
          <a:noFill/>
          <a:ln w="9525">
            <a:noFill/>
            <a:miter lim="800000"/>
            <a:headEnd/>
            <a:tailEnd/>
          </a:ln>
        </p:spPr>
        <p:txBody>
          <a:bodyPr anchor="ctr">
            <a:spAutoFit/>
          </a:bodyPr>
          <a:lstStyle/>
          <a:p>
            <a:pPr eaLnBrk="1" hangingPunct="1">
              <a:tabLst>
                <a:tab pos="354013" algn="l"/>
                <a:tab pos="457200" algn="l"/>
              </a:tabLst>
            </a:pPr>
            <a:r>
              <a:rPr lang="ru-RU" altLang="ru-RU" dirty="0"/>
              <a:t>.</a:t>
            </a:r>
          </a:p>
          <a:p>
            <a:pPr algn="just" eaLnBrk="1" hangingPunct="1">
              <a:tabLst>
                <a:tab pos="354013" algn="l"/>
                <a:tab pos="457200" algn="l"/>
              </a:tabLst>
            </a:pPr>
            <a:r>
              <a:rPr lang="ru-RU" altLang="ru-RU" sz="2800" b="1" dirty="0" smtClean="0">
                <a:solidFill>
                  <a:srgbClr val="002060"/>
                </a:solidFill>
                <a:latin typeface="Calibri" pitchFamily="34" charset="0"/>
              </a:rPr>
              <a:t>1. </a:t>
            </a:r>
            <a:r>
              <a:rPr lang="ru-RU" altLang="ru-RU" sz="2800" b="1" dirty="0" err="1" smtClean="0">
                <a:solidFill>
                  <a:srgbClr val="002060"/>
                </a:solidFill>
                <a:latin typeface="Calibri" pitchFamily="34" charset="0"/>
              </a:rPr>
              <a:t>Куняев</a:t>
            </a:r>
            <a:r>
              <a:rPr lang="ru-RU" altLang="ru-RU" sz="2800" b="1" dirty="0" smtClean="0">
                <a:solidFill>
                  <a:srgbClr val="002060"/>
                </a:solidFill>
                <a:latin typeface="Calibri" pitchFamily="34" charset="0"/>
              </a:rPr>
              <a:t> Н.Н. и др. Конфиденциальное делопроизводство и защищённый электронный документооборот: Учебник для ВУЗов. – М.: ЛОГОС, 2014. – 680с.</a:t>
            </a:r>
          </a:p>
          <a:p>
            <a:pPr algn="just" eaLnBrk="1" hangingPunct="1">
              <a:tabLst>
                <a:tab pos="354013" algn="l"/>
                <a:tab pos="457200" algn="l"/>
              </a:tabLst>
            </a:pPr>
            <a:r>
              <a:rPr lang="ru-RU" altLang="ru-RU" sz="2800" b="1" dirty="0" smtClean="0">
                <a:solidFill>
                  <a:srgbClr val="002060"/>
                </a:solidFill>
                <a:latin typeface="Calibri" pitchFamily="34" charset="0"/>
              </a:rPr>
              <a:t>2. </a:t>
            </a:r>
            <a:r>
              <a:rPr lang="ru-RU" altLang="ru-RU" sz="2800" b="1" dirty="0">
                <a:solidFill>
                  <a:srgbClr val="002060"/>
                </a:solidFill>
                <a:latin typeface="Calibri" pitchFamily="34" charset="0"/>
              </a:rPr>
              <a:t>Полякова Т.А. </a:t>
            </a:r>
            <a:r>
              <a:rPr lang="ru-RU" altLang="ru-RU" sz="2800" b="1" dirty="0" err="1">
                <a:solidFill>
                  <a:srgbClr val="002060"/>
                </a:solidFill>
                <a:latin typeface="Calibri" pitchFamily="34" charset="0"/>
              </a:rPr>
              <a:t>Стрельцова</a:t>
            </a:r>
            <a:r>
              <a:rPr lang="ru-RU" altLang="ru-RU" sz="2800" b="1" dirty="0">
                <a:solidFill>
                  <a:srgbClr val="002060"/>
                </a:solidFill>
                <a:latin typeface="Calibri" pitchFamily="34" charset="0"/>
              </a:rPr>
              <a:t> А.А. Организационное и правовое обеспечение информационной безопасности: Учебник и практикум для СПО / Отв. ред. </a:t>
            </a:r>
            <a:r>
              <a:rPr lang="ru-RU" altLang="ru-RU" sz="2800" b="1" dirty="0" err="1">
                <a:solidFill>
                  <a:srgbClr val="002060"/>
                </a:solidFill>
                <a:latin typeface="Calibri" pitchFamily="34" charset="0"/>
              </a:rPr>
              <a:t>Стрельцова</a:t>
            </a:r>
            <a:r>
              <a:rPr lang="ru-RU" altLang="ru-RU" sz="2800" b="1" dirty="0">
                <a:solidFill>
                  <a:srgbClr val="002060"/>
                </a:solidFill>
                <a:latin typeface="Calibri" pitchFamily="34" charset="0"/>
              </a:rPr>
              <a:t> А.А. – М.: </a:t>
            </a:r>
            <a:r>
              <a:rPr lang="ru-RU" altLang="ru-RU" sz="2800" b="1" dirty="0" err="1">
                <a:solidFill>
                  <a:srgbClr val="002060"/>
                </a:solidFill>
                <a:latin typeface="Calibri" pitchFamily="34" charset="0"/>
              </a:rPr>
              <a:t>Юрайт</a:t>
            </a:r>
            <a:r>
              <a:rPr lang="ru-RU" altLang="ru-RU" sz="2800" b="1" dirty="0">
                <a:solidFill>
                  <a:srgbClr val="002060"/>
                </a:solidFill>
                <a:latin typeface="Calibri" pitchFamily="34" charset="0"/>
              </a:rPr>
              <a:t>, 2016. – 325 с</a:t>
            </a:r>
            <a:r>
              <a:rPr lang="ru-RU" altLang="ru-RU" sz="2800" b="1" dirty="0" smtClean="0">
                <a:solidFill>
                  <a:srgbClr val="002060"/>
                </a:solidFill>
                <a:latin typeface="Calibri" pitchFamily="34" charset="0"/>
              </a:rPr>
              <a:t>.</a:t>
            </a:r>
            <a:endParaRPr lang="ru-RU" altLang="ru-RU" sz="2800" b="1" smtClean="0">
              <a:solidFill>
                <a:srgbClr val="002060"/>
              </a:solidFill>
              <a:latin typeface="Calibri" pitchFamily="34" charset="0"/>
            </a:endParaRPr>
          </a:p>
          <a:p>
            <a:pPr algn="just" eaLnBrk="1" hangingPunct="1">
              <a:tabLst>
                <a:tab pos="354013" algn="l"/>
                <a:tab pos="457200" algn="l"/>
              </a:tabLst>
            </a:pPr>
            <a:r>
              <a:rPr lang="ru-RU" altLang="ru-RU" sz="2800" b="1" smtClean="0">
                <a:solidFill>
                  <a:srgbClr val="002060"/>
                </a:solidFill>
                <a:latin typeface="Calibri" pitchFamily="34" charset="0"/>
              </a:rPr>
              <a:t>3</a:t>
            </a:r>
            <a:r>
              <a:rPr lang="ru-RU" altLang="ru-RU" sz="2800" b="1" dirty="0" smtClean="0">
                <a:solidFill>
                  <a:srgbClr val="002060"/>
                </a:solidFill>
                <a:latin typeface="Calibri" pitchFamily="34" charset="0"/>
              </a:rPr>
              <a:t>. Конфиденциальное делопроизводство: Учебное пособие: /Сост. </a:t>
            </a:r>
            <a:r>
              <a:rPr lang="ru-RU" altLang="ru-RU" sz="2800" b="1" dirty="0" err="1" smtClean="0">
                <a:solidFill>
                  <a:srgbClr val="002060"/>
                </a:solidFill>
                <a:latin typeface="Calibri" pitchFamily="34" charset="0"/>
              </a:rPr>
              <a:t>Е.А.Давыденко</a:t>
            </a:r>
            <a:r>
              <a:rPr lang="ru-RU" altLang="ru-RU" sz="2800" b="1" dirty="0" smtClean="0">
                <a:solidFill>
                  <a:srgbClr val="002060"/>
                </a:solidFill>
                <a:latin typeface="Calibri" pitchFamily="34" charset="0"/>
              </a:rPr>
              <a:t>. — Нижневартовск: Изд-во </a:t>
            </a:r>
            <a:r>
              <a:rPr lang="ru-RU" altLang="ru-RU" sz="2800" b="1" dirty="0" err="1" smtClean="0">
                <a:solidFill>
                  <a:srgbClr val="002060"/>
                </a:solidFill>
                <a:latin typeface="Calibri" pitchFamily="34" charset="0"/>
              </a:rPr>
              <a:t>Нижневарт</a:t>
            </a:r>
            <a:r>
              <a:rPr lang="ru-RU" altLang="ru-RU" sz="2800" b="1" dirty="0" smtClean="0">
                <a:solidFill>
                  <a:srgbClr val="002060"/>
                </a:solidFill>
                <a:latin typeface="Calibri" pitchFamily="34" charset="0"/>
              </a:rPr>
              <a:t>. </a:t>
            </a:r>
            <a:r>
              <a:rPr lang="ru-RU" altLang="ru-RU" sz="2800" b="1" dirty="0" err="1" smtClean="0">
                <a:solidFill>
                  <a:srgbClr val="002060"/>
                </a:solidFill>
                <a:latin typeface="Calibri" pitchFamily="34" charset="0"/>
              </a:rPr>
              <a:t>гос</a:t>
            </a:r>
            <a:r>
              <a:rPr lang="ru-RU" altLang="ru-RU" sz="2800" b="1" dirty="0" smtClean="0">
                <a:solidFill>
                  <a:srgbClr val="002060"/>
                </a:solidFill>
                <a:latin typeface="Calibri" pitchFamily="34" charset="0"/>
              </a:rPr>
              <a:t>. ун-та, 2013. — 83 с.</a:t>
            </a:r>
            <a:endParaRPr lang="ru-RU" altLang="ru-RU" sz="2800" b="1" dirty="0">
              <a:solidFill>
                <a:srgbClr val="002060"/>
              </a:solidFill>
              <a:latin typeface="Calibri" pitchFamily="34" charset="0"/>
            </a:endParaRPr>
          </a:p>
        </p:txBody>
      </p:sp>
      <p:sp>
        <p:nvSpPr>
          <p:cNvPr id="8195" name="Rectangle 6"/>
          <p:cNvSpPr>
            <a:spLocks noGrp="1" noChangeArrowheads="1"/>
          </p:cNvSpPr>
          <p:nvPr>
            <p:ph type="ctrTitle"/>
          </p:nvPr>
        </p:nvSpPr>
        <p:spPr>
          <a:xfrm>
            <a:off x="2483768" y="404664"/>
            <a:ext cx="4175125" cy="533400"/>
          </a:xfrm>
        </p:spPr>
        <p:txBody>
          <a:bodyPr/>
          <a:lstStyle/>
          <a:p>
            <a:pPr eaLnBrk="1" hangingPunct="1"/>
            <a:r>
              <a:rPr lang="ru-RU" altLang="ru-RU" b="1" i="1" dirty="0" smtClean="0">
                <a:solidFill>
                  <a:srgbClr val="000066"/>
                </a:solidFill>
                <a:latin typeface="Calibri" pitchFamily="34" charset="0"/>
              </a:rPr>
              <a:t>Литература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352928" cy="6858000"/>
          </a:xfrm>
        </p:spPr>
        <p:txBody>
          <a:bodyPr/>
          <a:lstStyle/>
          <a:p>
            <a:pPr marL="0" indent="360363" algn="just">
              <a:buNone/>
            </a:pPr>
            <a:r>
              <a:rPr lang="ru-RU" sz="2400" dirty="0" smtClean="0"/>
              <a:t>Федеральный </a:t>
            </a:r>
            <a:r>
              <a:rPr lang="ru-RU" sz="2400" dirty="0"/>
              <a:t>закон «О коммерческой тайне» содержит определение: «Доступ к информации, составляющей коммерческую тайну, – это ознакомление определенных лиц с информацией, составляющей коммерческую тайну, с согласия ее обладателя или на ином законном основании при условии сохранения конфиденциальности этой </a:t>
            </a:r>
            <a:r>
              <a:rPr lang="ru-RU" sz="2400" dirty="0" smtClean="0"/>
              <a:t>информации».</a:t>
            </a:r>
          </a:p>
          <a:p>
            <a:pPr marL="0" indent="360363" algn="just">
              <a:buNone/>
            </a:pPr>
            <a:r>
              <a:rPr lang="ru-RU" sz="2400" dirty="0"/>
              <a:t>М</a:t>
            </a:r>
            <a:r>
              <a:rPr lang="ru-RU" sz="2400" dirty="0" smtClean="0"/>
              <a:t>ожно </a:t>
            </a:r>
            <a:r>
              <a:rPr lang="ru-RU" sz="2400" dirty="0"/>
              <a:t>сказать, что обладатель конфиденциальной информации, составляющей коммерческую или служебную тайну, – это лицо, которое владеет конфиденциальной информацией на законном основании, ограничивает доступ к этой информации и устанавливает в отношении нее режим коммерческой или служебной тайны. Конфиденциальная информация, составляющая коммерческую, служебную, профессиональную тайны, секрет производства (</a:t>
            </a:r>
            <a:r>
              <a:rPr lang="ru-RU" sz="2400" dirty="0" smtClean="0"/>
              <a:t>ноу-хау</a:t>
            </a:r>
            <a:r>
              <a:rPr lang="ru-RU" sz="2400" dirty="0"/>
              <a:t>) и служебный секрет производства, </a:t>
            </a:r>
            <a:r>
              <a:rPr lang="ru-RU" sz="2400" dirty="0" smtClean="0"/>
              <a:t>обладателем</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892480" cy="6957392"/>
          </a:xfrm>
        </p:spPr>
        <p:txBody>
          <a:bodyPr/>
          <a:lstStyle/>
          <a:p>
            <a:pPr marL="0" indent="360363" algn="just">
              <a:buNone/>
            </a:pPr>
            <a:r>
              <a:rPr lang="ru-RU" sz="2400" dirty="0"/>
              <a:t>которой является другое лицо, считается полученной незаконно, если доступ к ней осуществлялся с умышленным преодолением принятых обладателем данной информации мер по охране ее конфиденциальности, в том числе по ограничению доступа к ней. Существуют три вида договоров, регулирующих ограничение доступа к секрету производства и служебному секрету производства: </a:t>
            </a:r>
            <a:endParaRPr lang="ru-RU" sz="2400" dirty="0" smtClean="0"/>
          </a:p>
          <a:p>
            <a:pPr marL="0" indent="360363" algn="just">
              <a:buAutoNum type="arabicParenR"/>
            </a:pPr>
            <a:r>
              <a:rPr lang="ru-RU" sz="2400" dirty="0" smtClean="0"/>
              <a:t>договор </a:t>
            </a:r>
            <a:r>
              <a:rPr lang="ru-RU" sz="2400" dirty="0"/>
              <a:t>об отчуждении исключительного права на секрет производства; </a:t>
            </a:r>
            <a:endParaRPr lang="ru-RU" sz="2400" dirty="0" smtClean="0"/>
          </a:p>
          <a:p>
            <a:pPr marL="0" indent="360363" algn="just">
              <a:buAutoNum type="arabicParenR"/>
            </a:pPr>
            <a:r>
              <a:rPr lang="ru-RU" sz="2400" dirty="0" smtClean="0"/>
              <a:t> </a:t>
            </a:r>
            <a:r>
              <a:rPr lang="ru-RU" sz="2400" dirty="0"/>
              <a:t>лицензионный договор о предоставлении права использования секрета производства; </a:t>
            </a:r>
            <a:endParaRPr lang="ru-RU" sz="2400" dirty="0" smtClean="0"/>
          </a:p>
          <a:p>
            <a:pPr marL="0" indent="360363" algn="just">
              <a:buAutoNum type="arabicParenR"/>
            </a:pPr>
            <a:r>
              <a:rPr lang="ru-RU" sz="2400" dirty="0" smtClean="0"/>
              <a:t>секрет </a:t>
            </a:r>
            <a:r>
              <a:rPr lang="ru-RU" sz="2400" dirty="0"/>
              <a:t>производства, полученный при выполнении работ по договору подряда. </a:t>
            </a:r>
            <a:endParaRPr lang="ru-RU" sz="2400" dirty="0" smtClean="0"/>
          </a:p>
          <a:p>
            <a:pPr marL="0" indent="360363" algn="just">
              <a:buNone/>
            </a:pPr>
            <a:r>
              <a:rPr lang="ru-RU" sz="2400" dirty="0" smtClean="0"/>
              <a:t>Передача </a:t>
            </a:r>
            <a:r>
              <a:rPr lang="ru-RU" sz="2400" dirty="0"/>
              <a:t>конфиденциальной информации – это передача обладателем информации, зафиксированной на материальном носителе, контрагенту на основании договора в объеме и на условиях, </a:t>
            </a:r>
            <a:r>
              <a:rPr lang="ru-RU" sz="2400" dirty="0" smtClean="0"/>
              <a:t>предусмотренных</a:t>
            </a:r>
            <a:endParaRPr lang="ru-RU" sz="2400" dirty="0"/>
          </a:p>
          <a:p>
            <a:pPr marL="0" indent="360363" algn="just">
              <a:buNone/>
            </a:pPr>
            <a:r>
              <a:rPr lang="ru-RU" sz="2400" dirty="0" smtClean="0"/>
              <a:t> </a:t>
            </a:r>
            <a:endParaRPr lang="ru-RU" sz="2400" dirty="0"/>
          </a:p>
          <a:p>
            <a:pPr marL="0" indent="360363" algn="just">
              <a:buNone/>
            </a:pPr>
            <a:r>
              <a:rPr lang="ru-RU" sz="2400" dirty="0"/>
              <a:t> </a:t>
            </a:r>
            <a:endParaRPr lang="ru-RU" sz="2800" dirty="0" smtClean="0"/>
          </a:p>
        </p:txBody>
      </p:sp>
    </p:spTree>
    <p:extLst>
      <p:ext uri="{BB962C8B-B14F-4D97-AF65-F5344CB8AC3E}">
        <p14:creationId xmlns:p14="http://schemas.microsoft.com/office/powerpoint/2010/main" xmlns="" val="2151885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04664"/>
            <a:ext cx="8568952" cy="6453336"/>
          </a:xfrm>
        </p:spPr>
        <p:txBody>
          <a:bodyPr/>
          <a:lstStyle/>
          <a:p>
            <a:pPr marL="0" indent="360363" algn="just">
              <a:buNone/>
            </a:pPr>
            <a:r>
              <a:rPr lang="ru-RU" sz="2400" dirty="0"/>
              <a:t>договором, включая условие о принятии контрагентом установленных договором мер по охране ее </a:t>
            </a:r>
            <a:r>
              <a:rPr lang="ru-RU" sz="2400" dirty="0" smtClean="0"/>
              <a:t>конфиденциальности</a:t>
            </a:r>
            <a:r>
              <a:rPr lang="ru-RU" sz="2400" dirty="0"/>
              <a:t>. </a:t>
            </a:r>
            <a:endParaRPr lang="ru-RU" sz="2400" dirty="0" smtClean="0"/>
          </a:p>
          <a:p>
            <a:pPr marL="0" indent="360363" algn="just">
              <a:buNone/>
            </a:pPr>
            <a:r>
              <a:rPr lang="ru-RU" sz="2400" dirty="0" smtClean="0"/>
              <a:t>Контрагент </a:t>
            </a:r>
            <a:r>
              <a:rPr lang="ru-RU" sz="2400" dirty="0"/>
              <a:t>– сторона гражданско-правового договора, которой обладатель конфиденциальной информации передал эту информацию. В договорах должны быть определены условия защиты и охраны конфиденциальности информации и доступа к ней, в том числе в случае реорганизации или ликвидации одной из сторон договора в соответствии с гражданским законодательством, а также обязанность контрагента по возмещению убытков при разглашении им этой информации вопреки договорам, в соответствии со следующим типовым текстом пункта договора. Пункт договора (государственного контракта) о неразглашении информации Контрагент (лицензиат</a:t>
            </a:r>
            <a:r>
              <a:rPr lang="ru-RU" sz="2400" dirty="0" smtClean="0"/>
              <a:t>) обязан: </a:t>
            </a:r>
          </a:p>
          <a:p>
            <a:pPr marL="0" indent="360363" algn="just">
              <a:buNone/>
            </a:pPr>
            <a:r>
              <a:rPr lang="ru-RU" sz="2400" dirty="0" smtClean="0"/>
              <a:t> </a:t>
            </a:r>
            <a:endParaRPr lang="ru-RU" sz="2400" dirty="0" smtClean="0"/>
          </a:p>
        </p:txBody>
      </p:sp>
    </p:spTree>
    <p:extLst>
      <p:ext uri="{BB962C8B-B14F-4D97-AF65-F5344CB8AC3E}">
        <p14:creationId xmlns:p14="http://schemas.microsoft.com/office/powerpoint/2010/main" xmlns="" val="3817163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76672"/>
            <a:ext cx="8352928" cy="6192688"/>
          </a:xfrm>
        </p:spPr>
        <p:txBody>
          <a:bodyPr/>
          <a:lstStyle/>
          <a:p>
            <a:pPr marL="0" indent="360363" algn="just">
              <a:buAutoNum type="arabicParenR"/>
            </a:pPr>
            <a:r>
              <a:rPr lang="ru-RU" sz="2400" dirty="0" smtClean="0"/>
              <a:t>не </a:t>
            </a:r>
            <a:r>
              <a:rPr lang="ru-RU" sz="2400" dirty="0"/>
              <a:t>разглашать конфиденциальную информацию Организации, которая будет доверена или станет известной по условиям договора; </a:t>
            </a:r>
            <a:endParaRPr lang="ru-RU" sz="2400" dirty="0" smtClean="0"/>
          </a:p>
          <a:p>
            <a:pPr marL="0" indent="360363" algn="just">
              <a:buAutoNum type="arabicParenR"/>
            </a:pPr>
            <a:r>
              <a:rPr lang="ru-RU" sz="2400" dirty="0" smtClean="0"/>
              <a:t>не </a:t>
            </a:r>
            <a:r>
              <a:rPr lang="ru-RU" sz="2400" dirty="0"/>
              <a:t>передавать третьим лицам и не раскрывать публично конфиденциальную информацию Организации без ее согласия; </a:t>
            </a:r>
            <a:endParaRPr lang="ru-RU" sz="2400" dirty="0" smtClean="0"/>
          </a:p>
          <a:p>
            <a:pPr marL="0" indent="360363" algn="just">
              <a:buAutoNum type="arabicParenR"/>
            </a:pPr>
            <a:r>
              <a:rPr lang="ru-RU" sz="2400" dirty="0" smtClean="0"/>
              <a:t>выполнять </a:t>
            </a:r>
            <a:r>
              <a:rPr lang="ru-RU" sz="2400" dirty="0"/>
              <a:t>по договору требования инструкций и положений по обеспечению сохранности конфиденциальной информации Организации и доступу к ней; </a:t>
            </a:r>
            <a:endParaRPr lang="ru-RU" sz="2400" dirty="0" smtClean="0"/>
          </a:p>
          <a:p>
            <a:pPr marL="0" indent="360363" algn="just">
              <a:buAutoNum type="arabicParenR"/>
            </a:pPr>
            <a:r>
              <a:rPr lang="ru-RU" sz="2400" dirty="0" smtClean="0"/>
              <a:t>сохранять </a:t>
            </a:r>
            <a:r>
              <a:rPr lang="ru-RU" sz="2400" dirty="0"/>
              <a:t>конфиденциальную информацию тех организаций, с которыми у Организации имеются служебные и деловые отношения; </a:t>
            </a:r>
            <a:endParaRPr lang="ru-RU" sz="2400" dirty="0" smtClean="0"/>
          </a:p>
          <a:p>
            <a:pPr marL="0" indent="360363" algn="just">
              <a:buAutoNum type="arabicParenR"/>
            </a:pPr>
            <a:r>
              <a:rPr lang="ru-RU" sz="2400" dirty="0" smtClean="0"/>
              <a:t>не </a:t>
            </a:r>
            <a:r>
              <a:rPr lang="ru-RU" sz="2400" dirty="0"/>
              <a:t>использовать знание конфиденциальной информации Организации для занятий любой деятельностью, которая может нанести ей ущерб; </a:t>
            </a:r>
            <a:endParaRPr lang="ru-RU" sz="2400" dirty="0" smtClean="0"/>
          </a:p>
        </p:txBody>
      </p:sp>
    </p:spTree>
    <p:extLst>
      <p:ext uri="{BB962C8B-B14F-4D97-AF65-F5344CB8AC3E}">
        <p14:creationId xmlns:p14="http://schemas.microsoft.com/office/powerpoint/2010/main" xmlns="" val="7269830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52928" cy="6957392"/>
          </a:xfrm>
        </p:spPr>
        <p:txBody>
          <a:bodyPr/>
          <a:lstStyle/>
          <a:p>
            <a:pPr marL="0" indent="360363" algn="just">
              <a:buNone/>
            </a:pPr>
            <a:r>
              <a:rPr lang="ru-RU" sz="2400" dirty="0" smtClean="0"/>
              <a:t>6) в </a:t>
            </a:r>
            <a:r>
              <a:rPr lang="ru-RU" sz="2400" dirty="0" smtClean="0"/>
              <a:t>случае расторжения договора все носители конфиденциальной информации Организации (рукописи, черновики, чертежи, </a:t>
            </a:r>
            <a:r>
              <a:rPr lang="ru-RU" sz="2400" dirty="0" smtClean="0"/>
              <a:t>магнитные </a:t>
            </a:r>
            <a:r>
              <a:rPr lang="ru-RU" sz="2400" dirty="0" smtClean="0"/>
              <a:t>ленты</a:t>
            </a:r>
            <a:r>
              <a:rPr lang="ru-RU" sz="2400" dirty="0"/>
              <a:t>, диски, дискеты, распечатки на принтерах, кино-, </a:t>
            </a:r>
            <a:r>
              <a:rPr lang="ru-RU" sz="2400" dirty="0" err="1"/>
              <a:t>фотонегативы</a:t>
            </a:r>
            <a:r>
              <a:rPr lang="ru-RU" sz="2400" dirty="0"/>
              <a:t> и позитивы, модели, материалы, изделия и др.), которые находились в распоряжении в связи с выполнением договорных обязанностей, передать Организации; </a:t>
            </a:r>
            <a:endParaRPr lang="ru-RU" sz="2400" dirty="0" smtClean="0"/>
          </a:p>
          <a:p>
            <a:pPr marL="0" indent="360363" algn="just">
              <a:buNone/>
            </a:pPr>
            <a:r>
              <a:rPr lang="ru-RU" sz="2400" dirty="0" smtClean="0"/>
              <a:t>7</a:t>
            </a:r>
            <a:r>
              <a:rPr lang="ru-RU" sz="2400" dirty="0" smtClean="0"/>
              <a:t>) </a:t>
            </a:r>
            <a:r>
              <a:rPr lang="ru-RU" sz="2400" dirty="0"/>
              <a:t>незамедлительно сообщить Организации о допущенном контрагентом либо ставшем ему известным факте разглашения или угрозы разглашения, незаконном получении или незаконном использовании конфиденциальной информации третьими лицами, об утрате или недостаче носителей конфиденциальной информации и о других фактах, которые могут привести к разглашению конфиденциальной информации Организации, а также о причинах и условиях возможной утечки информации. Нарушение указанных положений Договора может повлечь уголовную, административную, </a:t>
            </a:r>
            <a:endParaRPr lang="ru-RU" sz="2800" dirty="0" smtClean="0"/>
          </a:p>
        </p:txBody>
      </p:sp>
    </p:spTree>
    <p:extLst>
      <p:ext uri="{BB962C8B-B14F-4D97-AF65-F5344CB8AC3E}">
        <p14:creationId xmlns:p14="http://schemas.microsoft.com/office/powerpoint/2010/main" xmlns="" val="2744797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5688632"/>
          </a:xfrm>
        </p:spPr>
        <p:txBody>
          <a:bodyPr/>
          <a:lstStyle/>
          <a:p>
            <a:pPr marL="0" indent="0" algn="just">
              <a:buNone/>
            </a:pPr>
            <a:r>
              <a:rPr lang="ru-RU" sz="2400" dirty="0" smtClean="0"/>
              <a:t>гражданско-правовую или иную ответственность, предусмотренную ст. 13.11, 13.14 </a:t>
            </a:r>
            <a:r>
              <a:rPr lang="ru-RU" sz="2400" dirty="0" err="1" smtClean="0"/>
              <a:t>КоАП</a:t>
            </a:r>
            <a:r>
              <a:rPr lang="ru-RU" sz="2400" dirty="0" smtClean="0"/>
              <a:t> РФ, ст. 183 УК РФ, </a:t>
            </a:r>
            <a:r>
              <a:rPr lang="ru-RU" sz="2400" dirty="0" smtClean="0"/>
              <a:t>иными </a:t>
            </a:r>
            <a:r>
              <a:rPr lang="ru-RU" sz="2400" dirty="0" smtClean="0"/>
              <a:t>нормативными </a:t>
            </a:r>
            <a:r>
              <a:rPr lang="ru-RU" sz="2400" dirty="0"/>
              <a:t>правовыми актами Российской Федерации, в виде лишения свободы, возмещения ущерба Организации (убытков, упущенной выгоды и морального ущерба) и других наказаний. Организация подтверждает, что данные обязательства не ограничивают прав контрагента на интеллектуальную собственность, полученную в результате работ по договору.</a:t>
            </a:r>
          </a:p>
          <a:p>
            <a:pPr marL="0" indent="360363" algn="just">
              <a:buNone/>
            </a:pPr>
            <a:r>
              <a:rPr lang="ru-RU" sz="2400" dirty="0" smtClean="0"/>
              <a:t>В </a:t>
            </a:r>
            <a:r>
              <a:rPr lang="ru-RU" sz="2400" dirty="0"/>
              <a:t>случае, если иное не установлено договорами, контрагент в соответствии с законодательством Российской Федерации самостоятельно определяет способы защиты информации, переданной ему по указанным договорам, и доступ к ней в соответствии с нормативными правовыми актами. Контрагент обязан незамедлительно сообщить </a:t>
            </a:r>
            <a:r>
              <a:rPr lang="ru-RU" sz="2400" dirty="0" smtClean="0"/>
              <a:t>обладателю</a:t>
            </a:r>
          </a:p>
        </p:txBody>
      </p:sp>
    </p:spTree>
    <p:extLst>
      <p:ext uri="{BB962C8B-B14F-4D97-AF65-F5344CB8AC3E}">
        <p14:creationId xmlns:p14="http://schemas.microsoft.com/office/powerpoint/2010/main" xmlns="" val="28052456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76672"/>
            <a:ext cx="8352928" cy="6858000"/>
          </a:xfrm>
        </p:spPr>
        <p:txBody>
          <a:bodyPr/>
          <a:lstStyle/>
          <a:p>
            <a:pPr marL="0" indent="360363" algn="just">
              <a:buNone/>
            </a:pPr>
            <a:r>
              <a:rPr lang="ru-RU" sz="2400" dirty="0"/>
              <a:t>конфиденциальной информации о допущенном контрагентом либо ставшем ему известным факте разглашения или угрозы разглашения, незаконном получении или незаконном использовании конфиденциальной информации третьими лицами. Обладатель конфиденциальной информации, переданной им контрагенту, до окончания срока действия договора не может разглашать эту информацию, а также в одностороннем порядке прекращать охрану ее конфиденциальности и доступа к ней, если иное не установлено договорами. Гражданин, которому в связи с выполнением своих трудовых обязанностей или конкретного задания работодателя стал известен секрет производства, обязан сохранять конфиденциальность полученных сведений до прекращения действия исключительного права на секрет производства. Исключительное право на </a:t>
            </a:r>
            <a:r>
              <a:rPr lang="ru-RU" sz="2400" dirty="0" smtClean="0"/>
              <a:t>секрет</a:t>
            </a:r>
          </a:p>
        </p:txBody>
      </p:sp>
    </p:spTree>
    <p:extLst>
      <p:ext uri="{BB962C8B-B14F-4D97-AF65-F5344CB8AC3E}">
        <p14:creationId xmlns:p14="http://schemas.microsoft.com/office/powerpoint/2010/main" xmlns="" val="480015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52928" cy="6957392"/>
          </a:xfrm>
        </p:spPr>
        <p:txBody>
          <a:bodyPr/>
          <a:lstStyle/>
          <a:p>
            <a:pPr marL="0" indent="360363" algn="just">
              <a:buNone/>
            </a:pPr>
            <a:r>
              <a:rPr lang="ru-RU" sz="2400" dirty="0" smtClean="0"/>
              <a:t> </a:t>
            </a:r>
            <a:endParaRPr lang="ru-RU" sz="2400" dirty="0"/>
          </a:p>
          <a:p>
            <a:pPr marL="0" indent="360363" algn="just">
              <a:buNone/>
            </a:pPr>
            <a:r>
              <a:rPr lang="ru-RU" sz="2400" dirty="0"/>
              <a:t> производства, созданный работником в связи с выполнением своих трудовых обязанностей или конкретного задания работодателя, – это служебный секрет производства, который принадлежит работодателю (ст. 1470 ГК РФ). В целях охраны конфиденциальности информации организации работодатель (обладатель конфиденциальной информации) должен: ознакомить под расписку работника, доступ которого к </a:t>
            </a:r>
            <a:r>
              <a:rPr lang="ru-RU" sz="2400" dirty="0" smtClean="0"/>
              <a:t>конфиденциальной </a:t>
            </a:r>
            <a:r>
              <a:rPr lang="ru-RU" sz="2400" dirty="0"/>
              <a:t>информации необходим для выполнения им своих трудовых обязанностей, с Перечнем конфиденциальной документированной информации организации; ознакомить под расписку работника с установленным режимом  </a:t>
            </a:r>
            <a:r>
              <a:rPr lang="ru-RU" sz="2400" dirty="0" smtClean="0"/>
              <a:t>конфиденциальности </a:t>
            </a:r>
            <a:r>
              <a:rPr lang="ru-RU" sz="2400" dirty="0"/>
              <a:t>информации и с мерами ответственности за его нарушение в соответствии с Регламентом доступа к информации по следующей типовой </a:t>
            </a:r>
            <a:r>
              <a:rPr lang="ru-RU" sz="2400" dirty="0" smtClean="0"/>
              <a:t>форме.</a:t>
            </a:r>
            <a:endParaRPr lang="ru-RU" sz="2400" dirty="0"/>
          </a:p>
          <a:p>
            <a:pPr marL="0" indent="360363" algn="just">
              <a:buNone/>
            </a:pPr>
            <a:endParaRPr lang="ru-RU" sz="2800" dirty="0" smtClean="0"/>
          </a:p>
        </p:txBody>
      </p:sp>
    </p:spTree>
    <p:extLst>
      <p:ext uri="{BB962C8B-B14F-4D97-AF65-F5344CB8AC3E}">
        <p14:creationId xmlns:p14="http://schemas.microsoft.com/office/powerpoint/2010/main" xmlns="" val="140511641"/>
      </p:ext>
    </p:extLst>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548</TotalTime>
  <Words>1690</Words>
  <Application>Microsoft Office PowerPoint</Application>
  <PresentationFormat>Экран (4:3)</PresentationFormat>
  <Paragraphs>64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Оформление по умолчанию</vt:lpstr>
      <vt:lpstr>ГБПОУ СПТ им. Б.Г.Музрукова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Литература</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ГБПОУ СПТ им. Б.Г.Музрукова</dc:title>
  <dc:creator>stivts3@mail.ru</dc:creator>
  <cp:lastModifiedBy>Игорь Столяров</cp:lastModifiedBy>
  <cp:revision>72</cp:revision>
  <dcterms:created xsi:type="dcterms:W3CDTF">2017-07-17T20:21:13Z</dcterms:created>
  <dcterms:modified xsi:type="dcterms:W3CDTF">2020-02-26T18:11:17Z</dcterms:modified>
</cp:coreProperties>
</file>