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2" r:id="rId3"/>
    <p:sldId id="323" r:id="rId4"/>
    <p:sldId id="324" r:id="rId5"/>
    <p:sldId id="338" r:id="rId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9" autoAdjust="0"/>
    <p:restoredTop sz="94660"/>
  </p:normalViewPr>
  <p:slideViewPr>
    <p:cSldViewPr>
      <p:cViewPr varScale="1">
        <p:scale>
          <a:sx n="64" d="100"/>
          <a:sy n="64" d="100"/>
        </p:scale>
        <p:origin x="-14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32DD3AF-7780-4717-BF18-47142A82FBA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E7F8A62-79DF-45C5-A649-09BB18A3223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6184F1E-0FF0-497E-9F96-371E381E3AC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CC290C9-376F-4D59-BA9E-CF7F2E8632C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DADC0F-F396-426E-9417-4F5DE1E230B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D284E21-A2D1-429B-83EC-FCFA77CFA2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DE86F248-6F98-4F53-8EFF-BFE65B57070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51A97A6-ABB7-4A07-A731-22177C2E3CB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15FEB89-C453-4E04-812B-71303011F5A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F2C0025-A5FF-46DB-8F48-0F4E45F0FF7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C8575A6-BD24-4D64-B2B6-945E5E658E1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040A761-CA00-4609-8E78-70994F80149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295400" y="685800"/>
            <a:ext cx="6781800" cy="366713"/>
          </a:xfrm>
          <a:prstGeom prst="rect">
            <a:avLst/>
          </a:prstGeom>
          <a:noFill/>
          <a:ln w="9525">
            <a:noFill/>
            <a:miter lim="800000"/>
            <a:headEnd/>
            <a:tailEnd/>
          </a:ln>
        </p:spPr>
        <p:txBody>
          <a:bodyPr>
            <a:spAutoFit/>
          </a:bodyPr>
          <a:lstStyle/>
          <a:p>
            <a:pPr>
              <a:spcBef>
                <a:spcPct val="50000"/>
              </a:spcBef>
            </a:pPr>
            <a:endParaRPr lang="ru-RU"/>
          </a:p>
        </p:txBody>
      </p:sp>
      <p:sp>
        <p:nvSpPr>
          <p:cNvPr id="3075" name="Rectangle 3"/>
          <p:cNvSpPr>
            <a:spLocks noGrp="1" noChangeArrowheads="1"/>
          </p:cNvSpPr>
          <p:nvPr>
            <p:ph type="title"/>
          </p:nvPr>
        </p:nvSpPr>
        <p:spPr>
          <a:xfrm>
            <a:off x="1066800" y="228600"/>
            <a:ext cx="6697663" cy="531813"/>
          </a:xfrm>
        </p:spPr>
        <p:txBody>
          <a:bodyPr/>
          <a:lstStyle/>
          <a:p>
            <a:pPr eaLnBrk="1" hangingPunct="1"/>
            <a:r>
              <a:rPr lang="ru-RU" sz="2800" b="1" i="1" smtClean="0">
                <a:solidFill>
                  <a:srgbClr val="000066"/>
                </a:solidFill>
                <a:latin typeface="Times New Roman" pitchFamily="18" charset="0"/>
              </a:rPr>
              <a:t>ГБПОУ СПТ им. Б.Г.Музрукова</a:t>
            </a:r>
            <a:r>
              <a:rPr lang="ru-RU" sz="4000" smtClean="0"/>
              <a:t> </a:t>
            </a:r>
          </a:p>
        </p:txBody>
      </p:sp>
      <p:sp>
        <p:nvSpPr>
          <p:cNvPr id="3076" name="Rectangle 4"/>
          <p:cNvSpPr>
            <a:spLocks noChangeArrowheads="1"/>
          </p:cNvSpPr>
          <p:nvPr/>
        </p:nvSpPr>
        <p:spPr bwMode="auto">
          <a:xfrm>
            <a:off x="3200400" y="5867400"/>
            <a:ext cx="1905000" cy="762000"/>
          </a:xfrm>
          <a:prstGeom prst="rect">
            <a:avLst/>
          </a:prstGeom>
          <a:noFill/>
          <a:ln w="9525">
            <a:noFill/>
            <a:miter lim="800000"/>
            <a:headEnd/>
            <a:tailEnd/>
          </a:ln>
        </p:spPr>
        <p:txBody>
          <a:bodyPr anchor="ctr"/>
          <a:lstStyle/>
          <a:p>
            <a:pPr algn="ctr"/>
            <a:r>
              <a:rPr lang="ru-RU" sz="2400" b="1" i="1" dirty="0">
                <a:solidFill>
                  <a:srgbClr val="000066"/>
                </a:solidFill>
              </a:rPr>
              <a:t>г. Саров</a:t>
            </a:r>
            <a:br>
              <a:rPr lang="ru-RU" sz="2400" b="1" i="1" dirty="0">
                <a:solidFill>
                  <a:srgbClr val="000066"/>
                </a:solidFill>
              </a:rPr>
            </a:br>
            <a:r>
              <a:rPr lang="ru-RU" sz="2400" b="1" i="1" dirty="0" smtClean="0">
                <a:solidFill>
                  <a:srgbClr val="000066"/>
                </a:solidFill>
              </a:rPr>
              <a:t>2020</a:t>
            </a:r>
            <a:endParaRPr lang="ru-RU" sz="2400" b="1" i="1" dirty="0">
              <a:solidFill>
                <a:srgbClr val="000066"/>
              </a:solidFill>
            </a:endParaRPr>
          </a:p>
        </p:txBody>
      </p:sp>
      <p:sp>
        <p:nvSpPr>
          <p:cNvPr id="3077" name="Rectangle 5"/>
          <p:cNvSpPr>
            <a:spLocks noChangeArrowheads="1"/>
          </p:cNvSpPr>
          <p:nvPr/>
        </p:nvSpPr>
        <p:spPr bwMode="auto">
          <a:xfrm>
            <a:off x="0" y="1250175"/>
            <a:ext cx="9036496" cy="3539430"/>
          </a:xfrm>
          <a:prstGeom prst="rect">
            <a:avLst/>
          </a:prstGeom>
          <a:noFill/>
          <a:ln w="9525">
            <a:noFill/>
            <a:miter lim="800000"/>
            <a:headEnd/>
            <a:tailEnd/>
          </a:ln>
        </p:spPr>
        <p:txBody>
          <a:bodyPr wrap="square" anchor="ctr">
            <a:spAutoFit/>
          </a:bodyPr>
          <a:lstStyle/>
          <a:p>
            <a:pPr algn="r"/>
            <a:endParaRPr lang="ru-RU" sz="3200" b="1" i="1" dirty="0" smtClean="0">
              <a:solidFill>
                <a:srgbClr val="000066"/>
              </a:solidFill>
            </a:endParaRPr>
          </a:p>
          <a:p>
            <a:pPr algn="r"/>
            <a:r>
              <a:rPr lang="ru-RU" sz="3200" b="1" i="1" dirty="0" smtClean="0">
                <a:solidFill>
                  <a:srgbClr val="000066"/>
                </a:solidFill>
              </a:rPr>
              <a:t>Лекция 25</a:t>
            </a:r>
          </a:p>
          <a:p>
            <a:pPr algn="ctr"/>
            <a:r>
              <a:rPr lang="ru-RU" sz="3200" b="1" i="1" dirty="0" smtClean="0">
                <a:solidFill>
                  <a:srgbClr val="002060"/>
                </a:solidFill>
              </a:rPr>
              <a:t>Особенности </a:t>
            </a:r>
            <a:r>
              <a:rPr lang="ru-RU" sz="3200" b="1" i="1" dirty="0">
                <a:solidFill>
                  <a:srgbClr val="002060"/>
                </a:solidFill>
              </a:rPr>
              <a:t>доступа к конфиденциальной документированной информации при ее предоставлении уполномоченным органам государственной </a:t>
            </a:r>
            <a:r>
              <a:rPr lang="ru-RU" sz="3200" b="1" i="1" dirty="0" smtClean="0">
                <a:solidFill>
                  <a:srgbClr val="002060"/>
                </a:solidFill>
              </a:rPr>
              <a:t>власти</a:t>
            </a:r>
          </a:p>
        </p:txBody>
      </p:sp>
      <p:sp>
        <p:nvSpPr>
          <p:cNvPr id="3078" name="Rectangle 6"/>
          <p:cNvSpPr>
            <a:spLocks noChangeArrowheads="1"/>
          </p:cNvSpPr>
          <p:nvPr/>
        </p:nvSpPr>
        <p:spPr bwMode="auto">
          <a:xfrm>
            <a:off x="-252536" y="1197253"/>
            <a:ext cx="9691487" cy="369332"/>
          </a:xfrm>
          <a:prstGeom prst="rect">
            <a:avLst/>
          </a:prstGeom>
          <a:noFill/>
          <a:ln w="9525">
            <a:noFill/>
            <a:miter lim="800000"/>
            <a:headEnd/>
            <a:tailEnd/>
          </a:ln>
        </p:spPr>
        <p:txBody>
          <a:bodyPr wrap="square" anchor="ctr">
            <a:spAutoFit/>
          </a:bodyPr>
          <a:lstStyle/>
          <a:p>
            <a:pPr algn="ctr"/>
            <a:r>
              <a:rPr lang="ru-RU" altLang="ru-RU" b="1" dirty="0" smtClean="0">
                <a:solidFill>
                  <a:schemeClr val="accent2"/>
                </a:solidFill>
              </a:rPr>
              <a:t>МДК. 01.03.Организация работы персонала с конфиденциальной информацией</a:t>
            </a:r>
          </a:p>
        </p:txBody>
      </p:sp>
      <p:sp>
        <p:nvSpPr>
          <p:cNvPr id="3079" name="Rectangle 7"/>
          <p:cNvSpPr>
            <a:spLocks noChangeArrowheads="1"/>
          </p:cNvSpPr>
          <p:nvPr/>
        </p:nvSpPr>
        <p:spPr bwMode="auto">
          <a:xfrm>
            <a:off x="3689350" y="4800600"/>
            <a:ext cx="5454650" cy="976313"/>
          </a:xfrm>
          <a:prstGeom prst="rect">
            <a:avLst/>
          </a:prstGeom>
          <a:noFill/>
          <a:ln w="9525">
            <a:noFill/>
            <a:miter lim="800000"/>
            <a:headEnd/>
            <a:tailEnd/>
          </a:ln>
        </p:spPr>
        <p:txBody>
          <a:bodyPr wrap="none" anchor="ctr">
            <a:spAutoFit/>
          </a:bodyPr>
          <a:lstStyle/>
          <a:p>
            <a:pPr algn="r"/>
            <a:r>
              <a:rPr lang="ru-RU" sz="2000" b="1">
                <a:solidFill>
                  <a:schemeClr val="accent2"/>
                </a:solidFill>
              </a:rPr>
              <a:t>Разработчик: Столяров И.В.,</a:t>
            </a:r>
            <a:r>
              <a:rPr lang="ru-RU" b="1">
                <a:solidFill>
                  <a:schemeClr val="accent2"/>
                </a:solidFill>
              </a:rPr>
              <a:t> </a:t>
            </a:r>
          </a:p>
          <a:p>
            <a:pPr algn="r"/>
            <a:r>
              <a:rPr lang="ru-RU" b="1">
                <a:solidFill>
                  <a:schemeClr val="accent2"/>
                </a:solidFill>
              </a:rPr>
              <a:t>преподаватель ГБПОУ СПТ им. Б.Г.Музрукова</a:t>
            </a:r>
          </a:p>
          <a:p>
            <a:pPr algn="r"/>
            <a:endParaRPr lang="ru-RU" sz="2000" b="1">
              <a:solidFill>
                <a:schemeClr val="accent2"/>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8640"/>
            <a:ext cx="8352928" cy="6480720"/>
          </a:xfrm>
        </p:spPr>
        <p:txBody>
          <a:bodyPr/>
          <a:lstStyle/>
          <a:p>
            <a:pPr marL="0" indent="360363" algn="just">
              <a:buNone/>
            </a:pPr>
            <a:r>
              <a:rPr lang="ru-RU" sz="2400" dirty="0" smtClean="0"/>
              <a:t>Предоставление </a:t>
            </a:r>
            <a:r>
              <a:rPr lang="ru-RU" sz="2400" dirty="0"/>
              <a:t>конфиденциальной информации – это передача информации, зафиксированной на материальном носителе, ее обладателем органам государственной власти в целях выполнения ими функций. Обладатель конфиденциальной информации по мотивированному требованию уполномоченных органов государственной власти должен предоставлять им данную информацию на безвозмездной основе. Руководство организации, Экспертная комиссия по защите конфиденциальной информации, Службы безопасности, делопроизводства, кадров и другие подразделения должны знать, что без мотивированного требования, которое должно быть подписано уполномоченным должностным лицом и содержать указание цели,  а также без правового основания затребования конфиденциальной информации и определения срока ее </a:t>
            </a:r>
            <a:r>
              <a:rPr lang="ru-RU" sz="2400" dirty="0" smtClean="0"/>
              <a:t>предоставления</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52928" cy="6957392"/>
          </a:xfrm>
        </p:spPr>
        <p:txBody>
          <a:bodyPr/>
          <a:lstStyle/>
          <a:p>
            <a:pPr marL="0" indent="0" algn="just">
              <a:buNone/>
            </a:pPr>
            <a:r>
              <a:rPr lang="ru-RU" sz="2400" dirty="0"/>
              <a:t>конфиденциальная информация в соответствии с законодательством может не предоставляться. В случае отказа обладателя конфиденциальной информации предоставить ее уполномоченному органу государственной власти, последний вправе затребовать ее только в судебном порядке. Особенность доступа к предоставляемой конфиденциальной информации заключается в том, что документы, которые содержат информацию, составляющую коммерческую тайну, должны иметь гриф ограничения доступа «Коммерческая тайна» с указанием ее обладателя (для юридических лиц – полное наименование и место нахождения, для индивидуальных предпринимателей – фамилия, имя, отчество гражданина, являющегося индивидуальным предпринимателем, и место жительства). В случае предоставления организацией (юридическим лицом или индивидуальным предпринимателем) информации </a:t>
            </a:r>
            <a:r>
              <a:rPr lang="ru-RU" sz="2400" dirty="0" smtClean="0"/>
              <a:t>уполномоченные</a:t>
            </a:r>
            <a:endParaRPr lang="ru-RU" sz="2800" dirty="0" smtClean="0"/>
          </a:p>
        </p:txBody>
      </p:sp>
    </p:spTree>
    <p:extLst>
      <p:ext uri="{BB962C8B-B14F-4D97-AF65-F5344CB8AC3E}">
        <p14:creationId xmlns:p14="http://schemas.microsoft.com/office/powerpoint/2010/main" xmlns="" val="2151885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5688632"/>
          </a:xfrm>
        </p:spPr>
        <p:txBody>
          <a:bodyPr/>
          <a:lstStyle/>
          <a:p>
            <a:pPr marL="0" indent="0" algn="just">
              <a:buNone/>
            </a:pPr>
            <a:r>
              <a:rPr lang="ru-RU" sz="2400" dirty="0"/>
              <a:t>органы в соответствии с российским законодательством обязаны создать условия, обеспечивающие ее защиту и охрану, а также регламентированный доступ к ней. Информация, относящаяся к коммерческой тайне, секретам производства, профессиональной тайне и др., предоставленная в уполномоченные органы, становится служебной тайной этих органов. </a:t>
            </a:r>
          </a:p>
          <a:p>
            <a:pPr marL="0" indent="360363" algn="just">
              <a:buNone/>
            </a:pPr>
            <a:r>
              <a:rPr lang="ru-RU" sz="2400" dirty="0"/>
              <a:t>Должностные лица уполномоченных органов (государственные или муниципальные служащие), которым в силу выполнения должностных (служебных) обязанностей стала известна конфиденциальная информация, без согласия обладателя этой информации не вправе разглашать или передавать ее другим лицам, органам государственной власти, другим государственным органам, органам местного самоуправления, а также не вправе использовать эту информацию в корыстных или иных личных целях. </a:t>
            </a:r>
          </a:p>
          <a:p>
            <a:pPr marL="0" indent="360363" algn="just">
              <a:buNone/>
            </a:pPr>
            <a:endParaRPr lang="ru-RU" sz="2400" dirty="0"/>
          </a:p>
          <a:p>
            <a:pPr marL="0" indent="360363" algn="just">
              <a:buNone/>
            </a:pPr>
            <a:r>
              <a:rPr lang="ru-RU" sz="2400" dirty="0"/>
              <a:t> </a:t>
            </a:r>
          </a:p>
          <a:p>
            <a:pPr marL="0" indent="360363" algn="just">
              <a:buNone/>
            </a:pPr>
            <a:r>
              <a:rPr lang="ru-RU" sz="2400" dirty="0" smtClean="0"/>
              <a:t>. </a:t>
            </a:r>
          </a:p>
        </p:txBody>
      </p:sp>
    </p:spTree>
    <p:extLst>
      <p:ext uri="{BB962C8B-B14F-4D97-AF65-F5344CB8AC3E}">
        <p14:creationId xmlns:p14="http://schemas.microsoft.com/office/powerpoint/2010/main" xmlns="" val="3817163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323528" y="1196752"/>
            <a:ext cx="8497887" cy="5109091"/>
          </a:xfrm>
          <a:prstGeom prst="rect">
            <a:avLst/>
          </a:prstGeom>
          <a:noFill/>
          <a:ln w="9525">
            <a:noFill/>
            <a:miter lim="800000"/>
            <a:headEnd/>
            <a:tailEnd/>
          </a:ln>
        </p:spPr>
        <p:txBody>
          <a:bodyPr anchor="ctr">
            <a:spAutoFit/>
          </a:bodyPr>
          <a:lstStyle/>
          <a:p>
            <a:pPr eaLnBrk="1" hangingPunct="1">
              <a:tabLst>
                <a:tab pos="354013" algn="l"/>
                <a:tab pos="457200" algn="l"/>
              </a:tabLst>
            </a:pPr>
            <a:r>
              <a:rPr lang="ru-RU" altLang="ru-RU" dirty="0"/>
              <a:t>.</a:t>
            </a:r>
          </a:p>
          <a:p>
            <a:pPr algn="just" eaLnBrk="1" hangingPunct="1">
              <a:tabLst>
                <a:tab pos="354013" algn="l"/>
                <a:tab pos="457200" algn="l"/>
              </a:tabLst>
            </a:pPr>
            <a:r>
              <a:rPr lang="ru-RU" altLang="ru-RU" sz="2800" b="1" dirty="0" smtClean="0">
                <a:solidFill>
                  <a:srgbClr val="002060"/>
                </a:solidFill>
                <a:latin typeface="Calibri" pitchFamily="34" charset="0"/>
              </a:rPr>
              <a:t>1. </a:t>
            </a:r>
            <a:r>
              <a:rPr lang="ru-RU" altLang="ru-RU" sz="2800" b="1" dirty="0" err="1" smtClean="0">
                <a:solidFill>
                  <a:srgbClr val="002060"/>
                </a:solidFill>
                <a:latin typeface="Calibri" pitchFamily="34" charset="0"/>
              </a:rPr>
              <a:t>Куняев</a:t>
            </a:r>
            <a:r>
              <a:rPr lang="ru-RU" altLang="ru-RU" sz="2800" b="1" dirty="0" smtClean="0">
                <a:solidFill>
                  <a:srgbClr val="002060"/>
                </a:solidFill>
                <a:latin typeface="Calibri" pitchFamily="34" charset="0"/>
              </a:rPr>
              <a:t> Н.Н. и др. Конфиденциальное делопроизводство и защищённый электронный документооборот: Учебник для ВУЗов. – М.: ЛОГОС, 2014. – 680с.</a:t>
            </a:r>
          </a:p>
          <a:p>
            <a:pPr algn="just" eaLnBrk="1" hangingPunct="1">
              <a:tabLst>
                <a:tab pos="354013" algn="l"/>
                <a:tab pos="457200" algn="l"/>
              </a:tabLst>
            </a:pPr>
            <a:r>
              <a:rPr lang="ru-RU" altLang="ru-RU" sz="2800" b="1" dirty="0" smtClean="0">
                <a:solidFill>
                  <a:srgbClr val="002060"/>
                </a:solidFill>
                <a:latin typeface="Calibri" pitchFamily="34" charset="0"/>
              </a:rPr>
              <a:t>2. </a:t>
            </a:r>
            <a:r>
              <a:rPr lang="ru-RU" altLang="ru-RU" sz="2800" b="1" dirty="0">
                <a:solidFill>
                  <a:srgbClr val="002060"/>
                </a:solidFill>
                <a:latin typeface="Calibri" pitchFamily="34" charset="0"/>
              </a:rPr>
              <a:t>Полякова Т.А.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Организационное и правовое обеспечение информационной безопасности: Учебник и практикум для СПО / Отв. ред. </a:t>
            </a:r>
            <a:r>
              <a:rPr lang="ru-RU" altLang="ru-RU" sz="2800" b="1" dirty="0" err="1">
                <a:solidFill>
                  <a:srgbClr val="002060"/>
                </a:solidFill>
                <a:latin typeface="Calibri" pitchFamily="34" charset="0"/>
              </a:rPr>
              <a:t>Стрельцова</a:t>
            </a:r>
            <a:r>
              <a:rPr lang="ru-RU" altLang="ru-RU" sz="2800" b="1" dirty="0">
                <a:solidFill>
                  <a:srgbClr val="002060"/>
                </a:solidFill>
                <a:latin typeface="Calibri" pitchFamily="34" charset="0"/>
              </a:rPr>
              <a:t> А.А. – М.: </a:t>
            </a:r>
            <a:r>
              <a:rPr lang="ru-RU" altLang="ru-RU" sz="2800" b="1" dirty="0" err="1">
                <a:solidFill>
                  <a:srgbClr val="002060"/>
                </a:solidFill>
                <a:latin typeface="Calibri" pitchFamily="34" charset="0"/>
              </a:rPr>
              <a:t>Юрайт</a:t>
            </a:r>
            <a:r>
              <a:rPr lang="ru-RU" altLang="ru-RU" sz="2800" b="1" dirty="0">
                <a:solidFill>
                  <a:srgbClr val="002060"/>
                </a:solidFill>
                <a:latin typeface="Calibri" pitchFamily="34" charset="0"/>
              </a:rPr>
              <a:t>, 2016. – 325 с</a:t>
            </a:r>
            <a:r>
              <a:rPr lang="ru-RU" altLang="ru-RU" sz="2800" b="1" dirty="0" smtClean="0">
                <a:solidFill>
                  <a:srgbClr val="002060"/>
                </a:solidFill>
                <a:latin typeface="Calibri" pitchFamily="34" charset="0"/>
              </a:rPr>
              <a:t>.</a:t>
            </a:r>
            <a:endParaRPr lang="ru-RU" altLang="ru-RU" sz="2800" b="1" smtClean="0">
              <a:solidFill>
                <a:srgbClr val="002060"/>
              </a:solidFill>
              <a:latin typeface="Calibri" pitchFamily="34" charset="0"/>
            </a:endParaRPr>
          </a:p>
          <a:p>
            <a:pPr algn="just" eaLnBrk="1" hangingPunct="1">
              <a:tabLst>
                <a:tab pos="354013" algn="l"/>
                <a:tab pos="457200" algn="l"/>
              </a:tabLst>
            </a:pPr>
            <a:r>
              <a:rPr lang="ru-RU" altLang="ru-RU" sz="2800" b="1" smtClean="0">
                <a:solidFill>
                  <a:srgbClr val="002060"/>
                </a:solidFill>
                <a:latin typeface="Calibri" pitchFamily="34" charset="0"/>
              </a:rPr>
              <a:t>3</a:t>
            </a:r>
            <a:r>
              <a:rPr lang="ru-RU" altLang="ru-RU" sz="2800" b="1" dirty="0" smtClean="0">
                <a:solidFill>
                  <a:srgbClr val="002060"/>
                </a:solidFill>
                <a:latin typeface="Calibri" pitchFamily="34" charset="0"/>
              </a:rPr>
              <a:t>. Конфиденциальное делопроизводство: Учебное пособие: /Сост. </a:t>
            </a:r>
            <a:r>
              <a:rPr lang="ru-RU" altLang="ru-RU" sz="2800" b="1" dirty="0" err="1" smtClean="0">
                <a:solidFill>
                  <a:srgbClr val="002060"/>
                </a:solidFill>
                <a:latin typeface="Calibri" pitchFamily="34" charset="0"/>
              </a:rPr>
              <a:t>Е.А.Давыденко</a:t>
            </a:r>
            <a:r>
              <a:rPr lang="ru-RU" altLang="ru-RU" sz="2800" b="1" dirty="0" smtClean="0">
                <a:solidFill>
                  <a:srgbClr val="002060"/>
                </a:solidFill>
                <a:latin typeface="Calibri" pitchFamily="34" charset="0"/>
              </a:rPr>
              <a:t>. — Нижневартовск: Изд-во </a:t>
            </a:r>
            <a:r>
              <a:rPr lang="ru-RU" altLang="ru-RU" sz="2800" b="1" dirty="0" err="1" smtClean="0">
                <a:solidFill>
                  <a:srgbClr val="002060"/>
                </a:solidFill>
                <a:latin typeface="Calibri" pitchFamily="34" charset="0"/>
              </a:rPr>
              <a:t>Нижневарт</a:t>
            </a:r>
            <a:r>
              <a:rPr lang="ru-RU" altLang="ru-RU" sz="2800" b="1" dirty="0" smtClean="0">
                <a:solidFill>
                  <a:srgbClr val="002060"/>
                </a:solidFill>
                <a:latin typeface="Calibri" pitchFamily="34" charset="0"/>
              </a:rPr>
              <a:t>. </a:t>
            </a:r>
            <a:r>
              <a:rPr lang="ru-RU" altLang="ru-RU" sz="2800" b="1" dirty="0" err="1" smtClean="0">
                <a:solidFill>
                  <a:srgbClr val="002060"/>
                </a:solidFill>
                <a:latin typeface="Calibri" pitchFamily="34" charset="0"/>
              </a:rPr>
              <a:t>гос</a:t>
            </a:r>
            <a:r>
              <a:rPr lang="ru-RU" altLang="ru-RU" sz="2800" b="1" dirty="0" smtClean="0">
                <a:solidFill>
                  <a:srgbClr val="002060"/>
                </a:solidFill>
                <a:latin typeface="Calibri" pitchFamily="34" charset="0"/>
              </a:rPr>
              <a:t>. ун-та, 2013. — 83 с.</a:t>
            </a:r>
            <a:endParaRPr lang="ru-RU" altLang="ru-RU" sz="2800" b="1" dirty="0">
              <a:solidFill>
                <a:srgbClr val="002060"/>
              </a:solidFill>
              <a:latin typeface="Calibri" pitchFamily="34" charset="0"/>
            </a:endParaRPr>
          </a:p>
        </p:txBody>
      </p:sp>
      <p:sp>
        <p:nvSpPr>
          <p:cNvPr id="8195" name="Rectangle 6"/>
          <p:cNvSpPr>
            <a:spLocks noGrp="1" noChangeArrowheads="1"/>
          </p:cNvSpPr>
          <p:nvPr>
            <p:ph type="ctrTitle"/>
          </p:nvPr>
        </p:nvSpPr>
        <p:spPr>
          <a:xfrm>
            <a:off x="2483768" y="404664"/>
            <a:ext cx="4175125" cy="533400"/>
          </a:xfrm>
        </p:spPr>
        <p:txBody>
          <a:bodyPr/>
          <a:lstStyle/>
          <a:p>
            <a:pPr eaLnBrk="1" hangingPunct="1"/>
            <a:r>
              <a:rPr lang="ru-RU" altLang="ru-RU" b="1" i="1" dirty="0" smtClean="0">
                <a:solidFill>
                  <a:srgbClr val="000066"/>
                </a:solidFill>
                <a:latin typeface="Calibri" pitchFamily="34" charset="0"/>
              </a:rPr>
              <a:t>Литература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526</TotalTime>
  <Words>460</Words>
  <Application>Microsoft Office PowerPoint</Application>
  <PresentationFormat>Экран (4:3)</PresentationFormat>
  <Paragraphs>20</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Оформление по умолчанию</vt:lpstr>
      <vt:lpstr>ГБПОУ СПТ им. Б.Г.Музрукова </vt:lpstr>
      <vt:lpstr>Слайд 2</vt:lpstr>
      <vt:lpstr>Слайд 3</vt:lpstr>
      <vt:lpstr>Слайд 4</vt:lpstr>
      <vt:lpstr>Литература</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ГБПОУ СПТ им. Б.Г.Музрукова</dc:title>
  <dc:creator>stivts3@mail.ru</dc:creator>
  <cp:lastModifiedBy>Игорь Столяров</cp:lastModifiedBy>
  <cp:revision>71</cp:revision>
  <dcterms:created xsi:type="dcterms:W3CDTF">2017-07-17T20:21:13Z</dcterms:created>
  <dcterms:modified xsi:type="dcterms:W3CDTF">2020-02-26T18:12:05Z</dcterms:modified>
</cp:coreProperties>
</file>