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1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40" r:id="rId14"/>
    <p:sldId id="333" r:id="rId15"/>
    <p:sldId id="334" r:id="rId16"/>
    <p:sldId id="335" r:id="rId17"/>
    <p:sldId id="336" r:id="rId18"/>
    <p:sldId id="337" r:id="rId19"/>
    <p:sldId id="339" r:id="rId20"/>
    <p:sldId id="33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60"/>
  </p:normalViewPr>
  <p:slideViewPr>
    <p:cSldViewPr>
      <p:cViewPr varScale="1">
        <p:scale>
          <a:sx n="64" d="100"/>
          <a:sy n="64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DD3AF-7780-4717-BF18-47142A82F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8A62-79DF-45C5-A649-09BB18A32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84F1E-0FF0-497E-9F96-371E381E3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90C9-376F-4D59-BA9E-CF7F2E863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ADC0F-F396-426E-9417-4F5DE1E23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84E21-A2D1-429B-83EC-FCFA77CFA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6F248-6F98-4F53-8EFF-BFE65B570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A97A6-ABB7-4A07-A731-22177C2E3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FEB89-C453-4E04-812B-71303011F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C0025-A5FF-46DB-8F48-0F4E45F0F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575A6-BD24-4D64-B2B6-945E5E658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040A761-CA00-4609-8E78-70994F801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95400" y="6858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697663" cy="53181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66"/>
                </a:solidFill>
                <a:latin typeface="Times New Roman" pitchFamily="18" charset="0"/>
              </a:rPr>
              <a:t>ГБПОУ СПТ им. Б.Г.Музрукова</a:t>
            </a:r>
            <a:r>
              <a:rPr lang="ru-RU" sz="4000" smtClean="0"/>
              <a:t>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00400" y="58674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г. Саров</a:t>
            </a:r>
            <a:br>
              <a:rPr lang="ru-RU" sz="2400" b="1" i="1" dirty="0">
                <a:solidFill>
                  <a:srgbClr val="000066"/>
                </a:solidFill>
              </a:rPr>
            </a:br>
            <a:r>
              <a:rPr lang="ru-RU" sz="2400" b="1" i="1" dirty="0" smtClean="0">
                <a:solidFill>
                  <a:srgbClr val="000066"/>
                </a:solidFill>
              </a:rPr>
              <a:t>2020</a:t>
            </a:r>
            <a:endParaRPr lang="ru-RU" sz="2400" b="1" i="1" dirty="0">
              <a:solidFill>
                <a:srgbClr val="000066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95536" y="1250176"/>
            <a:ext cx="84249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r"/>
            <a:r>
              <a:rPr lang="ru-RU" sz="3200" b="1" i="1" dirty="0" smtClean="0">
                <a:solidFill>
                  <a:srgbClr val="000066"/>
                </a:solidFill>
              </a:rPr>
              <a:t>Лекция 26</a:t>
            </a:r>
          </a:p>
          <a:p>
            <a:pPr algn="r"/>
            <a:endParaRPr lang="ru-RU" sz="3200" b="1" i="1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Особенности доступа к конфиденциальной документированной информации, составляющей персональные </a:t>
            </a:r>
            <a:r>
              <a:rPr lang="ru-RU" sz="3200" b="1" i="1" dirty="0" smtClean="0">
                <a:solidFill>
                  <a:srgbClr val="002060"/>
                </a:solidFill>
              </a:rPr>
              <a:t>данные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-252536" y="1197253"/>
            <a:ext cx="9691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b="1" dirty="0" smtClean="0">
                <a:solidFill>
                  <a:schemeClr val="accent2"/>
                </a:solidFill>
              </a:rPr>
              <a:t>МДК. 01.03.Организация работы персонала с конфиденциальной информацией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689350" y="4800600"/>
            <a:ext cx="54546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2000" b="1">
                <a:solidFill>
                  <a:schemeClr val="accent2"/>
                </a:solidFill>
              </a:rPr>
              <a:t>Разработчик: Столяров И.В.,</a:t>
            </a:r>
            <a:r>
              <a:rPr lang="ru-RU" b="1">
                <a:solidFill>
                  <a:schemeClr val="accent2"/>
                </a:solidFill>
              </a:rPr>
              <a:t> </a:t>
            </a:r>
          </a:p>
          <a:p>
            <a:pPr algn="r"/>
            <a:r>
              <a:rPr lang="ru-RU" b="1">
                <a:solidFill>
                  <a:schemeClr val="accent2"/>
                </a:solidFill>
              </a:rPr>
              <a:t>преподаватель ГБПОУ СПТ им. Б.Г.Музрукова</a:t>
            </a:r>
          </a:p>
          <a:p>
            <a:pPr algn="r"/>
            <a:endParaRPr lang="ru-RU" sz="20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95739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распространяться  </a:t>
            </a:r>
            <a:r>
              <a:rPr lang="ru-RU" sz="2400" dirty="0" smtClean="0"/>
              <a:t>без </a:t>
            </a:r>
            <a:r>
              <a:rPr lang="ru-RU" sz="2400" dirty="0"/>
              <a:t>согласия в письменной форме субъектов персональных данных, относящихся к членам (участникам) общественного объединения или религиозной организации и будет обрабатываться указанными объединением или организацией для достижения ими законных целей, предусмотренных их учредительными документами; персональные данные являются общедоступными; </a:t>
            </a:r>
            <a:r>
              <a:rPr lang="ru-RU" sz="2400" dirty="0" smtClean="0"/>
              <a:t>персональные </a:t>
            </a:r>
            <a:r>
              <a:rPr lang="ru-RU" sz="2400" dirty="0"/>
              <a:t>данные включают в себя только фамилию, имя </a:t>
            </a:r>
            <a:r>
              <a:rPr lang="ru-RU" sz="2400" dirty="0" smtClean="0"/>
              <a:t>и </a:t>
            </a:r>
            <a:r>
              <a:rPr lang="ru-RU" sz="2400" dirty="0"/>
              <a:t>отчество физического лица; персональные данные необходимы в целях однократного </a:t>
            </a:r>
            <a:r>
              <a:rPr lang="ru-RU" sz="2400" dirty="0" smtClean="0"/>
              <a:t>пропуска </a:t>
            </a:r>
            <a:r>
              <a:rPr lang="ru-RU" sz="2400" dirty="0"/>
              <a:t>физического лица на территорию, на которой находится оператор, или в иных аналогичных целях; персональные данные включены в АИС, имеющие в </a:t>
            </a:r>
            <a:r>
              <a:rPr lang="ru-RU" sz="2400" dirty="0" smtClean="0"/>
              <a:t>соответствии </a:t>
            </a:r>
            <a:r>
              <a:rPr lang="ru-RU" sz="2400" dirty="0"/>
              <a:t>с федеральными законами статус федеральных, а также в государственные АИС, созданные в целях защиты безопасности государства и общественного </a:t>
            </a:r>
            <a:r>
              <a:rPr lang="ru-RU" sz="2400" dirty="0" smtClean="0"/>
              <a:t>порядка; </a:t>
            </a:r>
            <a:r>
              <a:rPr lang="ru-RU" sz="2400" dirty="0"/>
              <a:t>персональные данные, обрабатываемые </a:t>
            </a:r>
            <a:r>
              <a:rPr lang="ru-RU" sz="2400" dirty="0" smtClean="0"/>
              <a:t>без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405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средств </a:t>
            </a:r>
            <a:r>
              <a:rPr lang="ru-RU" sz="2400" dirty="0" smtClean="0"/>
              <a:t>автоматизации</a:t>
            </a:r>
            <a:r>
              <a:rPr lang="ru-RU" sz="2400" dirty="0"/>
              <a:t>, или в соответствии с нормативными правовыми актами, устанавливающими требования к обеспечению безопасности при их обработке, отвечают соблюдению прав физических </a:t>
            </a:r>
            <a:r>
              <a:rPr lang="ru-RU" sz="2400" dirty="0" smtClean="0"/>
              <a:t>лиц. </a:t>
            </a:r>
            <a:r>
              <a:rPr lang="ru-RU" sz="2400" dirty="0"/>
              <a:t>О своем намерении осуществить обработку персональных данных оператор обязан уведомлять уполномоченный орган по защите прав физических лиц (таким органом является федеральный орган исполнительной власти, осуществляющий функции по контролю и надзору в сфере информационных технологий и связи). Уведомление должно быть направлено в письменной или электронной форме и подписано уполномоченным лицом либо иметь электронную цифровую подпись. Уведомление оформляется на бланке оператора, осуществляющего обработку персональных данных, и направляется в территориальный орган </a:t>
            </a:r>
            <a:r>
              <a:rPr lang="ru-RU" sz="2400" dirty="0" err="1"/>
              <a:t>Россвязькомнадзора</a:t>
            </a:r>
            <a:r>
              <a:rPr lang="ru-RU" sz="2400" dirty="0"/>
              <a:t>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9283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352928" cy="244827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 smtClean="0"/>
              <a:t>Оно может быть направлено либо в </a:t>
            </a:r>
            <a:r>
              <a:rPr lang="ru-RU" sz="2400" dirty="0"/>
              <a:t>письменной форме и подписано уполномоченным лицом, либо в электронной форме с электронной цифровой подписью (ЭЦП). </a:t>
            </a:r>
            <a:endParaRPr lang="ru-RU" sz="2400" dirty="0" smtClean="0"/>
          </a:p>
          <a:p>
            <a:pPr marL="0" indent="360363" algn="just">
              <a:buNone/>
            </a:pPr>
            <a:r>
              <a:rPr lang="ru-RU" sz="2400" dirty="0" smtClean="0"/>
              <a:t>Форма </a:t>
            </a:r>
            <a:r>
              <a:rPr lang="ru-RU" sz="2400" dirty="0"/>
              <a:t>уведомления об обработке (о намерении осуществлять обработку) персональных данных приведена </a:t>
            </a:r>
            <a:r>
              <a:rPr lang="ru-RU" sz="2400" dirty="0" smtClean="0"/>
              <a:t>ниже.</a:t>
            </a:r>
            <a:endParaRPr lang="ru-RU" sz="2400" dirty="0"/>
          </a:p>
          <a:p>
            <a:pPr marL="0" indent="360363" algn="just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2487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9000" contrast="37000"/>
          </a:blip>
          <a:srcRect l="5073" t="3855" r="5104" b="3501"/>
          <a:stretch>
            <a:fillRect/>
          </a:stretch>
        </p:blipFill>
        <p:spPr bwMode="auto">
          <a:xfrm>
            <a:off x="635948" y="0"/>
            <a:ext cx="69368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В поле «наименование (фамилия, имя, отчество), адрес оператора» указываются следующие сведения: 1. Для юридических лиц (операторов): полное наименование с указанием организационно-правовой </a:t>
            </a:r>
            <a:r>
              <a:rPr lang="ru-RU" sz="2400" dirty="0" smtClean="0"/>
              <a:t>формы </a:t>
            </a:r>
            <a:r>
              <a:rPr lang="ru-RU" sz="2400" dirty="0"/>
              <a:t>и сокращенное наименование юридического лица (оператора), осуществляющего обработку персональных данных; наименование филиала(</a:t>
            </a:r>
            <a:r>
              <a:rPr lang="ru-RU" sz="2400" dirty="0" err="1"/>
              <a:t>ов</a:t>
            </a:r>
            <a:r>
              <a:rPr lang="ru-RU" sz="2400" dirty="0"/>
              <a:t>) (представительства юридического  </a:t>
            </a:r>
            <a:r>
              <a:rPr lang="ru-RU" sz="2400" dirty="0" smtClean="0"/>
              <a:t>лица </a:t>
            </a:r>
            <a:r>
              <a:rPr lang="ru-RU" sz="2400" dirty="0"/>
              <a:t>(оператора), производящего обработку персональных данных; место нахождения; </a:t>
            </a:r>
            <a:r>
              <a:rPr lang="ru-RU" sz="2400" dirty="0" smtClean="0"/>
              <a:t>индивидуальный </a:t>
            </a:r>
            <a:r>
              <a:rPr lang="ru-RU" sz="2400" dirty="0"/>
              <a:t>номер налогоплательщика (ИНН</a:t>
            </a:r>
            <a:r>
              <a:rPr lang="ru-RU" sz="2400" dirty="0" smtClean="0"/>
              <a:t>);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 smtClean="0"/>
              <a:t>2</a:t>
            </a:r>
            <a:r>
              <a:rPr lang="ru-RU" sz="2400" dirty="0"/>
              <a:t>. Для физических лиц: фамилия, имя, отчество физического лица (оператора); </a:t>
            </a:r>
            <a:r>
              <a:rPr lang="ru-RU" sz="2400" dirty="0" smtClean="0"/>
              <a:t>место </a:t>
            </a:r>
            <a:r>
              <a:rPr lang="ru-RU" sz="2400" dirty="0"/>
              <a:t>жительства; </a:t>
            </a:r>
            <a:r>
              <a:rPr lang="ru-RU" sz="2400" dirty="0" smtClean="0"/>
              <a:t>данные </a:t>
            </a:r>
            <a:r>
              <a:rPr lang="ru-RU" sz="2400" dirty="0"/>
              <a:t>документа, удостоверяющего личность, – дата его </a:t>
            </a:r>
            <a:r>
              <a:rPr lang="ru-RU" sz="2400" dirty="0" smtClean="0"/>
              <a:t>выдачи</a:t>
            </a:r>
            <a:r>
              <a:rPr lang="ru-RU" sz="2400" dirty="0"/>
              <a:t>, наименование органа, выдавшего документ, удостоверяющий личность;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5312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 smtClean="0"/>
              <a:t>3. Для государственных, </a:t>
            </a:r>
            <a:r>
              <a:rPr lang="ru-RU" sz="2400" dirty="0" smtClean="0"/>
              <a:t>муниципальных </a:t>
            </a:r>
            <a:r>
              <a:rPr lang="ru-RU" sz="2400" dirty="0"/>
              <a:t>органов (операторов): полное и сокращенное наименование государственного, </a:t>
            </a:r>
            <a:r>
              <a:rPr lang="ru-RU" sz="2400" dirty="0" smtClean="0"/>
              <a:t>муниципального </a:t>
            </a:r>
            <a:r>
              <a:rPr lang="ru-RU" sz="2400" dirty="0"/>
              <a:t>органа; наименование территориального(</a:t>
            </a:r>
            <a:r>
              <a:rPr lang="ru-RU" sz="2400" dirty="0" err="1"/>
              <a:t>ых</a:t>
            </a:r>
            <a:r>
              <a:rPr lang="ru-RU" sz="2400" dirty="0"/>
              <a:t>) органа(</a:t>
            </a:r>
            <a:r>
              <a:rPr lang="ru-RU" sz="2400" dirty="0" err="1"/>
              <a:t>ов</a:t>
            </a:r>
            <a:r>
              <a:rPr lang="ru-RU" sz="2400" dirty="0"/>
              <a:t>), </a:t>
            </a:r>
            <a:r>
              <a:rPr lang="ru-RU" sz="2400" dirty="0" smtClean="0"/>
              <a:t>осуществляющего(их</a:t>
            </a:r>
            <a:r>
              <a:rPr lang="ru-RU" sz="2400" dirty="0"/>
              <a:t>) обработку персональных данных; место нахождения; </a:t>
            </a:r>
            <a:r>
              <a:rPr lang="ru-RU" sz="2400" dirty="0" smtClean="0"/>
              <a:t>индивидуальный </a:t>
            </a:r>
            <a:r>
              <a:rPr lang="ru-RU" sz="2400" dirty="0"/>
              <a:t>номер налогоплательщика (ИНН</a:t>
            </a:r>
            <a:r>
              <a:rPr lang="ru-RU" sz="2400" dirty="0" smtClean="0"/>
              <a:t>). </a:t>
            </a:r>
          </a:p>
          <a:p>
            <a:pPr marL="0" indent="360363" algn="just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указании наименования (фамилии, имени, отчества), адреса оператора, а также направления деятельности рекомендуется использовать также ссылки на код(ы) классификаторов (ОКВЭД, ОКПО, ОКОГУ, ОКОП, ОКФС). В поле «цель обработки персональных данных» указываются цели обработки персональных данных (а также их соответствие полномочиям оператора). Под целью обработки персональных данных понимаются как цели, указанные в учредительных документах оператора, так и цели фактически осуществляемой оператором </a:t>
            </a:r>
            <a:r>
              <a:rPr lang="ru-RU" sz="2400" dirty="0" smtClean="0"/>
              <a:t>деятельности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55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9573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по их обработке. В поле «категории персональных данных» указываются все категории персональных данных, подлежащих обработке. В поле «категории субъектов, персональные данные которых обрабатываются», указываются категории субъектов (физических лиц) и виды отношений с субъектами (физическими лицами), персональные данные которых обрабатываются, например: работники (субъекты), состоящие в трудовых отношениях с юридическим лицом (оператором); физические лица (абонент, пассажир, заемщик, вкладчик, страхователь, заказчик и другие субъекты), состоящие в договорных и иных гражданско-правовых отношениях с юридическим лицом (оператором) и др. В поле «правовое основание обработки персональных данных» указываются: федеральный закон, постановление Правительства Российской Федерации, иной нормативный правовой акт, закрепляющие основание и порядок </a:t>
            </a:r>
            <a:r>
              <a:rPr lang="ru-RU" sz="2400" dirty="0" smtClean="0"/>
              <a:t>обработки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1369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56886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персональных данных (указываются не только соответствующие статьи Федерального закона «О персональных данных», но и статьи иного нормативного правового акта, регулирующие осуществляемый вид деятельности и </a:t>
            </a:r>
            <a:r>
              <a:rPr lang="ru-RU" sz="2400" dirty="0" smtClean="0"/>
              <a:t>касающиеся </a:t>
            </a:r>
            <a:r>
              <a:rPr lang="ru-RU" sz="2400" dirty="0"/>
              <a:t>их обработки, например: ст. 85–90 Трудового кодекса Российской Федерации, ст. 85.1 Воздушного кодекса Российской Федерации, ст. 12 Федерального закона «Об актах гражданского состояния» и др.); номер, дата выдачи и наименование лицензии на осуществляемый вид деятельности с указанием лицензионных условий, закрепляющих запрет на передачу персональных данных третьим лицам без согласия в письменной форме субъекта персональных данных. В поле «перечень действий с персональными данными, общее описание используемых оператором способов обработки персональных данных» указываются действия, совершаемые с ними оператором, а </a:t>
            </a:r>
            <a:r>
              <a:rPr lang="ru-RU" sz="2400" dirty="0" smtClean="0"/>
              <a:t>также</a:t>
            </a:r>
          </a:p>
        </p:txBody>
      </p:sp>
    </p:spTree>
    <p:extLst>
      <p:ext uri="{BB962C8B-B14F-4D97-AF65-F5344CB8AC3E}">
        <p14:creationId xmlns:p14="http://schemas.microsoft.com/office/powerpoint/2010/main" xmlns="" val="15526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описание используемых им способов их обработки: неавтоматизированная обработка персональных данных; </a:t>
            </a:r>
            <a:r>
              <a:rPr lang="ru-RU" sz="2400" dirty="0" smtClean="0"/>
              <a:t>исключительно </a:t>
            </a:r>
            <a:r>
              <a:rPr lang="ru-RU" sz="2400" dirty="0"/>
              <a:t>автоматизированная обработка </a:t>
            </a:r>
            <a:r>
              <a:rPr lang="ru-RU" sz="2400" dirty="0" smtClean="0"/>
              <a:t>персональных </a:t>
            </a:r>
            <a:r>
              <a:rPr lang="ru-RU" sz="2400" dirty="0"/>
              <a:t>данных с передачей полученной информации по сети или без таковой; смешанная обработка персональных данных. </a:t>
            </a:r>
            <a:r>
              <a:rPr lang="ru-RU" sz="2400" dirty="0" smtClean="0"/>
              <a:t>При </a:t>
            </a:r>
            <a:r>
              <a:rPr lang="ru-RU" sz="2400" dirty="0"/>
              <a:t>автоматизированной обработке, а также смешанной обработке необходимо указать, будет ли осуществляться передача полученной в ходе их обработки информация по внутренней сети юридического лица (информация доступна лишь для строго определенных сотрудников юридического лица) или по сети общего пользования – Интернет либо такая передача не будет производиться. В поле «описание мер, которые оператор обязуется осуществлять при обработке персональных данных по обеспечению их безопасности» указываются организационные </a:t>
            </a:r>
            <a:r>
              <a:rPr lang="ru-RU" sz="2400" dirty="0" smtClean="0"/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xmlns="" val="8572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технические меры, в том числе использование шифровальных (криптографических) средств, используемых для защиты персональных данных от неправомерного или случайного доступа к ним, уничтожения, изменения, блокирования, копирования, распространения и иных неправомерных действий при их обработке. В поле «дата начала обработки персональных данных» указывается конкретная дата начала совершения действий с персональными данными, включая сбор, систематизацию, накопление, хранение, уточнение (обновление, изменение), использование, распространение (в том числе передачу), обезличивание, блокирование и их уничтожение (фактическая дата начала обработки персональных данных). В поле «срок или условие прекращения обработки персональных данных» указывается конкретная дата или основание (условие), наступление которого повлечет прекращение обработки.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89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66"/>
                </a:solidFill>
              </a:rPr>
              <a:t>План</a:t>
            </a:r>
            <a:endParaRPr lang="ru-RU" b="1" i="1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40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0066"/>
                </a:solidFill>
              </a:rPr>
              <a:t>Письменное согласие субъекта персональных данных на доступ к ним и их дальнейшую </a:t>
            </a:r>
            <a:r>
              <a:rPr lang="ru-RU" sz="2400" b="1" dirty="0" smtClean="0">
                <a:solidFill>
                  <a:srgbClr val="000066"/>
                </a:solidFill>
              </a:rPr>
              <a:t>обработку</a:t>
            </a:r>
            <a:r>
              <a:rPr lang="ru-RU" sz="2400" b="1" dirty="0" smtClean="0">
                <a:solidFill>
                  <a:srgbClr val="000066"/>
                </a:solidFill>
              </a:rPr>
              <a:t> </a:t>
            </a:r>
            <a:endParaRPr lang="ru-RU" sz="2400" b="1" dirty="0" smtClean="0">
              <a:solidFill>
                <a:srgbClr val="000066"/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0066"/>
                </a:solidFill>
              </a:rPr>
              <a:t>Уведомление </a:t>
            </a:r>
            <a:r>
              <a:rPr lang="ru-RU" sz="2400" b="1" dirty="0" smtClean="0">
                <a:solidFill>
                  <a:srgbClr val="000066"/>
                </a:solidFill>
              </a:rPr>
              <a:t>об обработке персональных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23528" y="1196752"/>
            <a:ext cx="849788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tabLst>
                <a:tab pos="354013" algn="l"/>
                <a:tab pos="457200" algn="l"/>
              </a:tabLst>
            </a:pPr>
            <a:r>
              <a:rPr lang="ru-RU" altLang="ru-RU" dirty="0"/>
              <a:t>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Куняев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 Н.Н. и др. Конфиденциальное делопроизводство и защищённый электронный документооборот: Учебник для ВУЗов. – М.: ЛОГОС, 2014. – 680с.</a:t>
            </a: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Полякова Т.А.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Организационное и правовое обеспечение информационной безопасности: Учебник и практикум для СПО / Отв. ред.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Стрельцова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А.А. – М.: </a:t>
            </a:r>
            <a:r>
              <a:rPr lang="ru-RU" altLang="ru-RU" sz="2800" b="1" dirty="0" err="1">
                <a:solidFill>
                  <a:srgbClr val="002060"/>
                </a:solidFill>
                <a:latin typeface="Calibri" pitchFamily="34" charset="0"/>
              </a:rPr>
              <a:t>Юрайт</a:t>
            </a: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, 2016. – 325 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altLang="ru-RU" sz="2800" b="1" smtClean="0">
              <a:solidFill>
                <a:srgbClr val="002060"/>
              </a:solidFill>
              <a:latin typeface="Calibri" pitchFamily="34" charset="0"/>
            </a:endParaRPr>
          </a:p>
          <a:p>
            <a:pPr algn="just" eaLnBrk="1" hangingPunct="1">
              <a:tabLst>
                <a:tab pos="354013" algn="l"/>
                <a:tab pos="457200" algn="l"/>
              </a:tabLst>
            </a:pPr>
            <a:r>
              <a:rPr lang="ru-RU" altLang="ru-RU" sz="2800" b="1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Конфиденциальное делопроизводство: Учебное пособие: /Сост.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Е.А.Давыденко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— Нижневартовск: Изд-во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Нижневарт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гос</a:t>
            </a:r>
            <a:r>
              <a:rPr lang="ru-RU" altLang="ru-RU" sz="2800" b="1" dirty="0" smtClean="0">
                <a:solidFill>
                  <a:srgbClr val="002060"/>
                </a:solidFill>
                <a:latin typeface="Calibri" pitchFamily="34" charset="0"/>
              </a:rPr>
              <a:t>. ун-та, 2013. — 83 с.</a:t>
            </a:r>
            <a:endParaRPr lang="ru-RU" altLang="ru-RU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483768" y="404664"/>
            <a:ext cx="4175125" cy="533400"/>
          </a:xfrm>
        </p:spPr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000066"/>
                </a:solidFill>
                <a:latin typeface="Calibri" pitchFamily="34" charset="0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52928" cy="6552728"/>
          </a:xfrm>
        </p:spPr>
        <p:txBody>
          <a:bodyPr/>
          <a:lstStyle/>
          <a:p>
            <a:pPr marL="457200" indent="-457200" algn="ctr">
              <a:buAutoNum type="arabicPeriod"/>
            </a:pPr>
            <a:r>
              <a:rPr lang="ru-RU" sz="2400" b="1" dirty="0" smtClean="0"/>
              <a:t>Письменное </a:t>
            </a:r>
            <a:r>
              <a:rPr lang="ru-RU" sz="2400" b="1" dirty="0"/>
              <a:t>согласие субъекта персональных данных на доступ к ним и их дальнейшую </a:t>
            </a:r>
            <a:r>
              <a:rPr lang="ru-RU" sz="2400" b="1" dirty="0" smtClean="0"/>
              <a:t>обработку</a:t>
            </a:r>
          </a:p>
          <a:p>
            <a:pPr marL="0" indent="0" algn="ctr">
              <a:buNone/>
            </a:pPr>
            <a:endParaRPr lang="ru-RU" sz="2400" b="1" dirty="0"/>
          </a:p>
          <a:p>
            <a:pPr marL="0" indent="360363" algn="just">
              <a:buNone/>
            </a:pPr>
            <a:r>
              <a:rPr lang="ru-RU" sz="2400" dirty="0"/>
              <a:t>Физическое лицо – субъект персональных данных – принимает решение о доступе к ним и их предоставлении, а также дает согласие на обработку этих данных своей волей и в своих интересах. Согласие на обработку персональных данных может быть отозвано физическим </a:t>
            </a:r>
            <a:r>
              <a:rPr lang="ru-RU" sz="2400" dirty="0" smtClean="0"/>
              <a:t>лицом. </a:t>
            </a:r>
          </a:p>
          <a:p>
            <a:pPr marL="0" indent="360363" algn="just">
              <a:buNone/>
            </a:pPr>
            <a:r>
              <a:rPr lang="ru-RU" sz="2400" dirty="0" smtClean="0"/>
              <a:t>В российском </a:t>
            </a:r>
            <a:r>
              <a:rPr lang="ru-RU" sz="2400" dirty="0"/>
              <a:t>законодательстве предусматриваются случаи обязательного предоставления субъектом персональных данных (без всякого согласия) конфиденциальной информации в целях защиты основ конституционного строя, нравственности, здоровья, прав и законных интересов других лиц, обеспечения обороны страны и безопасности государства. </a:t>
            </a:r>
            <a:r>
              <a:rPr lang="ru-RU" sz="2400" dirty="0" smtClean="0"/>
              <a:t>Обработка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52928" cy="66693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конфиденциальной информации осуществляется только с согласия субъекта персональных данных в письменной форме, где указываются: фамилия, имя, отчество, адрес субъекта персональных данных,  </a:t>
            </a:r>
            <a:r>
              <a:rPr lang="ru-RU" sz="2400" dirty="0" smtClean="0"/>
              <a:t>номер </a:t>
            </a:r>
            <a:r>
              <a:rPr lang="ru-RU" sz="2400" dirty="0"/>
              <a:t>основного документа, удостоверяющего его личность, сведения о дате выдачи указанного документа и выдавшем его органе; наименование (фамилия, имя, отчество) и адрес оператора, </a:t>
            </a:r>
            <a:r>
              <a:rPr lang="ru-RU" sz="2400" dirty="0" smtClean="0"/>
              <a:t>получающего </a:t>
            </a:r>
            <a:r>
              <a:rPr lang="ru-RU" sz="2400" dirty="0"/>
              <a:t>согласие субъекта персональных данных; цель обработки конфиденциальной информации – </a:t>
            </a:r>
            <a:r>
              <a:rPr lang="ru-RU" sz="2400" dirty="0" smtClean="0"/>
              <a:t>персональных данных; перечень </a:t>
            </a:r>
            <a:r>
              <a:rPr lang="ru-RU" sz="2400" dirty="0"/>
              <a:t>персональных данных, на обработку которых дает </a:t>
            </a:r>
            <a:r>
              <a:rPr lang="ru-RU" sz="2400" dirty="0" smtClean="0"/>
              <a:t>согласие </a:t>
            </a:r>
            <a:r>
              <a:rPr lang="ru-RU" sz="2400" dirty="0"/>
              <a:t>субъект этих данных; перечень действий с персональными данными, на </a:t>
            </a:r>
            <a:r>
              <a:rPr lang="ru-RU" sz="2400" dirty="0" smtClean="0"/>
              <a:t>совершение которых </a:t>
            </a:r>
            <a:r>
              <a:rPr lang="ru-RU" sz="2400" dirty="0"/>
              <a:t>дается согласие; общее описание используемых оператором способов </a:t>
            </a:r>
            <a:r>
              <a:rPr lang="ru-RU" sz="2400" dirty="0" smtClean="0"/>
              <a:t>обработки персональных </a:t>
            </a:r>
            <a:r>
              <a:rPr lang="ru-RU" sz="2400" dirty="0"/>
              <a:t>данных; срок, в течение которого действует согласие, </a:t>
            </a:r>
            <a:r>
              <a:rPr lang="ru-RU" sz="2400" dirty="0" smtClean="0"/>
              <a:t>а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1518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66936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также порядок его  </a:t>
            </a:r>
            <a:r>
              <a:rPr lang="ru-RU" sz="2400" dirty="0" smtClean="0"/>
              <a:t>отзыва</a:t>
            </a:r>
            <a:r>
              <a:rPr lang="ru-RU" sz="2400" dirty="0"/>
              <a:t>. Доступ к специальным категориям персональных данных. Доступ к конфиденциальной информации и дальнейшая обработка специальных категорий персональных данных, касающихся расовой, национальной принадлежности, политических взглядов, религиозных или философских убеждений, состояния здоровья, интимной жизни, не допускаются. Не требуется согласия физического лица, если доступ к конфиденциальной информации и дальнейшая обработка персональных данных осуществляются и необходимы в определенных случаях, а именно: если субъект персональных данных, в том числе биометрических  </a:t>
            </a:r>
            <a:r>
              <a:rPr lang="ru-RU" sz="2400" dirty="0" smtClean="0"/>
              <a:t>(</a:t>
            </a:r>
            <a:r>
              <a:rPr lang="ru-RU" sz="2400" dirty="0"/>
              <a:t>конфиденциальная информация, которая характеризует физиологические особенности человека и на основе которой можно установить его личность), дал согласие в письменной форме на обработку этих данных; если персональные </a:t>
            </a:r>
            <a:r>
              <a:rPr lang="ru-RU" sz="2400" dirty="0" smtClean="0"/>
              <a:t>данные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38171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52928" cy="612068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являются общедоступными; </a:t>
            </a:r>
            <a:r>
              <a:rPr lang="ru-RU" sz="2400" dirty="0" smtClean="0"/>
              <a:t>если </a:t>
            </a:r>
            <a:r>
              <a:rPr lang="ru-RU" sz="2400" dirty="0"/>
              <a:t>персональные данные относятся к состоянию здоровья  </a:t>
            </a:r>
            <a:r>
              <a:rPr lang="ru-RU" sz="2400" dirty="0" smtClean="0"/>
              <a:t>субъекта </a:t>
            </a:r>
            <a:r>
              <a:rPr lang="ru-RU" sz="2400" dirty="0"/>
              <a:t>и их обработка необходима для защиты его жизни, здоровья или реализации иных жизненно важных для него либо других лиц интересов, а получение согласия субъекта невозможно; если необходимо установить медицинский диагноз, оказать </a:t>
            </a:r>
            <a:r>
              <a:rPr lang="ru-RU" sz="2400" dirty="0" smtClean="0"/>
              <a:t>медицинские </a:t>
            </a:r>
            <a:r>
              <a:rPr lang="ru-RU" sz="2400" dirty="0"/>
              <a:t>и медико-социальные услуги либо использовать эту информацию в медико-профилактических целях, при условии, что обработка персональных данных осуществляется лицом, которое профессионально занимается медицинской деятельностью и обязано в соответствии с законодательством Российской Федерации сохранять врачебную </a:t>
            </a:r>
            <a:r>
              <a:rPr lang="ru-RU" sz="2400" dirty="0" smtClean="0"/>
              <a:t>тайну; </a:t>
            </a:r>
            <a:r>
              <a:rPr lang="ru-RU" sz="2400" dirty="0"/>
              <a:t>если в учредительных документах общественного объединения </a:t>
            </a:r>
            <a:r>
              <a:rPr lang="ru-RU" sz="2400" dirty="0" smtClean="0"/>
              <a:t>или </a:t>
            </a:r>
            <a:r>
              <a:rPr lang="ru-RU" sz="2400" dirty="0"/>
              <a:t>религиозной организации указано, что обработка персональных данных членов (участников) </a:t>
            </a:r>
            <a:r>
              <a:rPr lang="ru-RU" sz="2400" dirty="0" smtClean="0"/>
              <a:t>выполняется</a:t>
            </a:r>
          </a:p>
        </p:txBody>
      </p:sp>
    </p:spTree>
    <p:extLst>
      <p:ext uri="{BB962C8B-B14F-4D97-AF65-F5344CB8AC3E}">
        <p14:creationId xmlns:p14="http://schemas.microsoft.com/office/powerpoint/2010/main" xmlns="" val="7269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594928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соответствующими общественным объединением или религиозной организацией и эта информация не будет распространяться без согласия в письменной форме физического лица; </a:t>
            </a:r>
            <a:r>
              <a:rPr lang="ru-RU" sz="2400" dirty="0" smtClean="0"/>
              <a:t>если </a:t>
            </a:r>
            <a:r>
              <a:rPr lang="ru-RU" sz="2400" dirty="0"/>
              <a:t>доступ и дальнейшая обработка персональных данных,  </a:t>
            </a:r>
            <a:r>
              <a:rPr lang="ru-RU" sz="2400" dirty="0" smtClean="0"/>
              <a:t>в </a:t>
            </a:r>
            <a:r>
              <a:rPr lang="ru-RU" sz="2400" dirty="0"/>
              <a:t>том числе биометрических, осуществляются в соответствии с правосудием и законодательством Российской Федерации о безопасности, об оперативно-розыскной </a:t>
            </a:r>
            <a:r>
              <a:rPr lang="ru-RU" sz="2400" dirty="0" smtClean="0"/>
              <a:t>деятельности,  </a:t>
            </a:r>
            <a:r>
              <a:rPr lang="ru-RU" sz="2400" dirty="0"/>
              <a:t>а также в соответствии с уголовно-исполнительным законодательством Российской </a:t>
            </a:r>
            <a:r>
              <a:rPr lang="ru-RU" sz="2400" dirty="0" smtClean="0"/>
              <a:t>Федерации; </a:t>
            </a:r>
            <a:r>
              <a:rPr lang="ru-RU" sz="2400" dirty="0"/>
              <a:t>если доступ и дальнейшее использование </a:t>
            </a:r>
            <a:r>
              <a:rPr lang="ru-RU" sz="2400" dirty="0" smtClean="0"/>
              <a:t>конфиденциальной информации </a:t>
            </a:r>
            <a:r>
              <a:rPr lang="ru-RU" sz="2400" dirty="0"/>
              <a:t>о наличии судимости субъекта персональных данных осуществляются государственными или муниципальными органами в пределах полномочий, предоставленных им в соответствии </a:t>
            </a:r>
            <a:r>
              <a:rPr lang="ru-RU" sz="2400" dirty="0" smtClean="0"/>
              <a:t>с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47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5688632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законодательством Российской </a:t>
            </a:r>
            <a:r>
              <a:rPr lang="ru-RU" sz="2400" dirty="0" smtClean="0"/>
              <a:t>Федерации. </a:t>
            </a:r>
            <a:r>
              <a:rPr lang="ru-RU" sz="2400" dirty="0"/>
              <a:t>Без согласия субъекта биометрических персональных данных доступ к ним и дальнейшая их обработка могут осуществляться в связи с отправлением правосудия, а также в случаях, предусмотренных законодательством Российской Федерации о </a:t>
            </a:r>
            <a:r>
              <a:rPr lang="ru-RU" sz="2400" dirty="0" smtClean="0"/>
              <a:t>безопасности, </a:t>
            </a:r>
            <a:r>
              <a:rPr lang="ru-RU" sz="2400" dirty="0"/>
              <a:t>об оперативно-розыскной деятельности, о государственной </a:t>
            </a:r>
            <a:r>
              <a:rPr lang="ru-RU" sz="2400" dirty="0" smtClean="0"/>
              <a:t>службе, </a:t>
            </a:r>
            <a:r>
              <a:rPr lang="ru-RU" sz="2400" dirty="0"/>
              <a:t>о порядке выезда из Российской Федерации и въезда на ее </a:t>
            </a:r>
            <a:r>
              <a:rPr lang="ru-RU" sz="2400" dirty="0" smtClean="0"/>
              <a:t>территорию.</a:t>
            </a:r>
          </a:p>
          <a:p>
            <a:pPr marL="0" indent="360363" algn="just">
              <a:buNone/>
            </a:pPr>
            <a:endParaRPr lang="ru-RU" sz="2400" b="1" dirty="0" smtClean="0"/>
          </a:p>
          <a:p>
            <a:pPr marL="0" indent="360363" algn="just">
              <a:buNone/>
            </a:pPr>
            <a:r>
              <a:rPr lang="ru-RU" sz="2400" b="1" dirty="0" smtClean="0"/>
              <a:t>2</a:t>
            </a:r>
            <a:r>
              <a:rPr lang="ru-RU" sz="2400" b="1" dirty="0"/>
              <a:t>. Уведомление об обработке персональных данных</a:t>
            </a:r>
          </a:p>
          <a:p>
            <a:pPr marL="0" indent="360363" algn="just">
              <a:buNone/>
            </a:pPr>
            <a:r>
              <a:rPr lang="ru-RU" sz="2400" dirty="0"/>
              <a:t>При намерении заняться обработкой персональных данных или ее выполнении оператор должен направить в уполномоченный орган по защите прав субъектов персональных данных установленное нормативными документами уведомление. Федеральным законом «О персональных данных» указаны случаи, когда допускается обработка персональных данных </a:t>
            </a:r>
            <a:r>
              <a:rPr lang="ru-RU" sz="2400" dirty="0" smtClean="0"/>
              <a:t>без</a:t>
            </a:r>
            <a:endParaRPr lang="ru-RU" sz="2400" dirty="0"/>
          </a:p>
          <a:p>
            <a:pPr marL="0" indent="360363" algn="just">
              <a:buNone/>
            </a:pPr>
            <a:r>
              <a:rPr lang="ru-RU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80524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685800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dirty="0"/>
              <a:t>уведомления уполномоченного органа. Оператор вправе осуществлять без уведомления уполномоченного органа обработку персональных данных, если: субъектов персональных данных связывают с оператором </a:t>
            </a:r>
            <a:r>
              <a:rPr lang="ru-RU" sz="2400" dirty="0" smtClean="0"/>
              <a:t>трудовые </a:t>
            </a:r>
            <a:r>
              <a:rPr lang="ru-RU" sz="2400" dirty="0"/>
              <a:t>отношения в соответствии с ТК Российской </a:t>
            </a:r>
            <a:r>
              <a:rPr lang="ru-RU" sz="2400" dirty="0" smtClean="0"/>
              <a:t>Федерации, </a:t>
            </a:r>
            <a:r>
              <a:rPr lang="ru-RU" sz="2400" dirty="0"/>
              <a:t>законодательством о государственной службе и о муниципальной </a:t>
            </a:r>
            <a:r>
              <a:rPr lang="ru-RU" sz="2400" dirty="0" smtClean="0"/>
              <a:t>службе; </a:t>
            </a:r>
            <a:r>
              <a:rPr lang="ru-RU" sz="2400" dirty="0"/>
              <a:t>полученные оператором персональные данные в связи с </a:t>
            </a:r>
            <a:r>
              <a:rPr lang="ru-RU" sz="2400" dirty="0" smtClean="0"/>
              <a:t>заключением </a:t>
            </a:r>
            <a:r>
              <a:rPr lang="ru-RU" sz="2400" dirty="0"/>
              <a:t>договора, одной стороной которого является субъект персональных данных, не распространяются, а также не предоставляются третьим лицам без согласия субъекта и используются оператором исключительно для исполнения указанного </a:t>
            </a:r>
            <a:r>
              <a:rPr lang="ru-RU" sz="2400" dirty="0" err="1" smtClean="0"/>
              <a:t>договора;конфиденциальная</a:t>
            </a:r>
            <a:r>
              <a:rPr lang="ru-RU" sz="2400" dirty="0" smtClean="0"/>
              <a:t> </a:t>
            </a:r>
            <a:r>
              <a:rPr lang="ru-RU" sz="2400" dirty="0"/>
              <a:t>информация не </a:t>
            </a:r>
            <a:r>
              <a:rPr lang="ru-RU" sz="2400" dirty="0" smtClean="0"/>
              <a:t>будет</a:t>
            </a:r>
          </a:p>
        </p:txBody>
      </p:sp>
    </p:spTree>
    <p:extLst>
      <p:ext uri="{BB962C8B-B14F-4D97-AF65-F5344CB8AC3E}">
        <p14:creationId xmlns:p14="http://schemas.microsoft.com/office/powerpoint/2010/main" xmlns="" val="4800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1837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ГБПОУ СПТ им. Б.Г.Музрукова 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Литература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СПТ им. Б.Г.Музрукова</dc:title>
  <dc:creator>stivts3@mail.ru</dc:creator>
  <cp:lastModifiedBy>Игорь Столяров</cp:lastModifiedBy>
  <cp:revision>73</cp:revision>
  <dcterms:created xsi:type="dcterms:W3CDTF">2017-07-17T20:21:13Z</dcterms:created>
  <dcterms:modified xsi:type="dcterms:W3CDTF">2020-02-27T18:11:04Z</dcterms:modified>
</cp:coreProperties>
</file>