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322" r:id="rId3"/>
    <p:sldId id="323" r:id="rId4"/>
    <p:sldId id="324" r:id="rId5"/>
    <p:sldId id="325" r:id="rId6"/>
    <p:sldId id="326" r:id="rId7"/>
    <p:sldId id="327" r:id="rId8"/>
    <p:sldId id="328" r:id="rId9"/>
    <p:sldId id="329" r:id="rId10"/>
    <p:sldId id="330" r:id="rId11"/>
    <p:sldId id="331" r:id="rId12"/>
    <p:sldId id="332" r:id="rId13"/>
    <p:sldId id="333" r:id="rId14"/>
    <p:sldId id="334" r:id="rId15"/>
    <p:sldId id="335" r:id="rId16"/>
    <p:sldId id="336" r:id="rId17"/>
    <p:sldId id="337" r:id="rId18"/>
    <p:sldId id="338" r:id="rId1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59" autoAdjust="0"/>
    <p:restoredTop sz="94660"/>
  </p:normalViewPr>
  <p:slideViewPr>
    <p:cSldViewPr>
      <p:cViewPr varScale="1">
        <p:scale>
          <a:sx n="64" d="100"/>
          <a:sy n="64" d="100"/>
        </p:scale>
        <p:origin x="-142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932DD3AF-7780-4717-BF18-47142A82FBA3}"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E7F8A62-79DF-45C5-A649-09BB18A32233}"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6184F1E-0FF0-497E-9F96-371E381E3AC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2CC290C9-376F-4D59-BA9E-CF7F2E8632C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EDADC0F-F396-426E-9417-4F5DE1E230B6}"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7D284E21-A2D1-429B-83EC-FCFA77CFA22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DE86F248-6F98-4F53-8EFF-BFE65B570700}"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A51A97A6-ABB7-4A07-A731-22177C2E3CBB}"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115FEB89-C453-4E04-812B-71303011F5A0}"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4F2C0025-A5FF-46DB-8F48-0F4E45F0FF7A}"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C8575A6-BD24-4D64-B2B6-945E5E658E18}"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040A761-CA00-4609-8E78-70994F80149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1295400" y="685800"/>
            <a:ext cx="6781800" cy="366713"/>
          </a:xfrm>
          <a:prstGeom prst="rect">
            <a:avLst/>
          </a:prstGeom>
          <a:noFill/>
          <a:ln w="9525">
            <a:noFill/>
            <a:miter lim="800000"/>
            <a:headEnd/>
            <a:tailEnd/>
          </a:ln>
        </p:spPr>
        <p:txBody>
          <a:bodyPr>
            <a:spAutoFit/>
          </a:bodyPr>
          <a:lstStyle/>
          <a:p>
            <a:pPr>
              <a:spcBef>
                <a:spcPct val="50000"/>
              </a:spcBef>
            </a:pPr>
            <a:endParaRPr lang="ru-RU"/>
          </a:p>
        </p:txBody>
      </p:sp>
      <p:sp>
        <p:nvSpPr>
          <p:cNvPr id="3075" name="Rectangle 3"/>
          <p:cNvSpPr>
            <a:spLocks noGrp="1" noChangeArrowheads="1"/>
          </p:cNvSpPr>
          <p:nvPr>
            <p:ph type="title"/>
          </p:nvPr>
        </p:nvSpPr>
        <p:spPr>
          <a:xfrm>
            <a:off x="1066800" y="228600"/>
            <a:ext cx="6697663" cy="531813"/>
          </a:xfrm>
        </p:spPr>
        <p:txBody>
          <a:bodyPr/>
          <a:lstStyle/>
          <a:p>
            <a:pPr eaLnBrk="1" hangingPunct="1"/>
            <a:r>
              <a:rPr lang="ru-RU" sz="2800" b="1" i="1" smtClean="0">
                <a:solidFill>
                  <a:srgbClr val="000066"/>
                </a:solidFill>
                <a:latin typeface="Times New Roman" pitchFamily="18" charset="0"/>
              </a:rPr>
              <a:t>ГБПОУ СПТ им. Б.Г.Музрукова</a:t>
            </a:r>
            <a:r>
              <a:rPr lang="ru-RU" sz="4000" smtClean="0"/>
              <a:t> </a:t>
            </a:r>
          </a:p>
        </p:txBody>
      </p:sp>
      <p:sp>
        <p:nvSpPr>
          <p:cNvPr id="3076" name="Rectangle 4"/>
          <p:cNvSpPr>
            <a:spLocks noChangeArrowheads="1"/>
          </p:cNvSpPr>
          <p:nvPr/>
        </p:nvSpPr>
        <p:spPr bwMode="auto">
          <a:xfrm>
            <a:off x="3200400" y="5867400"/>
            <a:ext cx="1905000" cy="762000"/>
          </a:xfrm>
          <a:prstGeom prst="rect">
            <a:avLst/>
          </a:prstGeom>
          <a:noFill/>
          <a:ln w="9525">
            <a:noFill/>
            <a:miter lim="800000"/>
            <a:headEnd/>
            <a:tailEnd/>
          </a:ln>
        </p:spPr>
        <p:txBody>
          <a:bodyPr anchor="ctr"/>
          <a:lstStyle/>
          <a:p>
            <a:pPr algn="ctr"/>
            <a:r>
              <a:rPr lang="ru-RU" sz="2400" b="1" i="1" dirty="0">
                <a:solidFill>
                  <a:srgbClr val="000066"/>
                </a:solidFill>
              </a:rPr>
              <a:t>г. Саров</a:t>
            </a:r>
            <a:br>
              <a:rPr lang="ru-RU" sz="2400" b="1" i="1" dirty="0">
                <a:solidFill>
                  <a:srgbClr val="000066"/>
                </a:solidFill>
              </a:rPr>
            </a:br>
            <a:r>
              <a:rPr lang="ru-RU" sz="2400" b="1" i="1" dirty="0" smtClean="0">
                <a:solidFill>
                  <a:srgbClr val="000066"/>
                </a:solidFill>
              </a:rPr>
              <a:t>2020</a:t>
            </a:r>
            <a:endParaRPr lang="ru-RU" sz="2400" b="1" i="1" dirty="0">
              <a:solidFill>
                <a:srgbClr val="000066"/>
              </a:solidFill>
            </a:endParaRPr>
          </a:p>
        </p:txBody>
      </p:sp>
      <p:sp>
        <p:nvSpPr>
          <p:cNvPr id="3077" name="Rectangle 5"/>
          <p:cNvSpPr>
            <a:spLocks noChangeArrowheads="1"/>
          </p:cNvSpPr>
          <p:nvPr/>
        </p:nvSpPr>
        <p:spPr bwMode="auto">
          <a:xfrm>
            <a:off x="395536" y="1742619"/>
            <a:ext cx="8424936" cy="2554545"/>
          </a:xfrm>
          <a:prstGeom prst="rect">
            <a:avLst/>
          </a:prstGeom>
          <a:noFill/>
          <a:ln w="9525">
            <a:noFill/>
            <a:miter lim="800000"/>
            <a:headEnd/>
            <a:tailEnd/>
          </a:ln>
        </p:spPr>
        <p:txBody>
          <a:bodyPr wrap="square" anchor="ctr">
            <a:spAutoFit/>
          </a:bodyPr>
          <a:lstStyle/>
          <a:p>
            <a:pPr algn="r"/>
            <a:endParaRPr lang="ru-RU" sz="3200" b="1" i="1" dirty="0" smtClean="0">
              <a:solidFill>
                <a:srgbClr val="000066"/>
              </a:solidFill>
            </a:endParaRPr>
          </a:p>
          <a:p>
            <a:pPr algn="r"/>
            <a:r>
              <a:rPr lang="ru-RU" sz="3200" b="1" i="1" dirty="0" smtClean="0">
                <a:solidFill>
                  <a:srgbClr val="000066"/>
                </a:solidFill>
              </a:rPr>
              <a:t>Лекция 27</a:t>
            </a:r>
          </a:p>
          <a:p>
            <a:pPr algn="r"/>
            <a:endParaRPr lang="ru-RU" sz="3200" b="1" i="1" dirty="0" smtClean="0">
              <a:solidFill>
                <a:srgbClr val="000066"/>
              </a:solidFill>
            </a:endParaRPr>
          </a:p>
          <a:p>
            <a:pPr algn="ctr"/>
            <a:r>
              <a:rPr lang="ru-RU" sz="3200" b="1" i="1" dirty="0">
                <a:solidFill>
                  <a:srgbClr val="002060"/>
                </a:solidFill>
              </a:rPr>
              <a:t>Особенности доступа к архивным конфиденциальным </a:t>
            </a:r>
            <a:r>
              <a:rPr lang="ru-RU" sz="3200" b="1" i="1" dirty="0" smtClean="0">
                <a:solidFill>
                  <a:srgbClr val="002060"/>
                </a:solidFill>
              </a:rPr>
              <a:t>документам</a:t>
            </a:r>
          </a:p>
        </p:txBody>
      </p:sp>
      <p:sp>
        <p:nvSpPr>
          <p:cNvPr id="3078" name="Rectangle 6"/>
          <p:cNvSpPr>
            <a:spLocks noChangeArrowheads="1"/>
          </p:cNvSpPr>
          <p:nvPr/>
        </p:nvSpPr>
        <p:spPr bwMode="auto">
          <a:xfrm>
            <a:off x="-252536" y="1197253"/>
            <a:ext cx="9691487" cy="369332"/>
          </a:xfrm>
          <a:prstGeom prst="rect">
            <a:avLst/>
          </a:prstGeom>
          <a:noFill/>
          <a:ln w="9525">
            <a:noFill/>
            <a:miter lim="800000"/>
            <a:headEnd/>
            <a:tailEnd/>
          </a:ln>
        </p:spPr>
        <p:txBody>
          <a:bodyPr wrap="square" anchor="ctr">
            <a:spAutoFit/>
          </a:bodyPr>
          <a:lstStyle/>
          <a:p>
            <a:pPr algn="ctr"/>
            <a:r>
              <a:rPr lang="ru-RU" altLang="ru-RU" b="1" dirty="0" smtClean="0">
                <a:solidFill>
                  <a:schemeClr val="accent2"/>
                </a:solidFill>
              </a:rPr>
              <a:t>МДК. 01.03.Организация работы персонала с конфиденциальной информацией</a:t>
            </a:r>
          </a:p>
        </p:txBody>
      </p:sp>
      <p:sp>
        <p:nvSpPr>
          <p:cNvPr id="3079" name="Rectangle 7"/>
          <p:cNvSpPr>
            <a:spLocks noChangeArrowheads="1"/>
          </p:cNvSpPr>
          <p:nvPr/>
        </p:nvSpPr>
        <p:spPr bwMode="auto">
          <a:xfrm>
            <a:off x="3689350" y="4800600"/>
            <a:ext cx="5454650" cy="976313"/>
          </a:xfrm>
          <a:prstGeom prst="rect">
            <a:avLst/>
          </a:prstGeom>
          <a:noFill/>
          <a:ln w="9525">
            <a:noFill/>
            <a:miter lim="800000"/>
            <a:headEnd/>
            <a:tailEnd/>
          </a:ln>
        </p:spPr>
        <p:txBody>
          <a:bodyPr wrap="none" anchor="ctr">
            <a:spAutoFit/>
          </a:bodyPr>
          <a:lstStyle/>
          <a:p>
            <a:pPr algn="r"/>
            <a:r>
              <a:rPr lang="ru-RU" sz="2000" b="1">
                <a:solidFill>
                  <a:schemeClr val="accent2"/>
                </a:solidFill>
              </a:rPr>
              <a:t>Разработчик: Столяров И.В.,</a:t>
            </a:r>
            <a:r>
              <a:rPr lang="ru-RU" b="1">
                <a:solidFill>
                  <a:schemeClr val="accent2"/>
                </a:solidFill>
              </a:rPr>
              <a:t> </a:t>
            </a:r>
          </a:p>
          <a:p>
            <a:pPr algn="r"/>
            <a:r>
              <a:rPr lang="ru-RU" b="1">
                <a:solidFill>
                  <a:schemeClr val="accent2"/>
                </a:solidFill>
              </a:rPr>
              <a:t>преподаватель ГБПОУ СПТ им. Б.Г.Музрукова</a:t>
            </a:r>
          </a:p>
          <a:p>
            <a:pPr algn="r"/>
            <a:endParaRPr lang="ru-RU" sz="2000" b="1">
              <a:solidFill>
                <a:schemeClr val="accent2"/>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229600" cy="5688632"/>
          </a:xfrm>
        </p:spPr>
        <p:txBody>
          <a:bodyPr/>
          <a:lstStyle/>
          <a:p>
            <a:pPr marL="0" indent="0" algn="just">
              <a:buNone/>
            </a:pPr>
            <a:r>
              <a:rPr lang="ru-RU" sz="2400" dirty="0"/>
              <a:t> конфиденциальной информации, а также руководителей организаций о наличии в Архиве секретных и конфиденциальных документов со сроками секретности содержащихся в них сведений свыше 30 лет, их составе и объемах. Анализ и учет состояния системы научно-справочного аппарата Архива производятся либо на бумажном носителе (журнал по учету состояния научно-справочного аппарата, картотека), либо в автоматизированном режиме. Архив дает пользователю соответствующие разъяснения или выдает копии части дела, документа, не содержащих указанные сведения конфиденциального характера, а также предупреждает его об ответственности за сохранение конфиденциальных сведений, содержащихся в документах.</a:t>
            </a:r>
          </a:p>
          <a:p>
            <a:pPr marL="0" indent="360363" algn="just">
              <a:buNone/>
            </a:pPr>
            <a:r>
              <a:rPr lang="ru-RU" sz="2400" dirty="0" smtClean="0"/>
              <a:t>Доступ </a:t>
            </a:r>
            <a:r>
              <a:rPr lang="ru-RU" sz="2400" dirty="0"/>
              <a:t>пользователей к документам с пометками «Для служебного пользования», «Коммерческая тайна», «Конфиденциально», «</a:t>
            </a:r>
            <a:r>
              <a:rPr lang="ru-RU" sz="2400" dirty="0" smtClean="0"/>
              <a:t>Строго</a:t>
            </a:r>
          </a:p>
        </p:txBody>
      </p:sp>
    </p:spTree>
    <p:extLst>
      <p:ext uri="{BB962C8B-B14F-4D97-AF65-F5344CB8AC3E}">
        <p14:creationId xmlns:p14="http://schemas.microsoft.com/office/powerpoint/2010/main" xmlns="" val="9283160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188640"/>
            <a:ext cx="8352928" cy="6858000"/>
          </a:xfrm>
        </p:spPr>
        <p:txBody>
          <a:bodyPr/>
          <a:lstStyle/>
          <a:p>
            <a:pPr marL="0" indent="0" algn="just">
              <a:buNone/>
            </a:pPr>
            <a:r>
              <a:rPr lang="ru-RU" sz="2400" dirty="0"/>
              <a:t>конфиденциально», а также без пометок осуществляется в порядке, установленном для документов ограниченного </a:t>
            </a:r>
            <a:r>
              <a:rPr lang="ru-RU" sz="2400" dirty="0" smtClean="0"/>
              <a:t>доступа. </a:t>
            </a:r>
            <a:r>
              <a:rPr lang="ru-RU" sz="2400" dirty="0"/>
              <a:t>Этот порядок сохраняется при передаче дел в государственный или муниципальный Архив, а также Архив другой организации, если фондообразователь, Экспертная комиссия по защите конфиденциальной информации или ликвидационная комиссия не оговорили особых требований доступа относительно данной категории документов. Хранящимися на особых условиях доступа являются документы, собственники которых, передавая их в Архив на постоянное хранение, т.е.  в собственность государства, или на временное, в том числе депозитарное, оговорили особые условия доступа к ним и их использования в соглашении (договоре). Архив ограничивает доступ пользователей к документам, содержащим информацию о фактах, </a:t>
            </a:r>
            <a:endParaRPr lang="ru-RU" sz="2400" dirty="0" smtClean="0"/>
          </a:p>
        </p:txBody>
      </p:sp>
    </p:spTree>
    <p:extLst>
      <p:ext uri="{BB962C8B-B14F-4D97-AF65-F5344CB8AC3E}">
        <p14:creationId xmlns:p14="http://schemas.microsoft.com/office/powerpoint/2010/main" xmlns="" val="42487172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352928" cy="6957392"/>
          </a:xfrm>
        </p:spPr>
        <p:txBody>
          <a:bodyPr/>
          <a:lstStyle/>
          <a:p>
            <a:pPr marL="0" indent="360363" algn="just">
              <a:buNone/>
            </a:pPr>
            <a:r>
              <a:rPr lang="ru-RU" sz="2400" dirty="0"/>
              <a:t> событиях и обстоятельствах частной жизни конкретного лица, если не истек срок в 75 лет с момента их создания. К таким документам и делам относятся: личные, персональные, следственные, судебные дела, документы служб кадров, персонифицированные материалы переписей, социологических и иных обследований, медицинская документация, личная переписка. Ограничения на доступ к документам, содержащим информацию о частной жизни граждан, устанавливаются при наборе персональных данных, позволяющих в совокупности идентифицировать личность. Ограничение на доступ к архивным документам, содержащим сведения о личной и семейной тайне гражданина, его частной жизни, а также сведения, создающие угрозу для его безопасности, устанавливается на срок 75 лет со дня создания указанных документов. С письменного разрешения гражданина, а после его смерти – с </a:t>
            </a:r>
            <a:r>
              <a:rPr lang="ru-RU" sz="2400" dirty="0" smtClean="0"/>
              <a:t>письменного</a:t>
            </a:r>
            <a:endParaRPr lang="ru-RU" sz="2400" dirty="0"/>
          </a:p>
          <a:p>
            <a:pPr marL="0" indent="360363" algn="just">
              <a:buNone/>
            </a:pPr>
            <a:r>
              <a:rPr lang="ru-RU" sz="2400" dirty="0"/>
              <a:t> </a:t>
            </a:r>
            <a:endParaRPr lang="ru-RU" sz="2800" dirty="0" smtClean="0"/>
          </a:p>
        </p:txBody>
      </p:sp>
    </p:spTree>
    <p:extLst>
      <p:ext uri="{BB962C8B-B14F-4D97-AF65-F5344CB8AC3E}">
        <p14:creationId xmlns:p14="http://schemas.microsoft.com/office/powerpoint/2010/main" xmlns="" val="10954621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8820472" cy="5688632"/>
          </a:xfrm>
        </p:spPr>
        <p:txBody>
          <a:bodyPr/>
          <a:lstStyle/>
          <a:p>
            <a:pPr marL="0" indent="360363" algn="just">
              <a:buNone/>
            </a:pPr>
            <a:r>
              <a:rPr lang="ru-RU" sz="2400" dirty="0"/>
              <a:t>разрешения наследников данного гражданина ограничение на доступ к указанным выше архивным документам может быть отменено ранее, чем через 75 лет со дня создания этих </a:t>
            </a:r>
            <a:r>
              <a:rPr lang="ru-RU" sz="2400" dirty="0" smtClean="0"/>
              <a:t>документов. </a:t>
            </a:r>
            <a:r>
              <a:rPr lang="ru-RU" sz="2400" dirty="0"/>
              <a:t>Ограничения на доступ к сведениям о частной жизни ранее 75-летнего срока снимаются в случае: наличия письменного, нотариально заверенного распоряжения </a:t>
            </a:r>
            <a:r>
              <a:rPr lang="ru-RU" sz="2400" dirty="0" smtClean="0"/>
              <a:t>физического </a:t>
            </a:r>
            <a:r>
              <a:rPr lang="ru-RU" sz="2400" dirty="0"/>
              <a:t>лица – субъекта персональных данных или его наследника – на передачу этих сведений третьему лицу для ознакомления с ними; обезличивания персональных данных путем изъятия при </a:t>
            </a:r>
            <a:r>
              <a:rPr lang="ru-RU" sz="2400" dirty="0" smtClean="0"/>
              <a:t>копировании </a:t>
            </a:r>
            <a:r>
              <a:rPr lang="ru-RU" sz="2400" dirty="0"/>
              <a:t>той их части, которая позволяет отождествить их с конкретным человеком.</a:t>
            </a:r>
          </a:p>
          <a:p>
            <a:pPr marL="0" indent="360363" algn="just">
              <a:buNone/>
            </a:pPr>
            <a:r>
              <a:rPr lang="ru-RU" sz="2400" dirty="0" smtClean="0"/>
              <a:t>Субъект </a:t>
            </a:r>
            <a:r>
              <a:rPr lang="ru-RU" sz="2400" dirty="0"/>
              <a:t>персональных данных для получения сведений о его частной жизни может установить режим общедоступной информации, проинформировав об этом руководство Архива. Документы, содержащие информацию о персональных данных, Архив может </a:t>
            </a:r>
            <a:r>
              <a:rPr lang="ru-RU" sz="2400" dirty="0" smtClean="0"/>
              <a:t>выдавать</a:t>
            </a:r>
          </a:p>
        </p:txBody>
      </p:sp>
    </p:spTree>
    <p:extLst>
      <p:ext uri="{BB962C8B-B14F-4D97-AF65-F5344CB8AC3E}">
        <p14:creationId xmlns:p14="http://schemas.microsoft.com/office/powerpoint/2010/main" xmlns="" val="15312251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260648"/>
            <a:ext cx="8352928" cy="6858000"/>
          </a:xfrm>
        </p:spPr>
        <p:txBody>
          <a:bodyPr/>
          <a:lstStyle/>
          <a:p>
            <a:pPr marL="0" indent="360363" algn="just">
              <a:buNone/>
            </a:pPr>
            <a:r>
              <a:rPr lang="ru-RU" sz="2400" dirty="0"/>
              <a:t>пользователям для проведения статистических, социологических, демографических и других научных и практических исследований, составления биобиблиографических справочников, биографий, публикации документальных изданий при условии соблюдения пользователем прав личности на неприкосновенность частной жизни. По запросам организаций разрешается выдавать справки, содержащие информацию о служебной и общественной деятельности граждан, для использования их в указанных выше целях. Архив по заявкам пользователей на копирование документов осуществляет услугу по обезличиванию персональных данных, т.е. действия, в результате которых невозможно определить принадлежность персональных данных конкретному физическому лицу, придавая им при копировании форму анонимных сведений. </a:t>
            </a:r>
            <a:r>
              <a:rPr lang="ru-RU" sz="2400" dirty="0" smtClean="0"/>
              <a:t>Запрещается</a:t>
            </a:r>
          </a:p>
        </p:txBody>
      </p:sp>
    </p:spTree>
    <p:extLst>
      <p:ext uri="{BB962C8B-B14F-4D97-AF65-F5344CB8AC3E}">
        <p14:creationId xmlns:p14="http://schemas.microsoft.com/office/powerpoint/2010/main" xmlns="" val="3055488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352928" cy="6957392"/>
          </a:xfrm>
        </p:spPr>
        <p:txBody>
          <a:bodyPr/>
          <a:lstStyle/>
          <a:p>
            <a:pPr marL="0" indent="360363" algn="just">
              <a:buNone/>
            </a:pPr>
            <a:r>
              <a:rPr lang="ru-RU" sz="2400" dirty="0" smtClean="0"/>
              <a:t> </a:t>
            </a:r>
            <a:endParaRPr lang="ru-RU" sz="2400" dirty="0"/>
          </a:p>
          <a:p>
            <a:pPr marL="0" indent="360363" algn="just">
              <a:buNone/>
            </a:pPr>
            <a:r>
              <a:rPr lang="ru-RU" sz="2400" dirty="0"/>
              <a:t> без согласия усыновителей, а в случае их смерти без согласия органов опеки и попечительства выдавать гражданам документы, содержащие сведения об усыновлении (тайна усыновления, семейная </a:t>
            </a:r>
            <a:r>
              <a:rPr lang="ru-RU" sz="2400" dirty="0" smtClean="0"/>
              <a:t>тайна). </a:t>
            </a:r>
            <a:r>
              <a:rPr lang="ru-RU" sz="2400" dirty="0"/>
              <a:t>Архив также имеет право отказать до истечения 75-летнего срока с момента создания документов в выдаче выписок из книг регистрации актов гражданского состояния, решений судов, органов исполнительной власти и образования, из которых было бы видно, что усыновители не являются кровными родителями усыновленного. В исключительных случаях Архив знакомит заинтересованных лиц с записями актовых книг с разрешения руководителя органа записи актов гражданского состояния или органа исполнительной власти субъекта Российской Федерации. Архив может выслать по запросам органов записи актов гражданского состояния, опеки, </a:t>
            </a:r>
            <a:endParaRPr lang="ru-RU" sz="2800" dirty="0" smtClean="0"/>
          </a:p>
        </p:txBody>
      </p:sp>
    </p:spTree>
    <p:extLst>
      <p:ext uri="{BB962C8B-B14F-4D97-AF65-F5344CB8AC3E}">
        <p14:creationId xmlns:p14="http://schemas.microsoft.com/office/powerpoint/2010/main" xmlns="" val="11369343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229600" cy="5688632"/>
          </a:xfrm>
        </p:spPr>
        <p:txBody>
          <a:bodyPr/>
          <a:lstStyle/>
          <a:p>
            <a:pPr marL="0" indent="360363" algn="just">
              <a:buNone/>
            </a:pPr>
            <a:r>
              <a:rPr lang="ru-RU" sz="2400" dirty="0"/>
              <a:t>попечительства, правоохранительных органов, нотариата, а также судов и органов юстиции копии записей актов гражданского состояния. Он имеет также право предоставлять для пользования документы, содержащие коммерческую и служебную тайны, за исключением государственной тайны (особый режим доступа), хранящиеся в фондах организаций, независимо от их организационно-правовой формы, по мотивированным запросам уполномоченных органов государственной власти – правоохранительных, антимонопольных органов, органов арбитража, судов, прокуратуры, налоговых служб. Конфиденциальные документы, содержащие коммерческую, служебную, профессиональную тайны, секреты производства и служебные секреты производства, могут быть выданы также иным пользователям на основании письменного разрешения </a:t>
            </a:r>
            <a:r>
              <a:rPr lang="ru-RU" sz="2400" dirty="0" err="1"/>
              <a:t>фондообразователя</a:t>
            </a:r>
            <a:r>
              <a:rPr lang="ru-RU" sz="2400" dirty="0"/>
              <a:t> или его правопреемника. </a:t>
            </a:r>
          </a:p>
        </p:txBody>
      </p:sp>
    </p:spTree>
    <p:extLst>
      <p:ext uri="{BB962C8B-B14F-4D97-AF65-F5344CB8AC3E}">
        <p14:creationId xmlns:p14="http://schemas.microsoft.com/office/powerpoint/2010/main" xmlns="" val="15526291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476672"/>
            <a:ext cx="8352928" cy="6858000"/>
          </a:xfrm>
        </p:spPr>
        <p:txBody>
          <a:bodyPr/>
          <a:lstStyle/>
          <a:p>
            <a:pPr marL="0" indent="360363" algn="just">
              <a:buNone/>
            </a:pPr>
            <a:r>
              <a:rPr lang="ru-RU" sz="2400" dirty="0"/>
              <a:t>Доступ к научно-популярным, документальным фильмам и другим кинодокументам осуществляется по согласованию с правообладателями и с соблюдением авторских и смежных прав, в том числе на основании договоров (соглашений). Выдача пользователям произведений, перешедших по истечении установленных законодательством Российской Федерации сроков в общественное достояние, не ограничивается.</a:t>
            </a:r>
          </a:p>
          <a:p>
            <a:pPr marL="0" indent="360363" algn="just">
              <a:buNone/>
            </a:pPr>
            <a:endParaRPr lang="ru-RU" sz="2800" dirty="0" smtClean="0"/>
          </a:p>
        </p:txBody>
      </p:sp>
    </p:spTree>
    <p:extLst>
      <p:ext uri="{BB962C8B-B14F-4D97-AF65-F5344CB8AC3E}">
        <p14:creationId xmlns:p14="http://schemas.microsoft.com/office/powerpoint/2010/main" xmlns="" val="8572897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323528" y="1196752"/>
            <a:ext cx="8497887" cy="5109091"/>
          </a:xfrm>
          <a:prstGeom prst="rect">
            <a:avLst/>
          </a:prstGeom>
          <a:noFill/>
          <a:ln w="9525">
            <a:noFill/>
            <a:miter lim="800000"/>
            <a:headEnd/>
            <a:tailEnd/>
          </a:ln>
        </p:spPr>
        <p:txBody>
          <a:bodyPr anchor="ctr">
            <a:spAutoFit/>
          </a:bodyPr>
          <a:lstStyle/>
          <a:p>
            <a:pPr eaLnBrk="1" hangingPunct="1">
              <a:tabLst>
                <a:tab pos="354013" algn="l"/>
                <a:tab pos="457200" algn="l"/>
              </a:tabLst>
            </a:pPr>
            <a:r>
              <a:rPr lang="ru-RU" altLang="ru-RU" dirty="0"/>
              <a:t>.</a:t>
            </a:r>
          </a:p>
          <a:p>
            <a:pPr algn="just" eaLnBrk="1" hangingPunct="1">
              <a:tabLst>
                <a:tab pos="354013" algn="l"/>
                <a:tab pos="457200" algn="l"/>
              </a:tabLst>
            </a:pPr>
            <a:r>
              <a:rPr lang="ru-RU" altLang="ru-RU" sz="2800" b="1" dirty="0" smtClean="0">
                <a:solidFill>
                  <a:srgbClr val="002060"/>
                </a:solidFill>
                <a:latin typeface="Calibri" pitchFamily="34" charset="0"/>
              </a:rPr>
              <a:t>1. </a:t>
            </a:r>
            <a:r>
              <a:rPr lang="ru-RU" altLang="ru-RU" sz="2800" b="1" dirty="0" err="1" smtClean="0">
                <a:solidFill>
                  <a:srgbClr val="002060"/>
                </a:solidFill>
                <a:latin typeface="Calibri" pitchFamily="34" charset="0"/>
              </a:rPr>
              <a:t>Куняев</a:t>
            </a:r>
            <a:r>
              <a:rPr lang="ru-RU" altLang="ru-RU" sz="2800" b="1" dirty="0" smtClean="0">
                <a:solidFill>
                  <a:srgbClr val="002060"/>
                </a:solidFill>
                <a:latin typeface="Calibri" pitchFamily="34" charset="0"/>
              </a:rPr>
              <a:t> Н.Н. и др. Конфиденциальное делопроизводство и защищённый электронный документооборот: Учебник для ВУЗов. – М.: ЛОГОС, 2014. – 680с.</a:t>
            </a:r>
          </a:p>
          <a:p>
            <a:pPr algn="just" eaLnBrk="1" hangingPunct="1">
              <a:tabLst>
                <a:tab pos="354013" algn="l"/>
                <a:tab pos="457200" algn="l"/>
              </a:tabLst>
            </a:pPr>
            <a:r>
              <a:rPr lang="ru-RU" altLang="ru-RU" sz="2800" b="1" dirty="0" smtClean="0">
                <a:solidFill>
                  <a:srgbClr val="002060"/>
                </a:solidFill>
                <a:latin typeface="Calibri" pitchFamily="34" charset="0"/>
              </a:rPr>
              <a:t>2. </a:t>
            </a:r>
            <a:r>
              <a:rPr lang="ru-RU" altLang="ru-RU" sz="2800" b="1" dirty="0">
                <a:solidFill>
                  <a:srgbClr val="002060"/>
                </a:solidFill>
                <a:latin typeface="Calibri" pitchFamily="34" charset="0"/>
              </a:rPr>
              <a:t>Полякова Т.А. </a:t>
            </a:r>
            <a:r>
              <a:rPr lang="ru-RU" altLang="ru-RU" sz="2800" b="1" dirty="0" err="1">
                <a:solidFill>
                  <a:srgbClr val="002060"/>
                </a:solidFill>
                <a:latin typeface="Calibri" pitchFamily="34" charset="0"/>
              </a:rPr>
              <a:t>Стрельцова</a:t>
            </a:r>
            <a:r>
              <a:rPr lang="ru-RU" altLang="ru-RU" sz="2800" b="1" dirty="0">
                <a:solidFill>
                  <a:srgbClr val="002060"/>
                </a:solidFill>
                <a:latin typeface="Calibri" pitchFamily="34" charset="0"/>
              </a:rPr>
              <a:t> А.А. Организационное и правовое обеспечение информационной безопасности: Учебник и практикум для СПО / Отв. ред. </a:t>
            </a:r>
            <a:r>
              <a:rPr lang="ru-RU" altLang="ru-RU" sz="2800" b="1" dirty="0" err="1">
                <a:solidFill>
                  <a:srgbClr val="002060"/>
                </a:solidFill>
                <a:latin typeface="Calibri" pitchFamily="34" charset="0"/>
              </a:rPr>
              <a:t>Стрельцова</a:t>
            </a:r>
            <a:r>
              <a:rPr lang="ru-RU" altLang="ru-RU" sz="2800" b="1" dirty="0">
                <a:solidFill>
                  <a:srgbClr val="002060"/>
                </a:solidFill>
                <a:latin typeface="Calibri" pitchFamily="34" charset="0"/>
              </a:rPr>
              <a:t> А.А. – М.: </a:t>
            </a:r>
            <a:r>
              <a:rPr lang="ru-RU" altLang="ru-RU" sz="2800" b="1" dirty="0" err="1">
                <a:solidFill>
                  <a:srgbClr val="002060"/>
                </a:solidFill>
                <a:latin typeface="Calibri" pitchFamily="34" charset="0"/>
              </a:rPr>
              <a:t>Юрайт</a:t>
            </a:r>
            <a:r>
              <a:rPr lang="ru-RU" altLang="ru-RU" sz="2800" b="1" dirty="0">
                <a:solidFill>
                  <a:srgbClr val="002060"/>
                </a:solidFill>
                <a:latin typeface="Calibri" pitchFamily="34" charset="0"/>
              </a:rPr>
              <a:t>, 2016. – 325 с</a:t>
            </a:r>
            <a:r>
              <a:rPr lang="ru-RU" altLang="ru-RU" sz="2800" b="1" dirty="0" smtClean="0">
                <a:solidFill>
                  <a:srgbClr val="002060"/>
                </a:solidFill>
                <a:latin typeface="Calibri" pitchFamily="34" charset="0"/>
              </a:rPr>
              <a:t>.</a:t>
            </a:r>
            <a:endParaRPr lang="ru-RU" altLang="ru-RU" sz="2800" b="1" smtClean="0">
              <a:solidFill>
                <a:srgbClr val="002060"/>
              </a:solidFill>
              <a:latin typeface="Calibri" pitchFamily="34" charset="0"/>
            </a:endParaRPr>
          </a:p>
          <a:p>
            <a:pPr algn="just" eaLnBrk="1" hangingPunct="1">
              <a:tabLst>
                <a:tab pos="354013" algn="l"/>
                <a:tab pos="457200" algn="l"/>
              </a:tabLst>
            </a:pPr>
            <a:r>
              <a:rPr lang="ru-RU" altLang="ru-RU" sz="2800" b="1" smtClean="0">
                <a:solidFill>
                  <a:srgbClr val="002060"/>
                </a:solidFill>
                <a:latin typeface="Calibri" pitchFamily="34" charset="0"/>
              </a:rPr>
              <a:t>3</a:t>
            </a:r>
            <a:r>
              <a:rPr lang="ru-RU" altLang="ru-RU" sz="2800" b="1" dirty="0" smtClean="0">
                <a:solidFill>
                  <a:srgbClr val="002060"/>
                </a:solidFill>
                <a:latin typeface="Calibri" pitchFamily="34" charset="0"/>
              </a:rPr>
              <a:t>. Конфиденциальное делопроизводство: Учебное пособие: /Сост. </a:t>
            </a:r>
            <a:r>
              <a:rPr lang="ru-RU" altLang="ru-RU" sz="2800" b="1" dirty="0" err="1" smtClean="0">
                <a:solidFill>
                  <a:srgbClr val="002060"/>
                </a:solidFill>
                <a:latin typeface="Calibri" pitchFamily="34" charset="0"/>
              </a:rPr>
              <a:t>Е.А.Давыденко</a:t>
            </a:r>
            <a:r>
              <a:rPr lang="ru-RU" altLang="ru-RU" sz="2800" b="1" dirty="0" smtClean="0">
                <a:solidFill>
                  <a:srgbClr val="002060"/>
                </a:solidFill>
                <a:latin typeface="Calibri" pitchFamily="34" charset="0"/>
              </a:rPr>
              <a:t>. — Нижневартовск: Изд-во </a:t>
            </a:r>
            <a:r>
              <a:rPr lang="ru-RU" altLang="ru-RU" sz="2800" b="1" dirty="0" err="1" smtClean="0">
                <a:solidFill>
                  <a:srgbClr val="002060"/>
                </a:solidFill>
                <a:latin typeface="Calibri" pitchFamily="34" charset="0"/>
              </a:rPr>
              <a:t>Нижневарт</a:t>
            </a:r>
            <a:r>
              <a:rPr lang="ru-RU" altLang="ru-RU" sz="2800" b="1" dirty="0" smtClean="0">
                <a:solidFill>
                  <a:srgbClr val="002060"/>
                </a:solidFill>
                <a:latin typeface="Calibri" pitchFamily="34" charset="0"/>
              </a:rPr>
              <a:t>. </a:t>
            </a:r>
            <a:r>
              <a:rPr lang="ru-RU" altLang="ru-RU" sz="2800" b="1" dirty="0" err="1" smtClean="0">
                <a:solidFill>
                  <a:srgbClr val="002060"/>
                </a:solidFill>
                <a:latin typeface="Calibri" pitchFamily="34" charset="0"/>
              </a:rPr>
              <a:t>гос</a:t>
            </a:r>
            <a:r>
              <a:rPr lang="ru-RU" altLang="ru-RU" sz="2800" b="1" dirty="0" smtClean="0">
                <a:solidFill>
                  <a:srgbClr val="002060"/>
                </a:solidFill>
                <a:latin typeface="Calibri" pitchFamily="34" charset="0"/>
              </a:rPr>
              <a:t>. ун-та, 2013. — 83 с.</a:t>
            </a:r>
            <a:endParaRPr lang="ru-RU" altLang="ru-RU" sz="2800" b="1" dirty="0">
              <a:solidFill>
                <a:srgbClr val="002060"/>
              </a:solidFill>
              <a:latin typeface="Calibri" pitchFamily="34" charset="0"/>
            </a:endParaRPr>
          </a:p>
        </p:txBody>
      </p:sp>
      <p:sp>
        <p:nvSpPr>
          <p:cNvPr id="8195" name="Rectangle 6"/>
          <p:cNvSpPr>
            <a:spLocks noGrp="1" noChangeArrowheads="1"/>
          </p:cNvSpPr>
          <p:nvPr>
            <p:ph type="ctrTitle"/>
          </p:nvPr>
        </p:nvSpPr>
        <p:spPr>
          <a:xfrm>
            <a:off x="2483768" y="404664"/>
            <a:ext cx="4175125" cy="533400"/>
          </a:xfrm>
        </p:spPr>
        <p:txBody>
          <a:bodyPr/>
          <a:lstStyle/>
          <a:p>
            <a:pPr eaLnBrk="1" hangingPunct="1"/>
            <a:r>
              <a:rPr lang="ru-RU" altLang="ru-RU" b="1" i="1" dirty="0" smtClean="0">
                <a:solidFill>
                  <a:srgbClr val="000066"/>
                </a:solidFill>
                <a:latin typeface="Calibri" pitchFamily="34" charset="0"/>
              </a:rPr>
              <a:t>Литература</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260648"/>
            <a:ext cx="8352928" cy="6858000"/>
          </a:xfrm>
        </p:spPr>
        <p:txBody>
          <a:bodyPr/>
          <a:lstStyle/>
          <a:p>
            <a:pPr marL="0" indent="360363" algn="just">
              <a:buNone/>
            </a:pPr>
            <a:r>
              <a:rPr lang="ru-RU" sz="2400" dirty="0" smtClean="0"/>
              <a:t>Согласно </a:t>
            </a:r>
            <a:r>
              <a:rPr lang="ru-RU" sz="2400" dirty="0"/>
              <a:t>ст. 24 и 25 Федерального закона «Об архивном деле в Российской Федерации», «доступ к архивным документам может быть ограничен в соответствии с международным договором Российской Федерации, законодательством Российской Федерации, а также в соответствии с распоряжением собственника или владельца архивных документов, находящихся в частной собственности. Условия доступа к архивным документам, находящимся в частной собственности, за исключением архивных документов, доступ к которым регламентируется законодательством Российской Федерации, устанавливаются собственником или владельцем архивных </a:t>
            </a:r>
            <a:r>
              <a:rPr lang="ru-RU" sz="2400" dirty="0" smtClean="0"/>
              <a:t>документов». </a:t>
            </a:r>
            <a:r>
              <a:rPr lang="ru-RU" sz="2400" dirty="0"/>
              <a:t>Ограничивается доступ к архивным документам независимо от их форм собственности, содержащим сведения, составляющие государственную и иную охраняемую законодательством Российской Федерации тайну, </a:t>
            </a:r>
            <a:r>
              <a:rPr lang="ru-RU" sz="2400" dirty="0" smtClean="0"/>
              <a:t>а</a:t>
            </a:r>
            <a:endParaRPr lang="ru-RU"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352928" cy="6957392"/>
          </a:xfrm>
        </p:spPr>
        <p:txBody>
          <a:bodyPr/>
          <a:lstStyle/>
          <a:p>
            <a:pPr marL="0" indent="0" algn="just">
              <a:buNone/>
            </a:pPr>
            <a:r>
              <a:rPr lang="ru-RU" sz="2400" dirty="0"/>
              <a:t>также к подлинникам особо ценных документов, в том числе уникальных документов, и документам Архивного фонда Российской Федерации, признанным в порядке, установленном специально уполномоченным Правительством Российской Федерации федеральным органом исполнительной власти и находящимся в неудовлетворительном физическом состоянии. Отмена ограничения на доступ к архивным документам, содержащим сведения, составляющие государственную и иную охраняемую законодательством Российской Федерации тайну, осуществляется в соответствии с законодательством Российской Федерации о государственной тайне и других видах тайн – конфиденциальной </a:t>
            </a:r>
            <a:r>
              <a:rPr lang="ru-RU" sz="2400" dirty="0" smtClean="0"/>
              <a:t>информации. </a:t>
            </a:r>
            <a:r>
              <a:rPr lang="ru-RU" sz="2400" dirty="0"/>
              <a:t>Право собственности на архивные документы независимо от их форм собственности охраняется законом. Изъятие архивных документов, не предусмотренное федеральными законами, запрещается. </a:t>
            </a:r>
            <a:r>
              <a:rPr lang="ru-RU" sz="2400" dirty="0" smtClean="0"/>
              <a:t>Архивные</a:t>
            </a:r>
            <a:endParaRPr lang="ru-RU" sz="2400" dirty="0"/>
          </a:p>
          <a:p>
            <a:pPr marL="0" indent="360363" algn="just">
              <a:buNone/>
            </a:pPr>
            <a:r>
              <a:rPr lang="ru-RU" sz="2400" dirty="0"/>
              <a:t> </a:t>
            </a:r>
            <a:endParaRPr lang="ru-RU" sz="2800" dirty="0" smtClean="0"/>
          </a:p>
        </p:txBody>
      </p:sp>
    </p:spTree>
    <p:extLst>
      <p:ext uri="{BB962C8B-B14F-4D97-AF65-F5344CB8AC3E}">
        <p14:creationId xmlns:p14="http://schemas.microsoft.com/office/powerpoint/2010/main" xmlns="" val="21518857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229600" cy="5688632"/>
          </a:xfrm>
        </p:spPr>
        <p:txBody>
          <a:bodyPr/>
          <a:lstStyle/>
          <a:p>
            <a:pPr marL="0" indent="360363" algn="just">
              <a:buNone/>
            </a:pPr>
            <a:r>
              <a:rPr lang="ru-RU" sz="2400" dirty="0"/>
              <a:t>документы, находящиеся в незаконном владении, подлежат передаче собственникам или законным владельцам в соответствии с международным договором Российской Федерации и законодательством Российской Федерации. К конфиденциальным архивным документам ограниченного доступа относятся документы государственной и негосударственной частей Архивного фонда Российской Федерации, содержащие информацию, отнесенную российским законодательством к конфиденциальной информации, составляющей какую-либо тайну, за исключением государственной тайны. Государственная часть </a:t>
            </a:r>
          </a:p>
          <a:p>
            <a:pPr marL="0" indent="360363" algn="just">
              <a:buNone/>
            </a:pPr>
            <a:r>
              <a:rPr lang="ru-RU" sz="2400" dirty="0" smtClean="0"/>
              <a:t>Архивного </a:t>
            </a:r>
            <a:r>
              <a:rPr lang="ru-RU" sz="2400" dirty="0"/>
              <a:t>фонда Российской Федерации – архивные фонды и архивные документы, являющиеся государственной или муниципальной собственностью. </a:t>
            </a:r>
            <a:endParaRPr lang="ru-RU" sz="2400" dirty="0" smtClean="0"/>
          </a:p>
        </p:txBody>
      </p:sp>
    </p:spTree>
    <p:extLst>
      <p:ext uri="{BB962C8B-B14F-4D97-AF65-F5344CB8AC3E}">
        <p14:creationId xmlns:p14="http://schemas.microsoft.com/office/powerpoint/2010/main" xmlns="" val="38171632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476672"/>
            <a:ext cx="8352928" cy="6858000"/>
          </a:xfrm>
        </p:spPr>
        <p:txBody>
          <a:bodyPr/>
          <a:lstStyle/>
          <a:p>
            <a:pPr marL="0" indent="360363" algn="just">
              <a:buNone/>
            </a:pPr>
            <a:r>
              <a:rPr lang="ru-RU" sz="2400" dirty="0"/>
              <a:t>Негосударственная часть Архивного фонда Российской Федерации, – архивные фонды и архивные документы, являющиеся собственностью негосударственных юридических лиц, собственностью физических лиц и включенные в состав Архивного фонда Российской Федерации на основании соглашения (договора) с собственником после экспертизы их ценности. Пользователь архивными документами имеет право свободно искать и получать для изучения архивные документы. Доступ к ним обеспечивается путем предоставления пользователю </a:t>
            </a:r>
            <a:r>
              <a:rPr lang="ru-RU" sz="2400" dirty="0" smtClean="0"/>
              <a:t>справочно-поисковых </a:t>
            </a:r>
            <a:r>
              <a:rPr lang="ru-RU" sz="2400" dirty="0"/>
              <a:t>средств и информации об этих средствах, а также подлинников и (или) копий необходимых ему документов. Условия доступа к находящимся в частной собственности, за исключением тех документов, доступ к которым регламентируется законодательством Российской Федерации, </a:t>
            </a:r>
            <a:endParaRPr lang="ru-RU" sz="2400" dirty="0" smtClean="0"/>
          </a:p>
        </p:txBody>
      </p:sp>
    </p:spTree>
    <p:extLst>
      <p:ext uri="{BB962C8B-B14F-4D97-AF65-F5344CB8AC3E}">
        <p14:creationId xmlns:p14="http://schemas.microsoft.com/office/powerpoint/2010/main" xmlns="" val="7269830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8964488" cy="6957392"/>
          </a:xfrm>
        </p:spPr>
        <p:txBody>
          <a:bodyPr/>
          <a:lstStyle/>
          <a:p>
            <a:pPr marL="0" indent="0" algn="just">
              <a:buNone/>
            </a:pPr>
            <a:r>
              <a:rPr lang="ru-RU" sz="2400" dirty="0"/>
              <a:t> устанавливаются собственником или владельцем архивных документов. Следует отметить, что действие Федерального закона «О персональных данных» не распространяется на отношения, возникающие при организации хранения, комплектования, учета и использования содержащих персональные данные документов Архивного фонда Российской Федерации, а также других архивных документов, в соответствии с законодательством об архивном деле. Государственные органы, органы местного самоуправления, организации и граждане, занимающиеся предпринимательской деятельностью без образования юридического лица, обязаны обеспечивать сохранность архивных документов, в том числе по личному составу, в течение сроков их хранения, установленных федеральными законами или иными нормативными правовыми актами Российской Федерации, а также перечнями типовых архивных документов с указанием сроков их хранения или отраслевыми перечнями. </a:t>
            </a:r>
            <a:endParaRPr lang="ru-RU" sz="2400" dirty="0" smtClean="0"/>
          </a:p>
        </p:txBody>
      </p:sp>
    </p:spTree>
    <p:extLst>
      <p:ext uri="{BB962C8B-B14F-4D97-AF65-F5344CB8AC3E}">
        <p14:creationId xmlns:p14="http://schemas.microsoft.com/office/powerpoint/2010/main" xmlns="" val="27447973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568952" cy="5688632"/>
          </a:xfrm>
        </p:spPr>
        <p:txBody>
          <a:bodyPr/>
          <a:lstStyle/>
          <a:p>
            <a:pPr marL="0" indent="360363" algn="just">
              <a:buNone/>
            </a:pPr>
            <a:r>
              <a:rPr lang="ru-RU" sz="2400" dirty="0"/>
              <a:t>В этом разделе определена работа архива (учреждения или структурного подразделения организации, осуществляющих хранение, комплектование, учет и использование архивных документов) в части доступа пользователей к архивной конфиденциальной документированной информации. Государственный или муниципальный архив, в том числе архив как структурное подразделение организации (далее – Архив), не вправе ограничивать или устанавливать пользователям условия использования документированной информации, полученной ими в результате самостоятельного поиска, и обязан обеспечивать в установленном порядке доступ к конфиденциальным документам, базам и банкам данных с </a:t>
            </a:r>
            <a:r>
              <a:rPr lang="ru-RU" sz="2400" dirty="0" smtClean="0"/>
              <a:t>учетом </a:t>
            </a:r>
            <a:r>
              <a:rPr lang="ru-RU" sz="2400" dirty="0"/>
              <a:t>ограничений, установленных законодательными и нормативными правовыми актами Российской Федерации или оговоренных в договоре Архива с пользователем по информационному обслуживанию. </a:t>
            </a:r>
            <a:endParaRPr lang="ru-RU" sz="2400" dirty="0" smtClean="0"/>
          </a:p>
        </p:txBody>
      </p:sp>
    </p:spTree>
    <p:extLst>
      <p:ext uri="{BB962C8B-B14F-4D97-AF65-F5344CB8AC3E}">
        <p14:creationId xmlns:p14="http://schemas.microsoft.com/office/powerpoint/2010/main" xmlns="" val="28052456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332656"/>
            <a:ext cx="8352928" cy="6858000"/>
          </a:xfrm>
        </p:spPr>
        <p:txBody>
          <a:bodyPr/>
          <a:lstStyle/>
          <a:p>
            <a:pPr marL="0" indent="360363" algn="just">
              <a:buNone/>
            </a:pPr>
            <a:r>
              <a:rPr lang="ru-RU" sz="2400" dirty="0"/>
              <a:t>Доступ пользователей к архивным документам определен Правилами организации хранения, комплектования, учета и использования документов Архивного фонда Российской Федерации и других архивных документов в государственных и муниципальных архивах, музеях и библиотеках, организациях Российской академии наук (далее – </a:t>
            </a:r>
            <a:r>
              <a:rPr lang="ru-RU" sz="2400" dirty="0" smtClean="0"/>
              <a:t>Правилами). </a:t>
            </a:r>
            <a:r>
              <a:rPr lang="ru-RU" sz="2400" dirty="0"/>
              <a:t>В соответствии с этими Правилами Архив предоставляет пользователю открытые документы Архивного фонда Российской Федерации и другие документы, а также справочно-поисковые средства к ним и издания библиотечного (справочно-информационного) фонда. Архив обеспечивает доступ пользователя к секретным делам, делам, содержащим конфиденциальную информацию, базам данных с учетом ограничений, определенных законодательством Российской Федерации, и условий, которые </a:t>
            </a:r>
            <a:r>
              <a:rPr lang="ru-RU" sz="2400" dirty="0" smtClean="0"/>
              <a:t>установили</a:t>
            </a:r>
            <a:endParaRPr lang="ru-RU" sz="2400" dirty="0"/>
          </a:p>
          <a:p>
            <a:pPr marL="0" indent="360363" algn="just">
              <a:buNone/>
            </a:pPr>
            <a:endParaRPr lang="ru-RU" sz="2400" dirty="0"/>
          </a:p>
          <a:p>
            <a:pPr marL="0" indent="360363" algn="just">
              <a:buNone/>
            </a:pPr>
            <a:r>
              <a:rPr lang="ru-RU" sz="2400" dirty="0"/>
              <a:t> </a:t>
            </a:r>
          </a:p>
          <a:p>
            <a:pPr marL="0" indent="360363" algn="just">
              <a:buNone/>
            </a:pPr>
            <a:r>
              <a:rPr lang="ru-RU" sz="2400" dirty="0"/>
              <a:t> </a:t>
            </a:r>
          </a:p>
          <a:p>
            <a:pPr marL="0" indent="360363" algn="just">
              <a:buNone/>
            </a:pPr>
            <a:endParaRPr lang="ru-RU" sz="2400" dirty="0" smtClean="0"/>
          </a:p>
        </p:txBody>
      </p:sp>
    </p:spTree>
    <p:extLst>
      <p:ext uri="{BB962C8B-B14F-4D97-AF65-F5344CB8AC3E}">
        <p14:creationId xmlns:p14="http://schemas.microsoft.com/office/powerpoint/2010/main" xmlns="" val="4800153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352928" cy="6957392"/>
          </a:xfrm>
        </p:spPr>
        <p:txBody>
          <a:bodyPr/>
          <a:lstStyle/>
          <a:p>
            <a:pPr marL="0" indent="0" algn="just">
              <a:buNone/>
            </a:pPr>
            <a:r>
              <a:rPr lang="ru-RU" sz="2400" dirty="0"/>
              <a:t>собственники или владельцы архивных документов при их передаче в Архив. Доступ пользователя к подлинникам особо ценных документов, в том числе уникальных, и к документам Архивного фонда Российской Федерации, находящимся в неудовлетворительном физическом состоянии, осуществляется в исключительных случаях (в том числе для проведения работ по изучению палеографических особенностей текстов архивных документов) с письменного разрешения руководителя Архива. Пользователю предоставляются копии указанных документов (фонд пользования) или документальные публикации, содержащие эти документы. Руководитель Архива организует проведение работы по контролю за сроками секретности и конфиденциальности архивных документов и информирует руководителей государственных органов, наделенных полномочиями по отнесению сведений к государственной тайне </a:t>
            </a:r>
            <a:r>
              <a:rPr lang="ru-RU" sz="2400" dirty="0" smtClean="0"/>
              <a:t>и</a:t>
            </a:r>
            <a:endParaRPr lang="ru-RU" sz="2800" dirty="0" smtClean="0"/>
          </a:p>
        </p:txBody>
      </p:sp>
    </p:spTree>
    <p:extLst>
      <p:ext uri="{BB962C8B-B14F-4D97-AF65-F5344CB8AC3E}">
        <p14:creationId xmlns:p14="http://schemas.microsoft.com/office/powerpoint/2010/main" xmlns="" val="140511641"/>
      </p:ext>
    </p:extLst>
  </p:cSld>
  <p:clrMapOvr>
    <a:masterClrMapping/>
  </p:clrMapOvr>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538</TotalTime>
  <Words>1844</Words>
  <Application>Microsoft Office PowerPoint</Application>
  <PresentationFormat>Экран (4:3)</PresentationFormat>
  <Paragraphs>39</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Оформление по умолчанию</vt:lpstr>
      <vt:lpstr>ГБПОУ СПТ им. Б.Г.Музрукова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Литература</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ГБПОУ СПТ им. Б.Г.Музрукова</dc:title>
  <dc:creator>stivts3@mail.ru</dc:creator>
  <cp:lastModifiedBy>Игорь Столяров</cp:lastModifiedBy>
  <cp:revision>73</cp:revision>
  <dcterms:created xsi:type="dcterms:W3CDTF">2017-07-17T20:21:13Z</dcterms:created>
  <dcterms:modified xsi:type="dcterms:W3CDTF">2020-02-27T17:59:43Z</dcterms:modified>
</cp:coreProperties>
</file>