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22" r:id="rId3"/>
    <p:sldId id="323" r:id="rId4"/>
    <p:sldId id="324" r:id="rId5"/>
    <p:sldId id="325" r:id="rId6"/>
    <p:sldId id="326" r:id="rId7"/>
    <p:sldId id="338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9" autoAdjust="0"/>
    <p:restoredTop sz="94660"/>
  </p:normalViewPr>
  <p:slideViewPr>
    <p:cSldViewPr>
      <p:cViewPr varScale="1">
        <p:scale>
          <a:sx n="64" d="100"/>
          <a:sy n="64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DD3AF-7780-4717-BF18-47142A82F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F8A62-79DF-45C5-A649-09BB18A32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84F1E-0FF0-497E-9F96-371E381E3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290C9-376F-4D59-BA9E-CF7F2E863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ADC0F-F396-426E-9417-4F5DE1E23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84E21-A2D1-429B-83EC-FCFA77CFA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6F248-6F98-4F53-8EFF-BFE65B570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A97A6-ABB7-4A07-A731-22177C2E3C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FEB89-C453-4E04-812B-71303011F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C0025-A5FF-46DB-8F48-0F4E45F0F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575A6-BD24-4D64-B2B6-945E5E658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040A761-CA00-4609-8E78-70994F801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295400" y="685800"/>
            <a:ext cx="678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6697663" cy="531813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000066"/>
                </a:solidFill>
                <a:latin typeface="Times New Roman" pitchFamily="18" charset="0"/>
              </a:rPr>
              <a:t>ГБПОУ СПТ им. Б.Г.Музрукова</a:t>
            </a:r>
            <a:r>
              <a:rPr lang="ru-RU" sz="4000" smtClean="0"/>
              <a:t> 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200400" y="5867400"/>
            <a:ext cx="190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i="1" dirty="0">
                <a:solidFill>
                  <a:srgbClr val="000066"/>
                </a:solidFill>
              </a:rPr>
              <a:t>г. Саров</a:t>
            </a:r>
            <a:br>
              <a:rPr lang="ru-RU" sz="2400" b="1" i="1" dirty="0">
                <a:solidFill>
                  <a:srgbClr val="000066"/>
                </a:solidFill>
              </a:rPr>
            </a:br>
            <a:r>
              <a:rPr lang="ru-RU" sz="2400" b="1" i="1" dirty="0" smtClean="0">
                <a:solidFill>
                  <a:srgbClr val="000066"/>
                </a:solidFill>
              </a:rPr>
              <a:t>2020</a:t>
            </a:r>
            <a:endParaRPr lang="ru-RU" sz="2400" b="1" i="1" dirty="0">
              <a:solidFill>
                <a:srgbClr val="000066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95536" y="1250176"/>
            <a:ext cx="842493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/>
            <a:endParaRPr lang="ru-RU" sz="3200" b="1" i="1" dirty="0" smtClean="0">
              <a:solidFill>
                <a:srgbClr val="000066"/>
              </a:solidFill>
            </a:endParaRPr>
          </a:p>
          <a:p>
            <a:pPr algn="r"/>
            <a:r>
              <a:rPr lang="ru-RU" sz="3200" b="1" i="1" dirty="0" smtClean="0">
                <a:solidFill>
                  <a:srgbClr val="000066"/>
                </a:solidFill>
              </a:rPr>
              <a:t>Лекция 28</a:t>
            </a:r>
          </a:p>
          <a:p>
            <a:pPr algn="r"/>
            <a:endParaRPr lang="ru-RU" sz="3200" b="1" i="1" dirty="0" smtClean="0">
              <a:solidFill>
                <a:srgbClr val="000066"/>
              </a:solidFill>
            </a:endParaRPr>
          </a:p>
          <a:p>
            <a:pPr algn="ctr"/>
            <a:r>
              <a:rPr lang="ru-RU" sz="3200" b="1" i="1" dirty="0">
                <a:solidFill>
                  <a:srgbClr val="002060"/>
                </a:solidFill>
              </a:rPr>
              <a:t>Особенности доступа должностных лиц при их командировании к конфиденциальной документированной </a:t>
            </a:r>
            <a:r>
              <a:rPr lang="ru-RU" sz="3200" b="1" i="1" dirty="0" smtClean="0">
                <a:solidFill>
                  <a:srgbClr val="002060"/>
                </a:solidFill>
              </a:rPr>
              <a:t>информации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-252536" y="1197253"/>
            <a:ext cx="96914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altLang="ru-RU" b="1" dirty="0" smtClean="0">
                <a:solidFill>
                  <a:schemeClr val="accent2"/>
                </a:solidFill>
              </a:rPr>
              <a:t>МДК. 01.03.Организация работы персонала с конфиденциальной информацией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689350" y="4800600"/>
            <a:ext cx="545465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r>
              <a:rPr lang="ru-RU" sz="2000" b="1">
                <a:solidFill>
                  <a:schemeClr val="accent2"/>
                </a:solidFill>
              </a:rPr>
              <a:t>Разработчик: Столяров И.В.,</a:t>
            </a:r>
            <a:r>
              <a:rPr lang="ru-RU" b="1">
                <a:solidFill>
                  <a:schemeClr val="accent2"/>
                </a:solidFill>
              </a:rPr>
              <a:t> </a:t>
            </a:r>
          </a:p>
          <a:p>
            <a:pPr algn="r"/>
            <a:r>
              <a:rPr lang="ru-RU" b="1">
                <a:solidFill>
                  <a:schemeClr val="accent2"/>
                </a:solidFill>
              </a:rPr>
              <a:t>преподаватель ГБПОУ СПТ им. Б.Г.Музрукова</a:t>
            </a:r>
          </a:p>
          <a:p>
            <a:pPr algn="r"/>
            <a:endParaRPr lang="ru-RU" sz="20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352928" cy="6858000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При командировании работников в другие </a:t>
            </a:r>
            <a:r>
              <a:rPr lang="ru-RU" sz="2400" dirty="0" smtClean="0"/>
              <a:t>организации контрагенты </a:t>
            </a:r>
            <a:r>
              <a:rPr lang="ru-RU" sz="2400" dirty="0"/>
              <a:t>для проведения совместных работ им выдаются справки, удостоверяющие наличие у них доступа к конфиденциальной информации другой организации (далее – справка). Справка выдается Службой безопасности организации, в которой работает командированный, под расписку командированного в журнале (карточке) учета выдачи справок о доступе на срок разовой командировки или на срок выполнения задания, но не более чем на год. Справка подписывается руководителем Службы безопасности или Службы кадров и заверяется печатью организации. Делать в справке отметки, содержащие конфиденциальную информацию, запрещается. На обороте справки о допуске указываются степень конфиденциальности информации, с которой ознакомилось командированное лицо, и дата. </a:t>
            </a:r>
            <a:r>
              <a:rPr lang="ru-RU" sz="2400" dirty="0" smtClean="0"/>
              <a:t>Запись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64488" cy="695739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/>
              <a:t> заверяется подписью руководителя Службы безопасности организации или Службы кадров, куда было командировано должностное лицо, и печатью </a:t>
            </a:r>
            <a:r>
              <a:rPr lang="ru-RU" sz="2400" dirty="0" smtClean="0"/>
              <a:t>организации. </a:t>
            </a:r>
            <a:r>
              <a:rPr lang="ru-RU" sz="2400" dirty="0"/>
              <a:t>Справка возвращается ее владельцу для сдачи в Службу безопасности или Службу кадров по месту его постоянной работы, после чего уничтожается, о чем делается отметка в журнале (карточке), которая заверяется подписями двух сотрудников Службы безопасности. При этом акт на уничтожение не </a:t>
            </a:r>
            <a:r>
              <a:rPr lang="ru-RU" sz="2400" dirty="0" smtClean="0"/>
              <a:t>оформляется. Кроме </a:t>
            </a:r>
            <a:r>
              <a:rPr lang="ru-RU" sz="2400" dirty="0"/>
              <a:t>справки, командировочному выдается предписание на выполнение задания. Предписание – это документ на выполнение задания, связанного с информацией конфиденциального характера, который подписывается руководителем организации или структурного подразделения организации и заверяется печатью организации. В предписании кратко излагается основание командирования (номер и дата приказа, договора, совместный план </a:t>
            </a:r>
            <a:r>
              <a:rPr lang="ru-RU" sz="2400" dirty="0" smtClean="0"/>
              <a:t>научно-исследовательских и</a:t>
            </a:r>
            <a:endParaRPr lang="ru-RU" sz="2400" dirty="0"/>
          </a:p>
          <a:p>
            <a:pPr marL="0" indent="360363" algn="just">
              <a:buNone/>
            </a:pPr>
            <a:r>
              <a:rPr lang="ru-RU" sz="2400" dirty="0"/>
              <a:t>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215188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229600" cy="5688632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опытно-конструкторских работ и т.д.), а также определяется, с какой информацией необходимо ознакомить командируемое лицо для выполнения им задания. Предписание, в котором содержится информация всех степеней конфиденциальности («Конфиденциально», «Совершенно конфиденциально»), пересылается почтой в порядке, установленном для конфиденциальных </a:t>
            </a:r>
            <a:r>
              <a:rPr lang="ru-RU" sz="2400" dirty="0" smtClean="0"/>
              <a:t>документов. </a:t>
            </a:r>
            <a:r>
              <a:rPr lang="ru-RU" sz="2400" dirty="0"/>
              <a:t>Предписание выдается для посещения только одной организации. Командированное лицо может иметь доступ только к той информации, которая ему необходима в рамках выполняемого задания, указанного в предписании. Доступ для ознакомления с данной информацией осуществляется с письменного разрешения руководителя принимающей организации или структурного подразделения. Предписание на выполнение задания с разрешением руководителя принимающей организации </a:t>
            </a:r>
            <a:r>
              <a:rPr lang="ru-RU" sz="2400" dirty="0" smtClean="0"/>
              <a:t>ознакомить</a:t>
            </a:r>
          </a:p>
        </p:txBody>
      </p:sp>
    </p:spTree>
    <p:extLst>
      <p:ext uri="{BB962C8B-B14F-4D97-AF65-F5344CB8AC3E}">
        <p14:creationId xmlns:p14="http://schemas.microsoft.com/office/powerpoint/2010/main" xmlns="" val="381716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352928" cy="6858000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командированное лицо с конфиденциальной информацией вместе со справками о допуске регистрируется в журнале (картотеке) учета командированных. Предписание с визой соответствующего руководителя подразделения и отметкой о доступе командированного лица передается принимающим его должностным лицам. Те, в свою очередь, производят на обороте предписания отметки о степени конфиденциальности информации, с которой фактически ознакомилось командированное лицо. Отметки подтверждаются подписью командированного лица, после чего один экземпляр предписания передается для хранения в Службу безопасности организации, а также другой организации, в которую прибыл командированный.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72698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48680"/>
            <a:ext cx="8352928" cy="3672408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Предписание хранится в специальном деле в Службе безопасности или Службе кадров организации, а также в принимающей организации в течение не менее 5 лет. Доступ к конфиденциальной информации командируемых работников и должностных лиц в принимающей организации осуществляется после предъявления ими документов, удостоверяющих личность, справок о доступе, предписаний на выполнение заданий.</a:t>
            </a:r>
          </a:p>
          <a:p>
            <a:pPr marL="0" indent="360363" algn="just">
              <a:buNone/>
            </a:pPr>
            <a:endParaRPr lang="ru-RU" sz="2400" dirty="0"/>
          </a:p>
          <a:p>
            <a:pPr marL="0" indent="360363" algn="just">
              <a:buNone/>
            </a:pPr>
            <a:r>
              <a:rPr lang="ru-RU" sz="2400" dirty="0"/>
              <a:t>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274479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323528" y="1196752"/>
            <a:ext cx="8497887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>
              <a:tabLst>
                <a:tab pos="354013" algn="l"/>
                <a:tab pos="457200" algn="l"/>
              </a:tabLst>
            </a:pPr>
            <a:r>
              <a:rPr lang="ru-RU" altLang="ru-RU" dirty="0"/>
              <a:t>.</a:t>
            </a:r>
          </a:p>
          <a:p>
            <a:pPr algn="just" eaLnBrk="1" hangingPunct="1">
              <a:tabLst>
                <a:tab pos="354013" algn="l"/>
                <a:tab pos="457200" algn="l"/>
              </a:tabLst>
            </a:pP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Calibri" pitchFamily="34" charset="0"/>
              </a:rPr>
              <a:t>Куняев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 Н.Н. и др. Конфиденциальное делопроизводство и защищённый электронный документооборот: Учебник для ВУЗов. – М.: ЛОГОС, 2014. – 680с.</a:t>
            </a:r>
          </a:p>
          <a:p>
            <a:pPr algn="just" eaLnBrk="1" hangingPunct="1">
              <a:tabLst>
                <a:tab pos="354013" algn="l"/>
                <a:tab pos="457200" algn="l"/>
              </a:tabLst>
            </a:pP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2. </a:t>
            </a:r>
            <a:r>
              <a:rPr lang="ru-RU" altLang="ru-RU" sz="2800" b="1" dirty="0">
                <a:solidFill>
                  <a:srgbClr val="002060"/>
                </a:solidFill>
                <a:latin typeface="Calibri" pitchFamily="34" charset="0"/>
              </a:rPr>
              <a:t>Полякова Т.А. </a:t>
            </a:r>
            <a:r>
              <a:rPr lang="ru-RU" altLang="ru-RU" sz="2800" b="1" dirty="0" err="1">
                <a:solidFill>
                  <a:srgbClr val="002060"/>
                </a:solidFill>
                <a:latin typeface="Calibri" pitchFamily="34" charset="0"/>
              </a:rPr>
              <a:t>Стрельцова</a:t>
            </a:r>
            <a:r>
              <a:rPr lang="ru-RU" altLang="ru-RU" sz="2800" b="1" dirty="0">
                <a:solidFill>
                  <a:srgbClr val="002060"/>
                </a:solidFill>
                <a:latin typeface="Calibri" pitchFamily="34" charset="0"/>
              </a:rPr>
              <a:t> А.А. Организационное и правовое обеспечение информационной безопасности: Учебник и практикум для СПО / Отв. ред. </a:t>
            </a:r>
            <a:r>
              <a:rPr lang="ru-RU" altLang="ru-RU" sz="2800" b="1" dirty="0" err="1">
                <a:solidFill>
                  <a:srgbClr val="002060"/>
                </a:solidFill>
                <a:latin typeface="Calibri" pitchFamily="34" charset="0"/>
              </a:rPr>
              <a:t>Стрельцова</a:t>
            </a:r>
            <a:r>
              <a:rPr lang="ru-RU" altLang="ru-RU" sz="2800" b="1" dirty="0">
                <a:solidFill>
                  <a:srgbClr val="002060"/>
                </a:solidFill>
                <a:latin typeface="Calibri" pitchFamily="34" charset="0"/>
              </a:rPr>
              <a:t> А.А. – М.: </a:t>
            </a:r>
            <a:r>
              <a:rPr lang="ru-RU" altLang="ru-RU" sz="2800" b="1" dirty="0" err="1">
                <a:solidFill>
                  <a:srgbClr val="002060"/>
                </a:solidFill>
                <a:latin typeface="Calibri" pitchFamily="34" charset="0"/>
              </a:rPr>
              <a:t>Юрайт</a:t>
            </a:r>
            <a:r>
              <a:rPr lang="ru-RU" altLang="ru-RU" sz="2800" b="1" dirty="0">
                <a:solidFill>
                  <a:srgbClr val="002060"/>
                </a:solidFill>
                <a:latin typeface="Calibri" pitchFamily="34" charset="0"/>
              </a:rPr>
              <a:t>, 2016. – 325 с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.</a:t>
            </a:r>
            <a:endParaRPr lang="ru-RU" altLang="ru-RU" sz="2800" b="1" smtClean="0">
              <a:solidFill>
                <a:srgbClr val="002060"/>
              </a:solidFill>
              <a:latin typeface="Calibri" pitchFamily="34" charset="0"/>
            </a:endParaRPr>
          </a:p>
          <a:p>
            <a:pPr algn="just" eaLnBrk="1" hangingPunct="1">
              <a:tabLst>
                <a:tab pos="354013" algn="l"/>
                <a:tab pos="457200" algn="l"/>
              </a:tabLst>
            </a:pPr>
            <a:r>
              <a:rPr lang="ru-RU" altLang="ru-RU" sz="2800" b="1" smtClean="0">
                <a:solidFill>
                  <a:srgbClr val="002060"/>
                </a:solidFill>
                <a:latin typeface="Calibri" pitchFamily="34" charset="0"/>
              </a:rPr>
              <a:t>3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. Конфиденциальное делопроизводство: Учебное пособие: /Сост.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Calibri" pitchFamily="34" charset="0"/>
              </a:rPr>
              <a:t>Е.А.Давыденко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. — Нижневартовск: Изд-во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Calibri" pitchFamily="34" charset="0"/>
              </a:rPr>
              <a:t>Нижневарт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.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Calibri" pitchFamily="34" charset="0"/>
              </a:rPr>
              <a:t>гос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. ун-та, 2013. — 83 с.</a:t>
            </a:r>
            <a:endParaRPr lang="ru-RU" altLang="ru-RU" sz="28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819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483768" y="404664"/>
            <a:ext cx="4175125" cy="533400"/>
          </a:xfrm>
        </p:spPr>
        <p:txBody>
          <a:bodyPr/>
          <a:lstStyle/>
          <a:p>
            <a:pPr eaLnBrk="1" hangingPunct="1"/>
            <a:r>
              <a:rPr lang="ru-RU" altLang="ru-RU" b="1" i="1" dirty="0" smtClean="0">
                <a:solidFill>
                  <a:srgbClr val="000066"/>
                </a:solidFill>
                <a:latin typeface="Calibri" pitchFamily="34" charset="0"/>
              </a:rPr>
              <a:t>Литература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627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Оформление по умолчанию</vt:lpstr>
      <vt:lpstr>ГБПОУ СПТ им. Б.Г.Музрукова </vt:lpstr>
      <vt:lpstr>Слайд 2</vt:lpstr>
      <vt:lpstr>Слайд 3</vt:lpstr>
      <vt:lpstr>Слайд 4</vt:lpstr>
      <vt:lpstr>Слайд 5</vt:lpstr>
      <vt:lpstr>Слайд 6</vt:lpstr>
      <vt:lpstr>Литература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ГБПОУ СПТ им. Б.Г.Музрукова</dc:title>
  <dc:creator>stivts3@mail.ru</dc:creator>
  <cp:lastModifiedBy>Игорь Столяров</cp:lastModifiedBy>
  <cp:revision>71</cp:revision>
  <dcterms:created xsi:type="dcterms:W3CDTF">2017-07-17T20:21:13Z</dcterms:created>
  <dcterms:modified xsi:type="dcterms:W3CDTF">2020-02-27T17:56:02Z</dcterms:modified>
</cp:coreProperties>
</file>