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1" r:id="rId3"/>
    <p:sldId id="266" r:id="rId4"/>
    <p:sldId id="262" r:id="rId5"/>
    <p:sldId id="308" r:id="rId6"/>
    <p:sldId id="265" r:id="rId7"/>
    <p:sldId id="310" r:id="rId8"/>
    <p:sldId id="27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3622"/>
    <a:srgbClr val="BEE395"/>
    <a:srgbClr val="36174D"/>
    <a:srgbClr val="C119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9" autoAdjust="0"/>
    <p:restoredTop sz="94660"/>
  </p:normalViewPr>
  <p:slideViewPr>
    <p:cSldViewPr>
      <p:cViewPr>
        <p:scale>
          <a:sx n="59" d="100"/>
          <a:sy n="59" d="100"/>
        </p:scale>
        <p:origin x="-165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1511D6-286C-45A9-AF8F-6A101DA8CC5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4A6686-006B-4B34-85AD-CBF5820C7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87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7C92CF-D650-407D-AC6C-F9BC98E66039}" type="slidenum">
              <a:rPr lang="ru-RU" sz="1200"/>
              <a:pPr algn="r"/>
              <a:t>5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5D69F24-7962-415C-8D99-6E07B77E3D46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B945399-7C25-4409-AC3D-62A1D8D20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26A5F-5D8E-4516-ADEF-79FDE3435C71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36016-BE9D-47FC-B117-1D754B9CE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658E-A902-4001-AC80-186D6F887559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9C911-960C-4615-AA53-D683EB111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FC15-AF80-473A-A3D6-D883BE2AF7D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B2F36-D321-491D-AC66-AAC598135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DA6B8C-297B-4297-87BA-E15C7652FC9D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41CD2C-A743-4CB0-89CB-1A3D42951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8ED6FA-4F18-4D0E-AE68-9A609ADFEC4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DB889B-FBC3-47A6-86B2-1BB3D69AF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172E35-2EB8-4DFE-8643-DEEAC19922D9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987A9B-03A4-4F0C-B26C-014771F5E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3D127F-EE53-40BF-8BFE-FA713AD670AC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675CA0-9026-4345-907D-847AA2C77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D35DA-ED7C-446C-AB01-83A8B5DA7D7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425AF-A92B-4C2A-9D09-B810644B4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5E7BCE-DEC2-4501-9BAF-705382170282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7481FE-85CE-462B-90E7-F7DDC40BF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5281C87-83D3-4C65-89C1-B279136E42F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9395E9-1D48-4EED-9C16-613E13506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0EB81C4-FF0B-4BDF-8452-C402D29B7EC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9C7A5A3-397D-4F7B-90FE-ED399DD2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667864" cy="3024336"/>
          </a:xfrm>
          <a:effectLst>
            <a:outerShdw blurRad="65500" dist="38100" dir="5400000" rotWithShape="0">
              <a:srgbClr val="000000">
                <a:alpha val="40000"/>
              </a:srgbClr>
            </a:outerShdw>
            <a:softEdge rad="12700"/>
          </a:effectLst>
        </p:spPr>
        <p:style>
          <a:lnRef idx="1">
            <a:schemeClr val="accent1"/>
          </a:lnRef>
          <a:fillRef idx="1002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русский царь Иван 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Грозный.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638" y="3611563"/>
            <a:ext cx="4246562" cy="609600"/>
          </a:xfrm>
        </p:spPr>
        <p:txBody>
          <a:bodyPr>
            <a:normAutofit/>
          </a:bodyPr>
          <a:lstStyle/>
          <a:p>
            <a:pPr marR="0" eaLnBrk="1" hangingPunct="1"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Саша\Downloads\избранная рад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365104"/>
            <a:ext cx="2969181" cy="223282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1872208" cy="246444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4"/>
          <p:cNvSpPr txBox="1">
            <a:spLocks noGrp="1"/>
          </p:cNvSpPr>
          <p:nvPr/>
        </p:nvSpPr>
        <p:spPr bwMode="auto">
          <a:xfrm>
            <a:off x="6553200" y="6477000"/>
            <a:ext cx="1905000" cy="379413"/>
          </a:xfrm>
          <a:prstGeom prst="rect">
            <a:avLst/>
          </a:prstGeom>
          <a:noFill/>
          <a:extLst/>
        </p:spPr>
        <p:txBody>
          <a:bodyPr wrap="none" lIns="92075" tIns="46038" rIns="92075" bIns="46038" anchor="ctr"/>
          <a:lstStyle/>
          <a:p>
            <a:pPr algn="r" eaLnBrk="0" hangingPunct="0">
              <a:defRPr/>
            </a:pPr>
            <a:fld id="{1CBE90C3-6483-423F-A7EA-A934997D2360}" type="slidenum">
              <a:rPr lang="ru-RU" sz="1400">
                <a:latin typeface="+mn-lt"/>
                <a:cs typeface="+mn-cs"/>
              </a:rPr>
              <a:pPr algn="r" eaLnBrk="0" hangingPunct="0">
                <a:defRPr/>
              </a:pPr>
              <a:t>2</a:t>
            </a:fld>
            <a:endParaRPr lang="ru-RU" sz="1400">
              <a:latin typeface="+mn-lt"/>
              <a:cs typeface="+mn-cs"/>
            </a:endParaRPr>
          </a:p>
        </p:txBody>
      </p:sp>
      <p:pic>
        <p:nvPicPr>
          <p:cNvPr id="15362" name="Picture 7" descr="Василий III - отец Ивана Грозн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3614737" cy="4176713"/>
          </a:xfrm>
          <a:prstGeom prst="rect">
            <a:avLst/>
          </a:prstGeom>
          <a:noFill/>
          <a:ln w="76200" cmpd="tri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250825" y="732780"/>
            <a:ext cx="506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Василий III - отец Ивана Грозного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  <p:pic>
        <p:nvPicPr>
          <p:cNvPr id="15364" name="Picture 9" descr="Елена Глинская - мать Ивана Грозног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1025" y="1194445"/>
            <a:ext cx="3584575" cy="4257675"/>
          </a:xfrm>
          <a:prstGeom prst="rect">
            <a:avLst/>
          </a:prstGeom>
          <a:noFill/>
          <a:ln w="76200" cmpd="tri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15365" name="Rectangle 10"/>
          <p:cNvSpPr>
            <a:spLocks noChangeArrowheads="1"/>
          </p:cNvSpPr>
          <p:nvPr/>
        </p:nvSpPr>
        <p:spPr bwMode="auto">
          <a:xfrm>
            <a:off x="3275856" y="5917555"/>
            <a:ext cx="57606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Елена Глинская - мать Ивана Грозного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716557"/>
            <a:ext cx="6228185" cy="414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188" y="6308725"/>
            <a:ext cx="3960812" cy="3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М. Горелик. Смерть Василия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III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9750" y="549275"/>
            <a:ext cx="8353425" cy="2087563"/>
          </a:xfrm>
          <a:prstGeom prst="round2DiagRect">
            <a:avLst/>
          </a:prstGeom>
          <a:solidFill>
            <a:schemeClr val="bg2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декабря 1533 года </a:t>
            </a:r>
            <a:r>
              <a:rPr lang="ru-RU" sz="2400" b="1" dirty="0">
                <a:solidFill>
                  <a:schemeClr val="tx1"/>
                </a:solidFill>
              </a:rPr>
              <a:t>Великий князь всея Руси Василий </a:t>
            </a:r>
            <a:r>
              <a:rPr lang="en-US" sz="2400" b="1" dirty="0">
                <a:solidFill>
                  <a:schemeClr val="tx1"/>
                </a:solidFill>
              </a:rPr>
              <a:t>III</a:t>
            </a:r>
            <a:r>
              <a:rPr lang="ru-RU" sz="2400" b="1" dirty="0">
                <a:solidFill>
                  <a:schemeClr val="tx1"/>
                </a:solidFill>
              </a:rPr>
              <a:t> умер.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Умирая, он благословил на великое княжение трехлетнего сына Ивана при регентше-матери Елене Васильевне Глинской.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4213" y="1196975"/>
            <a:ext cx="7775575" cy="3311525"/>
          </a:xfrm>
          <a:solidFill>
            <a:schemeClr val="accent2">
              <a:lumMod val="40000"/>
              <a:lumOff val="60000"/>
            </a:schemeClr>
          </a:solidFill>
          <a:ln w="57150" cap="rnd" cmpd="thickThin">
            <a:solidFill>
              <a:srgbClr val="B03622"/>
            </a:solidFill>
          </a:ln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Blip>
                <a:blip r:embed="rId2"/>
              </a:buBlip>
              <a:defRPr/>
            </a:pPr>
            <a:r>
              <a:rPr lang="ru-RU" b="1" dirty="0" smtClean="0"/>
              <a:t>Иван рос беспризорным, но зорким сиротой в обстановке придворных интриг, борьбы и насилия, проникавших в его детскую опочивальню даже ночью.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Blip>
                <a:blip r:embed="rId2"/>
              </a:buBlip>
              <a:defRPr/>
            </a:pPr>
            <a:r>
              <a:rPr lang="ru-RU" b="1" dirty="0" smtClean="0"/>
              <a:t>Детство осталось в памяти Ивана как время обид и унижений, конкретную картину которых он лет через 20 дал в своих письмах к князю Курбскому.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Детство Ивана </a:t>
            </a:r>
            <a:r>
              <a:rPr lang="en-US" dirty="0" smtClean="0">
                <a:solidFill>
                  <a:srgbClr val="C00000"/>
                </a:solidFill>
              </a:rPr>
              <a:t>IV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1052513"/>
            <a:ext cx="9144000" cy="5184775"/>
          </a:xfrm>
          <a:prstGeom prst="vertic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2913" algn="just" fontAlgn="auto">
              <a:spcBef>
                <a:spcPts val="0"/>
              </a:spcBef>
              <a:spcAft>
                <a:spcPts val="0"/>
              </a:spcAft>
              <a:tabLst>
                <a:tab pos="7359650" algn="l"/>
              </a:tabLst>
              <a:defRPr/>
            </a:pPr>
            <a:r>
              <a:rPr lang="ru-RU" sz="2800" b="1" dirty="0">
                <a:solidFill>
                  <a:schemeClr val="tx1"/>
                </a:solidFill>
                <a:latin typeface="Monotype Corsiva" pitchFamily="66" charset="0"/>
              </a:rPr>
              <a:t>«Нас же с покойным братом Георгием начали воспитывать, как  иностранцев или нищих. Какой только нужды не натерпелись мы в одежде и в пище! Ни в чём нам воли не было; ни в чём не поступали с нами, как следует поступать с детьми.  (…) Как исчислить подобные тяжёлые страдания, перенесённые мною в юности? Сколько раз мне и поесть не давали вовремя. Что же сказать о доставшейся мне родительской казне? Всё расхитили коварным образом».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28625" y="142875"/>
            <a:ext cx="8229600" cy="8683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300" b="0" smtClean="0">
                <a:solidFill>
                  <a:srgbClr val="800000"/>
                </a:solidFill>
                <a:effectLst/>
                <a:cs typeface="Arial" charset="0"/>
              </a:rPr>
              <a:t>Боярское правление (1538-1548)</a:t>
            </a:r>
          </a:p>
        </p:txBody>
      </p:sp>
      <p:pic>
        <p:nvPicPr>
          <p:cNvPr id="6148" name="Рисунок 6" descr="http://www.clker.com/cliparts/c/e/3/4/1197149921483170476zeimusu_Crossed_swords.svg.med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1357313"/>
            <a:ext cx="1071563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/>
          <p:nvPr/>
        </p:nvGrpSpPr>
        <p:grpSpPr>
          <a:xfrm>
            <a:off x="1000100" y="1071546"/>
            <a:ext cx="2732484" cy="1639490"/>
            <a:chOff x="918421" y="1378"/>
            <a:chExt cx="2732484" cy="163949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918421" y="1378"/>
              <a:ext cx="2732484" cy="1639490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918421" y="1378"/>
              <a:ext cx="2732484" cy="163949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dirty="0">
                  <a:latin typeface="Arial" pitchFamily="34" charset="0"/>
                  <a:cs typeface="Arial" pitchFamily="34" charset="0"/>
                </a:rPr>
                <a:t>Боярский род Шуйских</a:t>
              </a: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5357818" y="1071546"/>
            <a:ext cx="2928958" cy="1643074"/>
            <a:chOff x="367429" y="265305"/>
            <a:chExt cx="3001714" cy="180102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367429" y="265305"/>
              <a:ext cx="3001714" cy="1801028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367429" y="265305"/>
              <a:ext cx="3001714" cy="18010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dirty="0">
                  <a:latin typeface="Arial" pitchFamily="34" charset="0"/>
                  <a:cs typeface="Arial" pitchFamily="34" charset="0"/>
                </a:rPr>
                <a:t>Боярский род Бельских</a:t>
              </a: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285852" y="3071810"/>
            <a:ext cx="6742750" cy="642942"/>
            <a:chOff x="915584" y="0"/>
            <a:chExt cx="6742750" cy="116407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915584" y="0"/>
              <a:ext cx="6742750" cy="1164074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915584" y="0"/>
              <a:ext cx="6742750" cy="116407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Расправы с политическими противниками, казни, убийства</a:t>
              </a:r>
            </a:p>
          </p:txBody>
        </p:sp>
      </p:grpSp>
      <p:grpSp>
        <p:nvGrpSpPr>
          <p:cNvPr id="5" name="Группа 18"/>
          <p:cNvGrpSpPr/>
          <p:nvPr/>
        </p:nvGrpSpPr>
        <p:grpSpPr>
          <a:xfrm>
            <a:off x="1285852" y="4786322"/>
            <a:ext cx="6786610" cy="714380"/>
            <a:chOff x="27610" y="1914052"/>
            <a:chExt cx="8201989" cy="140791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27610" y="1914052"/>
              <a:ext cx="8201989" cy="140791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27610" y="1914052"/>
              <a:ext cx="8201989" cy="14079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Раздача своим сторонникам земли и привилегий </a:t>
              </a:r>
            </a:p>
          </p:txBody>
        </p:sp>
      </p:grpSp>
      <p:grpSp>
        <p:nvGrpSpPr>
          <p:cNvPr id="6" name="Группа 21"/>
          <p:cNvGrpSpPr/>
          <p:nvPr/>
        </p:nvGrpSpPr>
        <p:grpSpPr>
          <a:xfrm>
            <a:off x="1214414" y="5786454"/>
            <a:ext cx="6858048" cy="642942"/>
            <a:chOff x="62865" y="2850131"/>
            <a:chExt cx="8252700" cy="131481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3" name="Прямоугольник 22"/>
            <p:cNvSpPr/>
            <p:nvPr/>
          </p:nvSpPr>
          <p:spPr>
            <a:xfrm>
              <a:off x="148831" y="2850131"/>
              <a:ext cx="8166734" cy="1314819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62865" y="2850131"/>
              <a:ext cx="8166734" cy="13148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Увеличение поборов с населения</a:t>
              </a:r>
            </a:p>
          </p:txBody>
        </p:sp>
      </p:grpSp>
      <p:grpSp>
        <p:nvGrpSpPr>
          <p:cNvPr id="7" name="Группа 24"/>
          <p:cNvGrpSpPr/>
          <p:nvPr/>
        </p:nvGrpSpPr>
        <p:grpSpPr>
          <a:xfrm>
            <a:off x="1285852" y="3929066"/>
            <a:ext cx="6786610" cy="597494"/>
            <a:chOff x="9635" y="3085997"/>
            <a:chExt cx="7719898" cy="124043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6" name="Прямоугольник 25"/>
            <p:cNvSpPr/>
            <p:nvPr/>
          </p:nvSpPr>
          <p:spPr>
            <a:xfrm>
              <a:off x="9635" y="3085997"/>
              <a:ext cx="7719898" cy="1240436"/>
            </a:xfrm>
            <a:prstGeom prst="rect">
              <a:avLst/>
            </a:prstGeom>
            <a:blipFill dpi="0" rotWithShape="0">
              <a:blip r:embed="rId4" cstate="email">
                <a:duotone>
                  <a:schemeClr val="accent2">
                    <a:hueOff val="0"/>
                    <a:satOff val="0"/>
                    <a:lumOff val="0"/>
                    <a:alphaOff val="0"/>
                    <a:shade val="40000"/>
                  </a:schemeClr>
                  <a:schemeClr val="accent2">
                    <a:hueOff val="0"/>
                    <a:satOff val="0"/>
                    <a:lumOff val="0"/>
                    <a:alphaOff val="0"/>
                    <a:tint val="42000"/>
                  </a:schemeClr>
                </a:duotone>
              </a:blip>
              <a:srcRect/>
              <a:tile tx="0" ty="0" sx="40000" sy="40000" flip="none" algn="tl"/>
            </a:blip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9635" y="3085997"/>
              <a:ext cx="7719898" cy="1240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Расхищение государственной казны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5620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Венчание на царство. 1547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r="92874"/>
          <a:stretch>
            <a:fillRect/>
          </a:stretch>
        </p:blipFill>
        <p:spPr>
          <a:xfrm>
            <a:off x="7092280" y="3946885"/>
            <a:ext cx="2051720" cy="291111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</p:spPr>
      </p:pic>
      <p:pic>
        <p:nvPicPr>
          <p:cNvPr id="5" name="Рисунок 4"/>
          <p:cNvPicPr/>
          <p:nvPr/>
        </p:nvPicPr>
        <p:blipFill>
          <a:blip r:embed="rId3" cstate="email"/>
          <a:srcRect t="15723" b="9813"/>
          <a:stretch>
            <a:fillRect/>
          </a:stretch>
        </p:blipFill>
        <p:spPr bwMode="auto">
          <a:xfrm>
            <a:off x="4283968" y="1628800"/>
            <a:ext cx="4860032" cy="5229200"/>
          </a:xfrm>
          <a:prstGeom prst="round2DiagRect">
            <a:avLst/>
          </a:prstGeom>
          <a:noFill/>
          <a:ln w="9525">
            <a:solidFill>
              <a:srgbClr val="B03622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900113" y="6453188"/>
            <a:ext cx="6335712" cy="404812"/>
          </a:xfrm>
          <a:prstGeom prst="round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К. Лебедев.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Венчание и принятие царского титула Иоанном IV.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850" y="908050"/>
            <a:ext cx="3887788" cy="5400675"/>
          </a:xfrm>
          <a:prstGeom prst="round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В январе 1547 года Иван объявил боярам и митрополиту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</a:rPr>
              <a:t>Макарию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, что хочет жениться и принять новый титул – царя.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16 января 1547 года состоялась торжественная коронация Ивана в Успенском соборе Московского Кремля.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1214438" y="0"/>
            <a:ext cx="6786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800000"/>
                </a:solidFill>
              </a:rPr>
              <a:t>Венчание на царство. Первый «царь всея Руси»</a:t>
            </a:r>
          </a:p>
        </p:txBody>
      </p:sp>
      <p:pic>
        <p:nvPicPr>
          <p:cNvPr id="8195" name="Содержимое 5" descr="Картинка 29 из 578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4000500"/>
            <a:ext cx="3357562" cy="2476500"/>
          </a:xfrm>
        </p:spPr>
      </p:pic>
      <p:pic>
        <p:nvPicPr>
          <p:cNvPr id="8196" name="Рисунок 6" descr="Картинка 49 из 5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3143250"/>
            <a:ext cx="16430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7"/>
          <p:cNvSpPr>
            <a:spLocks noChangeArrowheads="1"/>
          </p:cNvSpPr>
          <p:nvPr/>
        </p:nvSpPr>
        <p:spPr bwMode="auto">
          <a:xfrm>
            <a:off x="3214688" y="1285875"/>
            <a:ext cx="47863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800000"/>
                </a:solidFill>
              </a:rPr>
              <a:t>В 1547 г., когда Ивану было 16 лет, митрополит Макарий венчал его на царство в Успенском соборе Московского Кремля.</a:t>
            </a:r>
          </a:p>
        </p:txBody>
      </p:sp>
      <p:pic>
        <p:nvPicPr>
          <p:cNvPr id="8198" name="Рисунок 8" descr="Barmy (Armoury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4357688"/>
            <a:ext cx="216693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10" descr="Файл:Dormition Cathedral, Mosco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1357313"/>
            <a:ext cx="23574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аша\Downloads\0b135e966db21336716f88858c62846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3926094" cy="4680520"/>
          </a:xfrm>
          <a:prstGeom prst="ellipse">
            <a:avLst/>
          </a:prstGeom>
          <a:noFill/>
          <a:ln>
            <a:solidFill>
              <a:srgbClr val="B03622"/>
            </a:solidFill>
          </a:ln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251520" y="188640"/>
            <a:ext cx="8229600" cy="792088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Венчание на царство. 1547 год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356100" y="1052513"/>
            <a:ext cx="4537075" cy="5472112"/>
          </a:xfrm>
          <a:prstGeom prst="round2Diag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7C354D"/>
                </a:solidFill>
                <a:cs typeface="Arial" charset="0"/>
              </a:rPr>
              <a:t>3 февраля Иван женился на юной боярышне Анастасии Романовне, принадлежавшей к древнему роду Захарьиных-Юрьевых.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chemeClr val="accent2">
            <a:lumMod val="40000"/>
            <a:lumOff val="60000"/>
          </a:schemeClr>
        </a:solidFill>
        <a:ln>
          <a:solidFill>
            <a:srgbClr val="C1191D"/>
          </a:solidFill>
        </a:ln>
      </a:spPr>
      <a:bodyPr rtlCol="0" anchor="ctr"/>
      <a:lstStyle>
        <a:defPPr algn="ctr">
          <a:defRPr sz="2000" b="1" dirty="0" smtClean="0">
            <a:solidFill>
              <a:schemeClr val="accent5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4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804</TotalTime>
  <Words>332</Words>
  <Application>Microsoft Office PowerPoint</Application>
  <PresentationFormat>Экран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Первый русский царь Иван IV Грозный.</vt:lpstr>
      <vt:lpstr>Презентация PowerPoint</vt:lpstr>
      <vt:lpstr>Презентация PowerPoint</vt:lpstr>
      <vt:lpstr>Детство Ивана IV</vt:lpstr>
      <vt:lpstr>Боярское правление (1538-1548)</vt:lpstr>
      <vt:lpstr>Венчание на царство. 1547 год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packardbell</cp:lastModifiedBy>
  <cp:revision>95</cp:revision>
  <dcterms:created xsi:type="dcterms:W3CDTF">2013-02-05T14:44:28Z</dcterms:created>
  <dcterms:modified xsi:type="dcterms:W3CDTF">2020-04-12T09:29:29Z</dcterms:modified>
</cp:coreProperties>
</file>