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78" r:id="rId5"/>
    <p:sldId id="262" r:id="rId6"/>
    <p:sldId id="261" r:id="rId7"/>
    <p:sldId id="260" r:id="rId8"/>
    <p:sldId id="275" r:id="rId9"/>
    <p:sldId id="284" r:id="rId10"/>
    <p:sldId id="272" r:id="rId11"/>
    <p:sldId id="287" r:id="rId12"/>
    <p:sldId id="288" r:id="rId13"/>
    <p:sldId id="264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3C44E-5AA8-4BAF-B77F-107786418BDA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FDCE3-1FCC-4715-99FF-E0223529C9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554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AA408D-60E7-48DA-99A2-CC26F837298D}" type="slidenum">
              <a:rPr lang="ru-RU" altLang="ru-RU">
                <a:latin typeface="Calibri" panose="020F0502020204030204" pitchFamily="34" charset="0"/>
              </a:rPr>
              <a:pPr eaLnBrk="1" hangingPunct="1"/>
              <a:t>14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6391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5BD-3302-4E99-8197-5E898C41BDB6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0795-3644-4D69-8925-D9CBA3643A23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EA0A2-EDD0-4029-B9FE-ABACAD85B9F4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88FA-0487-48AB-B05A-44A63D196A7B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91D71-984F-42A5-9710-BC5E289B952B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88F9F-E94B-41D1-B65C-533785F7C9C2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537B-173B-4E3C-9D05-860CC3ECD0A8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63AB-0D0E-4CAA-B1B1-6AA5DB7D77FB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1C6F-6767-4D05-9AB6-B9D5F5D37D07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21D13-E395-4EAF-A0E4-78B916A5D2D6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51D-83EE-4F82-AC05-FF1AEB99F921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AC57C-D1D6-44A3-82BF-0345E6E0651C}" type="datetime1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Попова С.А. учитель географии Корниловской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960C8-3C24-40FF-9E00-BA6B9892C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88640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Тема урока: Миграции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населения в России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Рисунок 5" descr="http://456spb.edusite.ru/images/c09-3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3571900" cy="3571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31640" y="6021288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России – это история страны, которая колонизируется.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В.О. Ключевский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95968" y="260648"/>
            <a:ext cx="8135937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ru-RU" altLang="ru-RU" sz="2800" dirty="0">
                <a:solidFill>
                  <a:srgbClr val="FF3300"/>
                </a:solidFill>
              </a:rPr>
              <a:t>Внешние миграции</a:t>
            </a:r>
            <a:r>
              <a:rPr lang="ru-RU" altLang="ru-RU" sz="2800" dirty="0"/>
              <a:t> – это перемещение людей за пределы страны, которое  изменяет численность её населения.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26956" y="2417729"/>
            <a:ext cx="3744912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>
                <a:solidFill>
                  <a:srgbClr val="FF3300"/>
                </a:solidFill>
              </a:rPr>
              <a:t>Эмиграция</a:t>
            </a:r>
            <a:r>
              <a:rPr lang="ru-RU" altLang="ru-RU" dirty="0"/>
              <a:t> ( от латинского </a:t>
            </a:r>
            <a:r>
              <a:rPr lang="de-DE" altLang="ru-RU" dirty="0" err="1"/>
              <a:t>emigro</a:t>
            </a:r>
            <a:r>
              <a:rPr lang="ru-RU" altLang="ru-RU" dirty="0"/>
              <a:t>– выселяюсь, переселяюсь) – выезд из страны на постоянное место жительства или длительное проживание в другую страну, как правило, для получения нового гражданства.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altLang="ru-RU" sz="2400" dirty="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153275" y="2417729"/>
            <a:ext cx="33147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dirty="0">
                <a:solidFill>
                  <a:srgbClr val="FF3300"/>
                </a:solidFill>
              </a:rPr>
              <a:t>Иммиграция</a:t>
            </a:r>
            <a:r>
              <a:rPr lang="ru-RU" altLang="ru-RU" dirty="0"/>
              <a:t> (от латинского </a:t>
            </a:r>
            <a:r>
              <a:rPr lang="de-DE" altLang="ru-RU" dirty="0" err="1"/>
              <a:t>immigratio</a:t>
            </a:r>
            <a:r>
              <a:rPr lang="de-DE" altLang="ru-RU" dirty="0"/>
              <a:t> </a:t>
            </a:r>
            <a:r>
              <a:rPr lang="ru-RU" altLang="ru-RU" dirty="0"/>
              <a:t>– вселяюсь) – въезд в страну на постоянное место жительства или длительное проживание в другую страну, как правило, для получения нового гражданства.</a:t>
            </a: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 rot="7534889">
            <a:off x="2392540" y="1925762"/>
            <a:ext cx="792162" cy="144463"/>
          </a:xfrm>
          <a:prstGeom prst="notchedRightArrow">
            <a:avLst>
              <a:gd name="adj1" fmla="val 50000"/>
              <a:gd name="adj2" fmla="val 137087"/>
            </a:avLst>
          </a:prstGeom>
          <a:solidFill>
            <a:srgbClr val="7575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 rot="3698099">
            <a:off x="5036925" y="1925763"/>
            <a:ext cx="792162" cy="144462"/>
          </a:xfrm>
          <a:prstGeom prst="notchedRightArrow">
            <a:avLst>
              <a:gd name="adj1" fmla="val 50000"/>
              <a:gd name="adj2" fmla="val 137088"/>
            </a:avLst>
          </a:prstGeom>
          <a:solidFill>
            <a:srgbClr val="7575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71600" y="5157192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1463"/>
            <a:r>
              <a:rPr lang="ru-RU" dirty="0" smtClean="0">
                <a:solidFill>
                  <a:srgbClr val="FF0000"/>
                </a:solidFill>
              </a:rPr>
              <a:t>Миграционный прирост </a:t>
            </a:r>
            <a:r>
              <a:rPr lang="ru-RU" dirty="0" smtClean="0"/>
              <a:t>– разность между числом прибывших в страну (иммиграция) и числом выбывших (эмиграция) за её пределы за определённый срок.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МП=И-Э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994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199" grpId="0"/>
      <p:bldP spid="8204" grpId="0" animBg="1"/>
      <p:bldP spid="820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Практикум</a:t>
            </a:r>
            <a:r>
              <a:rPr lang="ru-RU" sz="2400" dirty="0" smtClean="0"/>
              <a:t>: Определите по рис. 226 год максимального миграционного прироста населения в России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87" r="2326" b="9814"/>
          <a:stretch/>
        </p:blipFill>
        <p:spPr>
          <a:xfrm>
            <a:off x="457200" y="1124744"/>
            <a:ext cx="8229600" cy="5042075"/>
          </a:xfrm>
        </p:spPr>
      </p:pic>
      <p:sp>
        <p:nvSpPr>
          <p:cNvPr id="6" name="Прямоугольник 5"/>
          <p:cNvSpPr/>
          <p:nvPr/>
        </p:nvSpPr>
        <p:spPr>
          <a:xfrm>
            <a:off x="930424" y="6309320"/>
            <a:ext cx="7283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Среднегодовой миграционный прирост численности населения России</a:t>
            </a:r>
          </a:p>
        </p:txBody>
      </p:sp>
    </p:spTree>
    <p:extLst>
      <p:ext uri="{BB962C8B-B14F-4D97-AF65-F5344CB8AC3E}">
        <p14:creationId xmlns:p14="http://schemas.microsoft.com/office/powerpoint/2010/main" xmlns="" val="162030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Регионы эмиграции и </a:t>
            </a:r>
            <a:r>
              <a:rPr lang="ru-RU" dirty="0" err="1" smtClean="0">
                <a:solidFill>
                  <a:srgbClr val="FF0000"/>
                </a:solidFill>
              </a:rPr>
              <a:t>иммиргации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Россию переезжают жители </a:t>
            </a:r>
            <a:r>
              <a:rPr lang="ru-RU" dirty="0" smtClean="0">
                <a:solidFill>
                  <a:srgbClr val="FF0000"/>
                </a:solidFill>
              </a:rPr>
              <a:t>120 стран </a:t>
            </a:r>
            <a:r>
              <a:rPr lang="ru-RU" dirty="0" smtClean="0"/>
              <a:t>мира.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96%</a:t>
            </a:r>
            <a:r>
              <a:rPr lang="ru-RU" dirty="0" smtClean="0"/>
              <a:t> - по экономическим и политическим причинам.</a:t>
            </a:r>
          </a:p>
          <a:p>
            <a:r>
              <a:rPr lang="ru-RU" dirty="0" smtClean="0"/>
              <a:t>Больше всего людей приезжает из Казахстана, Украины и Узбекистана (50% въезжающих).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Гастарбайтер</a:t>
            </a:r>
            <a:r>
              <a:rPr lang="ru-RU" dirty="0" smtClean="0"/>
              <a:t> – иностранец, приезжающий в какую-либо страну на заработки.</a:t>
            </a:r>
          </a:p>
          <a:p>
            <a:r>
              <a:rPr lang="ru-RU" dirty="0" smtClean="0"/>
              <a:t>Эмигранты уезжают из России более чем в </a:t>
            </a:r>
            <a:r>
              <a:rPr lang="ru-RU" dirty="0" smtClean="0">
                <a:solidFill>
                  <a:srgbClr val="FF0000"/>
                </a:solidFill>
              </a:rPr>
              <a:t>70 стран</a:t>
            </a:r>
            <a:r>
              <a:rPr lang="ru-RU" dirty="0" smtClean="0"/>
              <a:t> мира (в основном Украину, Казахстан, Белоруссию).</a:t>
            </a:r>
          </a:p>
        </p:txBody>
      </p:sp>
    </p:spTree>
    <p:extLst>
      <p:ext uri="{BB962C8B-B14F-4D97-AF65-F5344CB8AC3E}">
        <p14:creationId xmlns:p14="http://schemas.microsoft.com/office/powerpoint/2010/main" xmlns="" val="104478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72066" y="1500174"/>
            <a:ext cx="3714776" cy="42862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Уезжает молодежь,</a:t>
            </a:r>
            <a:br>
              <a:rPr lang="ru-RU" sz="2800" b="1" dirty="0" smtClean="0"/>
            </a:br>
            <a:r>
              <a:rPr lang="ru-RU" sz="2800" b="1" dirty="0" smtClean="0"/>
              <a:t>остаются пенсионеры,</a:t>
            </a:r>
            <a:br>
              <a:rPr lang="ru-RU" sz="2800" b="1" dirty="0" smtClean="0"/>
            </a:br>
            <a:r>
              <a:rPr lang="ru-RU" sz="2800" b="1" dirty="0" smtClean="0"/>
              <a:t>снижается рождаемость,</a:t>
            </a:r>
            <a:br>
              <a:rPr lang="ru-RU" sz="2800" b="1" dirty="0" smtClean="0"/>
            </a:br>
            <a:r>
              <a:rPr lang="ru-RU" sz="2800" b="1" dirty="0" smtClean="0"/>
              <a:t>снижается Е. П.,</a:t>
            </a:r>
            <a:br>
              <a:rPr lang="ru-RU" sz="2800" b="1" dirty="0" smtClean="0"/>
            </a:br>
            <a:r>
              <a:rPr lang="ru-RU" sz="2800" b="1" dirty="0" smtClean="0"/>
              <a:t>много свободных рабочих мест</a:t>
            </a:r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1500174"/>
            <a:ext cx="3714776" cy="42862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Приезжает молодежь,</a:t>
            </a:r>
            <a:br>
              <a:rPr lang="ru-RU" sz="2800" b="1" dirty="0" smtClean="0"/>
            </a:br>
            <a:r>
              <a:rPr lang="ru-RU" sz="2800" b="1" dirty="0" smtClean="0"/>
              <a:t>увеличивается рождаемость,</a:t>
            </a:r>
            <a:br>
              <a:rPr lang="ru-RU" sz="2800" b="1" dirty="0" smtClean="0"/>
            </a:br>
            <a:r>
              <a:rPr lang="ru-RU" sz="2800" b="1" dirty="0" smtClean="0"/>
              <a:t>растет Е. П.,</a:t>
            </a:r>
            <a:br>
              <a:rPr lang="ru-RU" sz="2800" b="1" dirty="0" smtClean="0"/>
            </a:br>
            <a:r>
              <a:rPr lang="ru-RU" sz="2800" b="1" dirty="0" smtClean="0"/>
              <a:t>нет жилья, не хватает работы</a:t>
            </a:r>
            <a:br>
              <a:rPr lang="ru-RU" sz="2800" b="1" dirty="0" smtClean="0"/>
            </a:br>
            <a:r>
              <a:rPr lang="ru-RU" sz="2800" b="1" dirty="0" smtClean="0"/>
              <a:t>(безработица)</a:t>
            </a:r>
            <a:endParaRPr lang="ru-RU" sz="28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00232" y="285728"/>
            <a:ext cx="5357850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Последствия миграций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4822572"/>
              </p:ext>
            </p:extLst>
          </p:nvPr>
        </p:nvGraphicFramePr>
        <p:xfrm>
          <a:off x="92075" y="287338"/>
          <a:ext cx="8945564" cy="548957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563067"/>
                <a:gridCol w="6222171"/>
                <a:gridCol w="2160326"/>
              </a:tblGrid>
              <a:tr h="764797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111111"/>
                          </a:solidFill>
                        </a:rPr>
                        <a:t>Географический диктант. </a:t>
                      </a:r>
                    </a:p>
                  </a:txBody>
                  <a:tcPr marL="91444" marR="91444" marT="45724" marB="45724" anchor="ctr">
                    <a:solidFill>
                      <a:srgbClr val="EDFFE7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F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FE7"/>
                    </a:solidFill>
                  </a:tcPr>
                </a:tc>
              </a:tr>
              <a:tr h="70109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111111"/>
                          </a:solidFill>
                        </a:rPr>
                        <a:t>1</a:t>
                      </a:r>
                      <a:endParaRPr lang="ru-RU" sz="18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111111"/>
                          </a:solidFill>
                        </a:rPr>
                        <a:t>Перемещение людей, связанное с изменением места жительства. </a:t>
                      </a:r>
                    </a:p>
                  </a:txBody>
                  <a:tcPr marL="91444" marR="91444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DFFE7">
                        <a:alpha val="0"/>
                      </a:srgbClr>
                    </a:solidFill>
                  </a:tcPr>
                </a:tc>
              </a:tr>
              <a:tr h="64013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111111"/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111111"/>
                          </a:solidFill>
                        </a:rPr>
                        <a:t>Как называют людей, участвующих в миграции?</a:t>
                      </a:r>
                    </a:p>
                  </a:txBody>
                  <a:tcPr marL="91444" marR="91444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111111"/>
                        </a:solidFill>
                      </a:endParaRPr>
                    </a:p>
                    <a:p>
                      <a:endParaRPr lang="ru-RU" sz="18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DFFE7">
                        <a:alpha val="0"/>
                      </a:srgbClr>
                    </a:solidFill>
                  </a:tcPr>
                </a:tc>
              </a:tr>
              <a:tr h="64013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111111"/>
                          </a:solidFill>
                        </a:rPr>
                        <a:t>3</a:t>
                      </a:r>
                      <a:endParaRPr lang="ru-RU" sz="18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111111"/>
                          </a:solidFill>
                        </a:rPr>
                        <a:t>Перемещение населения внутри страны.</a:t>
                      </a:r>
                      <a:endParaRPr lang="ru-RU" sz="20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111111"/>
                        </a:solidFill>
                      </a:endParaRPr>
                    </a:p>
                    <a:p>
                      <a:endParaRPr lang="ru-RU" sz="18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DFFE7">
                        <a:alpha val="0"/>
                      </a:srgbClr>
                    </a:solidFill>
                  </a:tcPr>
                </a:tc>
              </a:tr>
              <a:tr h="640131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111111"/>
                          </a:solidFill>
                        </a:rPr>
                        <a:t>4</a:t>
                      </a:r>
                      <a:endParaRPr lang="ru-RU" sz="1800" b="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111111"/>
                          </a:solidFill>
                        </a:rPr>
                        <a:t>Миграции принудительного характера.</a:t>
                      </a:r>
                    </a:p>
                  </a:txBody>
                  <a:tcPr marL="91444" marR="91444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111111"/>
                        </a:solidFill>
                      </a:endParaRPr>
                    </a:p>
                    <a:p>
                      <a:endParaRPr lang="ru-RU" sz="18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DFFE7">
                        <a:alpha val="0"/>
                      </a:srgbClr>
                    </a:solidFill>
                  </a:tcPr>
                </a:tc>
              </a:tr>
              <a:tr h="701096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111111"/>
                          </a:solidFill>
                        </a:rPr>
                        <a:t>5</a:t>
                      </a:r>
                      <a:endParaRPr lang="ru-RU" sz="1800" b="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111111"/>
                          </a:solidFill>
                        </a:rPr>
                        <a:t>Разность между числом прибывших в страну и числом выбывших за ее пределы за определенный срок. </a:t>
                      </a:r>
                    </a:p>
                  </a:txBody>
                  <a:tcPr marL="91444" marR="91444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DFFE7">
                        <a:alpha val="0"/>
                      </a:srgbClr>
                    </a:solidFill>
                  </a:tcPr>
                </a:tc>
              </a:tr>
              <a:tr h="701096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111111"/>
                          </a:solidFill>
                        </a:rPr>
                        <a:t>6</a:t>
                      </a:r>
                      <a:endParaRPr lang="ru-RU" sz="1800" b="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111111"/>
                          </a:solidFill>
                        </a:rPr>
                        <a:t>Въезд в страну на постоянное или временное жительство граждан другой стран</a:t>
                      </a:r>
                      <a:r>
                        <a:rPr lang="ru-RU" sz="2000" baseline="0" dirty="0" smtClean="0">
                          <a:solidFill>
                            <a:srgbClr val="111111"/>
                          </a:solidFill>
                        </a:rPr>
                        <a:t>.</a:t>
                      </a:r>
                      <a:endParaRPr lang="ru-RU" sz="2000" dirty="0" smtClean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111111"/>
                        </a:solidFill>
                      </a:endParaRPr>
                    </a:p>
                    <a:p>
                      <a:endParaRPr lang="ru-RU" sz="18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DFFE7">
                        <a:alpha val="0"/>
                      </a:srgbClr>
                    </a:solidFill>
                  </a:tcPr>
                </a:tc>
              </a:tr>
              <a:tr h="701096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111111"/>
                          </a:solidFill>
                        </a:rPr>
                        <a:t>7</a:t>
                      </a:r>
                      <a:endParaRPr lang="ru-RU" sz="1800" b="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111111"/>
                          </a:solidFill>
                        </a:rPr>
                        <a:t>Выезд из одной страны в другую на постоянное проживание.</a:t>
                      </a:r>
                    </a:p>
                  </a:txBody>
                  <a:tcPr marL="91444" marR="91444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DFFE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111111"/>
                        </a:solidFill>
                      </a:endParaRPr>
                    </a:p>
                    <a:p>
                      <a:endParaRPr lang="ru-RU" sz="1800" dirty="0">
                        <a:solidFill>
                          <a:srgbClr val="111111"/>
                        </a:solidFill>
                      </a:endParaRPr>
                    </a:p>
                  </a:txBody>
                  <a:tcPr marL="91444" marR="91444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DFFE7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205663" y="1147763"/>
            <a:ext cx="1692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111111"/>
                </a:solidFill>
                <a:latin typeface="Calibri" panose="020F0502020204030204" pitchFamily="34" charset="0"/>
              </a:rPr>
              <a:t>Миграция </a:t>
            </a:r>
          </a:p>
        </p:txBody>
      </p:sp>
      <p:sp>
        <p:nvSpPr>
          <p:cNvPr id="15" name="Равнобедренный треугольник 14"/>
          <p:cNvSpPr/>
          <p:nvPr/>
        </p:nvSpPr>
        <p:spPr>
          <a:xfrm rot="5400000">
            <a:off x="6731794" y="1162844"/>
            <a:ext cx="622300" cy="369888"/>
          </a:xfrm>
          <a:prstGeom prst="triangle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292975" y="1814513"/>
            <a:ext cx="1690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111111"/>
                </a:solidFill>
                <a:latin typeface="Calibri" panose="020F0502020204030204" pitchFamily="34" charset="0"/>
              </a:rPr>
              <a:t>Мигранты </a:t>
            </a:r>
          </a:p>
        </p:txBody>
      </p:sp>
      <p:sp>
        <p:nvSpPr>
          <p:cNvPr id="18" name="Равнобедренный треугольник 17"/>
          <p:cNvSpPr/>
          <p:nvPr/>
        </p:nvSpPr>
        <p:spPr>
          <a:xfrm rot="5400000">
            <a:off x="6731794" y="1829594"/>
            <a:ext cx="622300" cy="369888"/>
          </a:xfrm>
          <a:prstGeom prst="triangle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283450" y="2332038"/>
            <a:ext cx="1690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111111"/>
                </a:solidFill>
                <a:latin typeface="Calibri" panose="020F0502020204030204" pitchFamily="34" charset="0"/>
              </a:rPr>
              <a:t>Внутренняя миграция</a:t>
            </a:r>
          </a:p>
        </p:txBody>
      </p:sp>
      <p:sp>
        <p:nvSpPr>
          <p:cNvPr id="20" name="Равнобедренный треугольник 19"/>
          <p:cNvSpPr/>
          <p:nvPr/>
        </p:nvSpPr>
        <p:spPr>
          <a:xfrm rot="5400000">
            <a:off x="6732588" y="2435225"/>
            <a:ext cx="620712" cy="369888"/>
          </a:xfrm>
          <a:prstGeom prst="triangle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302500" y="3127375"/>
            <a:ext cx="16906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ru-RU" altLang="ru-RU" sz="2000">
                <a:solidFill>
                  <a:srgbClr val="111111"/>
                </a:solidFill>
                <a:latin typeface="Calibri" panose="020F0502020204030204" pitchFamily="34" charset="0"/>
              </a:rPr>
              <a:t>Депортация </a:t>
            </a:r>
          </a:p>
        </p:txBody>
      </p:sp>
      <p:sp>
        <p:nvSpPr>
          <p:cNvPr id="22" name="Равнобедренный треугольник 21"/>
          <p:cNvSpPr/>
          <p:nvPr/>
        </p:nvSpPr>
        <p:spPr>
          <a:xfrm rot="5400000">
            <a:off x="6731794" y="3118644"/>
            <a:ext cx="622300" cy="369888"/>
          </a:xfrm>
          <a:prstGeom prst="triangle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292975" y="4454525"/>
            <a:ext cx="16906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ru-RU" altLang="ru-RU" sz="2000">
                <a:solidFill>
                  <a:srgbClr val="111111"/>
                </a:solidFill>
                <a:latin typeface="Calibri" panose="020F0502020204030204" pitchFamily="34" charset="0"/>
              </a:rPr>
              <a:t>Иммиграция </a:t>
            </a:r>
          </a:p>
        </p:txBody>
      </p:sp>
      <p:sp>
        <p:nvSpPr>
          <p:cNvPr id="24" name="Равнобедренный треугольник 23"/>
          <p:cNvSpPr/>
          <p:nvPr/>
        </p:nvSpPr>
        <p:spPr>
          <a:xfrm rot="5400000">
            <a:off x="6731794" y="4445794"/>
            <a:ext cx="622300" cy="369888"/>
          </a:xfrm>
          <a:prstGeom prst="triangle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205663" y="3622675"/>
            <a:ext cx="18843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111111"/>
                </a:solidFill>
                <a:latin typeface="Calibri" panose="020F0502020204030204" pitchFamily="34" charset="0"/>
              </a:rPr>
              <a:t>Миграционный прирост</a:t>
            </a:r>
          </a:p>
        </p:txBody>
      </p:sp>
      <p:sp>
        <p:nvSpPr>
          <p:cNvPr id="26" name="Равнобедренный треугольник 25"/>
          <p:cNvSpPr/>
          <p:nvPr/>
        </p:nvSpPr>
        <p:spPr>
          <a:xfrm rot="5400000">
            <a:off x="6731794" y="3791744"/>
            <a:ext cx="622300" cy="369888"/>
          </a:xfrm>
          <a:prstGeom prst="triangle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 rot="5400000">
            <a:off x="6732587" y="5199063"/>
            <a:ext cx="620713" cy="369888"/>
          </a:xfrm>
          <a:prstGeom prst="triangle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326313" y="5208588"/>
            <a:ext cx="16922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ru-RU" altLang="ru-RU" sz="2000">
                <a:solidFill>
                  <a:srgbClr val="111111"/>
                </a:solidFill>
                <a:latin typeface="Calibri" panose="020F0502020204030204" pitchFamily="34" charset="0"/>
              </a:rPr>
              <a:t>Эмиграция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54180974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9" grpId="0"/>
      <p:bldP spid="21" grpId="0"/>
      <p:bldP spid="23" grpId="0"/>
      <p:bldP spid="25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2428868"/>
            <a:ext cx="67151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миграция.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миграций.</a:t>
            </a:r>
          </a:p>
          <a:p>
            <a:pPr marL="342900" indent="-342900">
              <a:buFontTx/>
              <a:buAutoNum type="arabicPeriod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миграций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миграционные потоки.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Последствия миграций.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642918"/>
            <a:ext cx="700092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должны узнать?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D:\Все для презентаций\Анимашки\Risunki gif collekciya\Risunki gif\уч 3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3786190"/>
            <a:ext cx="1428760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188640"/>
            <a:ext cx="8208912" cy="4248472"/>
          </a:xfrm>
          <a:prstGeom prst="round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altLang="ru-RU" sz="4400" dirty="0">
                <a:solidFill>
                  <a:srgbClr val="FF3300"/>
                </a:solidFill>
              </a:rPr>
              <a:t>Миграции</a:t>
            </a:r>
            <a:r>
              <a:rPr lang="ru-RU" altLang="ru-RU" sz="4400" dirty="0"/>
              <a:t> ( от латинского </a:t>
            </a:r>
            <a:r>
              <a:rPr lang="ru-RU" altLang="ru-RU" sz="4400" dirty="0" err="1"/>
              <a:t>migratio</a:t>
            </a:r>
            <a:r>
              <a:rPr lang="ru-RU" altLang="ru-RU" sz="4400" dirty="0"/>
              <a:t> – переселения), </a:t>
            </a:r>
            <a:r>
              <a:rPr lang="ru-RU" altLang="ru-RU" sz="4400" dirty="0" smtClean="0"/>
              <a:t>перемещение людей из одного места в другое, связанные с изменением постоянного места жительства</a:t>
            </a:r>
            <a:endParaRPr lang="ru-RU" altLang="ru-RU" sz="4400" dirty="0"/>
          </a:p>
        </p:txBody>
      </p:sp>
      <p:pic>
        <p:nvPicPr>
          <p:cNvPr id="5" name="Рисунок 4" descr="D:\Все для презентаций\Анимашки\Kartinki i animacii\Коллекция картинок1\j0356784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4941168"/>
            <a:ext cx="1752605" cy="1571636"/>
          </a:xfrm>
          <a:prstGeom prst="rect">
            <a:avLst/>
          </a:prstGeom>
          <a:noFill/>
        </p:spPr>
      </p:pic>
      <p:pic>
        <p:nvPicPr>
          <p:cNvPr id="6" name="Рисунок 5" descr="http://www.gifanimation.ru/images/ludi/backpacker02.gif"/>
          <p:cNvPicPr/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436096" y="4583978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lum bright="-12000" contrast="30000"/>
          </a:blip>
          <a:srcRect/>
          <a:stretch>
            <a:fillRect/>
          </a:stretch>
        </p:blipFill>
        <p:spPr bwMode="auto">
          <a:xfrm>
            <a:off x="762000" y="254624"/>
            <a:ext cx="7620000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4343400"/>
            <a:ext cx="9144000" cy="2514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800" dirty="0"/>
              <a:t>        </a:t>
            </a:r>
            <a:r>
              <a:rPr lang="ru-RU" sz="2400" b="1" dirty="0"/>
              <a:t>Почему люди мигрируют? Главная причина миграции – </a:t>
            </a:r>
            <a:r>
              <a:rPr lang="ru-RU" sz="2400" b="1" dirty="0">
                <a:solidFill>
                  <a:srgbClr val="003399"/>
                </a:solidFill>
              </a:rPr>
              <a:t>экономическая</a:t>
            </a:r>
            <a:r>
              <a:rPr lang="ru-RU" sz="2400" b="1" dirty="0">
                <a:solidFill>
                  <a:srgbClr val="0066CC"/>
                </a:solidFill>
              </a:rPr>
              <a:t>.</a:t>
            </a:r>
            <a:r>
              <a:rPr lang="ru-RU" sz="2400" b="1" dirty="0"/>
              <a:t> Люди едут в другие страны и районы в поисках работы (трудовая миграция), едут в места с более высоким уровнем жизни и заработной платы.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Наряду с этим люди могут менять места жительства по </a:t>
            </a:r>
            <a:r>
              <a:rPr lang="ru-RU" sz="2400" b="1" dirty="0">
                <a:solidFill>
                  <a:srgbClr val="003399"/>
                </a:solidFill>
              </a:rPr>
              <a:t>политическим, национальным, религиозным, экологическим</a:t>
            </a:r>
            <a:r>
              <a:rPr lang="ru-RU" sz="2400" b="1" dirty="0"/>
              <a:t> и другим причинам.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654553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357554" y="3000372"/>
            <a:ext cx="2428892" cy="1000132"/>
          </a:xfrm>
          <a:prstGeom prst="round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Миграции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5572132" y="857232"/>
            <a:ext cx="2643206" cy="1357322"/>
          </a:xfrm>
          <a:prstGeom prst="wedgeRoundRectCallout">
            <a:avLst>
              <a:gd name="adj1" fmla="val -45786"/>
              <a:gd name="adj2" fmla="val 101154"/>
              <a:gd name="adj3" fmla="val 16667"/>
            </a:avLst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 направленности</a:t>
            </a:r>
            <a:endParaRPr lang="ru-RU" sz="2400" b="1" dirty="0"/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6143636" y="4572008"/>
            <a:ext cx="2643206" cy="1357322"/>
          </a:xfrm>
          <a:prstGeom prst="wedgeRoundRectCallout">
            <a:avLst>
              <a:gd name="adj1" fmla="val -65635"/>
              <a:gd name="adj2" fmla="val -87697"/>
              <a:gd name="adj3" fmla="val 16667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 желанию</a:t>
            </a:r>
            <a:endParaRPr lang="ru-RU" sz="2400" b="1" dirty="0"/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642910" y="4643446"/>
            <a:ext cx="2643206" cy="1357322"/>
          </a:xfrm>
          <a:prstGeom prst="wedgeRoundRectCallout">
            <a:avLst>
              <a:gd name="adj1" fmla="val 56296"/>
              <a:gd name="adj2" fmla="val -93219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 мотивам</a:t>
            </a:r>
            <a:endParaRPr lang="ru-RU" sz="2400" b="1" dirty="0"/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>
            <a:off x="1071538" y="857232"/>
            <a:ext cx="2643206" cy="1357322"/>
          </a:xfrm>
          <a:prstGeom prst="wedgeRoundRectCallout">
            <a:avLst>
              <a:gd name="adj1" fmla="val 48356"/>
              <a:gd name="adj2" fmla="val 101154"/>
              <a:gd name="adj3" fmla="val 16667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 </a:t>
            </a:r>
            <a:r>
              <a:rPr lang="ru-RU" sz="2400" b="1" dirty="0" err="1" smtClean="0"/>
              <a:t>продолжитель-ности</a:t>
            </a:r>
            <a:endParaRPr lang="ru-RU" sz="2400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000100" y="500042"/>
            <a:ext cx="2857520" cy="25003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Временные</a:t>
            </a:r>
          </a:p>
          <a:p>
            <a:pPr algn="ctr"/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Постоянные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72132" y="571480"/>
            <a:ext cx="2857520" cy="25003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Внутренние</a:t>
            </a:r>
          </a:p>
          <a:p>
            <a:pPr algn="ctr"/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71472" y="3929066"/>
            <a:ext cx="3000396" cy="25003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Трудовые</a:t>
            </a: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Религиозные</a:t>
            </a: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Политические</a:t>
            </a: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Военные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643570" y="3929066"/>
            <a:ext cx="3143272" cy="25003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Вынужденные</a:t>
            </a:r>
          </a:p>
          <a:p>
            <a:pPr algn="ctr"/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Насильствен-ные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643042" y="428604"/>
            <a:ext cx="6143668" cy="107157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миграций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214554"/>
            <a:ext cx="3857652" cy="1000132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2214554"/>
            <a:ext cx="3857652" cy="1000132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57752" y="3500438"/>
            <a:ext cx="3714776" cy="3000396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b="1" dirty="0" smtClean="0"/>
              <a:t>Из одной страны в другую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Эмиграция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/>
              <a:t> </a:t>
            </a:r>
            <a:r>
              <a:rPr lang="ru-RU" sz="2800" b="1" dirty="0" smtClean="0"/>
              <a:t>Иммиграция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/>
              <a:t> </a:t>
            </a:r>
            <a:r>
              <a:rPr lang="ru-RU" sz="2800" b="1" dirty="0" smtClean="0"/>
              <a:t>Реэмиграция</a:t>
            </a:r>
            <a:endParaRPr lang="ru-RU" sz="28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3500438"/>
            <a:ext cx="3714776" cy="3000396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Межрегиональные (из одного района страны в другой)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/>
              <a:t> </a:t>
            </a:r>
            <a:r>
              <a:rPr lang="ru-RU" sz="2400" b="1" dirty="0" smtClean="0"/>
              <a:t>Сельско-городские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/>
              <a:t> </a:t>
            </a:r>
            <a:r>
              <a:rPr lang="ru-RU" sz="2400" b="1" dirty="0" smtClean="0"/>
              <a:t>Принудительные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Вынужденные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2285984" y="1571612"/>
            <a:ext cx="428628" cy="571504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357950" y="1571612"/>
            <a:ext cx="428628" cy="571504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RES\Class8\Внутренние миграц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13" y="1557635"/>
            <a:ext cx="7184940" cy="5300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4283" y="260648"/>
            <a:ext cx="8229600" cy="129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altLang="ru-RU" sz="2800" dirty="0" smtClean="0">
                <a:solidFill>
                  <a:srgbClr val="FF3300"/>
                </a:solidFill>
              </a:rPr>
              <a:t>Внутренние миграции</a:t>
            </a:r>
            <a:r>
              <a:rPr lang="ru-RU" altLang="ru-RU" sz="2800" dirty="0" smtClean="0"/>
              <a:t> – переселение людей в пределах одной страны, которое не изменяет численность её населения.</a:t>
            </a:r>
            <a:endParaRPr lang="ru-RU" alt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Заголовок 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C00000"/>
                </a:solidFill>
              </a:rPr>
              <a:t>Насильственная миграция (депортация)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478" y="599951"/>
            <a:ext cx="7805043" cy="625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35700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957916"/>
            <a:ext cx="41764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Принудительная депортация</a:t>
            </a:r>
            <a:endParaRPr lang="ru-RU" dirty="0"/>
          </a:p>
        </p:txBody>
      </p:sp>
      <p:sp>
        <p:nvSpPr>
          <p:cNvPr id="4" name="AutoShape 4" descr="88484.jpg (645×435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7" y="7937"/>
            <a:ext cx="4511973" cy="30429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217" y="4500830"/>
            <a:ext cx="30986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Перемещения крымских татар с полуострова Крым в Казахстан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3134814"/>
            <a:ext cx="4732864" cy="372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144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482</Words>
  <Application>Microsoft Office PowerPoint</Application>
  <PresentationFormat>Экран (4:3)</PresentationFormat>
  <Paragraphs>83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Насильственная миграция (депортация)</vt:lpstr>
      <vt:lpstr>Принудительная депортация</vt:lpstr>
      <vt:lpstr>Слайд 10</vt:lpstr>
      <vt:lpstr>Практикум: Определите по рис. 226 год максимального миграционного прироста населения в России </vt:lpstr>
      <vt:lpstr>Регионы эмиграции и иммиргации</vt:lpstr>
      <vt:lpstr>Слайд 13</vt:lpstr>
      <vt:lpstr>Слайд 14</vt:lpstr>
    </vt:vector>
  </TitlesOfParts>
  <Manager>Попова СА</Manager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Миграции населения</dc:title>
  <dc:subject>Миграции населения</dc:subject>
  <dc:creator/>
  <cp:lastModifiedBy>школа</cp:lastModifiedBy>
  <cp:revision>55</cp:revision>
  <dcterms:created xsi:type="dcterms:W3CDTF">2012-10-03T15:10:14Z</dcterms:created>
  <dcterms:modified xsi:type="dcterms:W3CDTF">2020-04-12T19:14:29Z</dcterms:modified>
</cp:coreProperties>
</file>