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32" r:id="rId3"/>
    <p:sldMasterId id="2147483744" r:id="rId4"/>
    <p:sldMasterId id="2147483756" r:id="rId5"/>
  </p:sldMasterIdLst>
  <p:sldIdLst>
    <p:sldId id="265" r:id="rId6"/>
    <p:sldId id="258" r:id="rId7"/>
    <p:sldId id="259" r:id="rId8"/>
    <p:sldId id="262" r:id="rId9"/>
    <p:sldId id="264" r:id="rId10"/>
    <p:sldId id="266" r:id="rId11"/>
    <p:sldId id="260" r:id="rId12"/>
    <p:sldId id="261" r:id="rId13"/>
    <p:sldId id="277" r:id="rId14"/>
    <p:sldId id="278" r:id="rId15"/>
    <p:sldId id="270" r:id="rId16"/>
    <p:sldId id="279" r:id="rId17"/>
    <p:sldId id="276" r:id="rId18"/>
    <p:sldId id="26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F0000"/>
    <a:srgbClr val="3DB3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2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DDC9-98FE-48E2-900E-A99CC649AA19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CAE68-0A23-44F4-9D48-F39589520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89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4699C-2795-46CF-AD1B-77E6F3AB6543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0CC09-0609-4549-BB4F-82FCD758B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72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36440-F6D5-406A-8A3C-69983685C347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0897D-40C9-4A52-89A6-7F06FE8DD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87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3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944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83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549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716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311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525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0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296D9-C227-4649-9684-453984CD705B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E4DF7-503A-4F3C-9F90-B13FD434A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682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49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02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526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7478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0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165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23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491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00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1F87E-A3DF-45C4-BCFE-B1F5B282E5D4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C459F-0B52-4BD7-9060-4D7BEF63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202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62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3952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691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14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361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8417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3222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823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4786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73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C2012-62D9-41C2-A5E8-1F15FC7D5196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53545-069B-4D81-86DD-A10580249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462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1267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115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8469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2269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1408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686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9160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48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465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77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7B679-335D-4A53-9D60-A15FF92247AF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95BD7-FCD3-4ED6-B0EB-211301C7B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0455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5216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812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981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2948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4740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02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FC91D-1674-4E2A-A498-1735E1C4180A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FFAB3-6955-4554-9D95-D2497C762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52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9BB6D-C687-4014-920F-9885034E7DDA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DDA48-C68B-440B-9957-CE5ED5B6B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69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B7C8D-1DE1-41F4-8820-CEB86733100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6B834-AF9A-4449-8E68-9F8F9C020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5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29AD0-2983-4381-B9C1-19873C46346C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31FB4-862D-4EBC-814E-D93F13CCA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27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7C71F8-B77E-4783-84DC-99EA9BE95CBF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D70625-A2B0-4A70-B884-55A80FE66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91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771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01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5A9C51F-A131-458B-BCC4-FAADF0AAC25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12.04.2020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F39184-CBA6-4281-A178-301C96D39CE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60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382000" cy="167640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Arial" charset="0"/>
              </a:rPr>
              <a:t>Слитное и раздельное написание </a:t>
            </a:r>
            <a:r>
              <a:rPr lang="ru-RU" sz="3600" b="1" i="1" smtClean="0">
                <a:latin typeface="Arial" charset="0"/>
              </a:rPr>
              <a:t>не</a:t>
            </a:r>
            <a:r>
              <a:rPr lang="ru-RU" sz="3600" b="1" smtClean="0">
                <a:latin typeface="Arial" charset="0"/>
              </a:rPr>
              <a:t> с именами существительными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667000"/>
            <a:ext cx="8229600" cy="2743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РУССКИЙ ЯЗЫК, </a:t>
            </a:r>
            <a:r>
              <a:rPr lang="ru-RU" smtClean="0">
                <a:latin typeface="Arial" charset="0"/>
              </a:rPr>
              <a:t>5-й</a:t>
            </a:r>
            <a:r>
              <a:rPr lang="ru-RU" smtClean="0"/>
              <a:t> КЛАСС,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                                                                             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650" y="573405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/>
              <a:t>                                                             </a:t>
            </a:r>
            <a:endParaRPr lang="ru-RU"/>
          </a:p>
        </p:txBody>
      </p:sp>
      <p:pic>
        <p:nvPicPr>
          <p:cNvPr id="2053" name="Picture 5" descr="sova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13" y="4191000"/>
            <a:ext cx="213042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2916238" y="5715000"/>
            <a:ext cx="59229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2000"/>
              <a:t>.</a:t>
            </a:r>
          </a:p>
          <a:p>
            <a:pPr eaLnBrk="0" hangingPunct="0"/>
            <a:r>
              <a:rPr lang="ru-RU"/>
              <a:t>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85794"/>
            <a:ext cx="800043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  <a:cs typeface="+mn-cs"/>
              </a:rPr>
              <a:t>Выберите слова, которые не употребляются без </a:t>
            </a:r>
            <a:r>
              <a:rPr lang="ru-RU" sz="3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Calibri"/>
                <a:cs typeface="+mn-cs"/>
              </a:rPr>
              <a:t>НЕ</a:t>
            </a:r>
            <a:r>
              <a:rPr lang="ru-RU" sz="3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  <a:cs typeface="+mn-cs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2428868"/>
            <a:ext cx="4791312" cy="224676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3500" b="1" u="sng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(Не)</a:t>
            </a:r>
            <a:r>
              <a:rPr lang="ru-RU" sz="3500" b="1" u="sng" dirty="0" err="1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alibri"/>
                <a:cs typeface="+mn-cs"/>
              </a:rPr>
              <a:t>годование</a:t>
            </a:r>
            <a:r>
              <a:rPr lang="ru-RU" sz="3500" b="1" u="sng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;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3500" b="1" u="sng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(Не)вежа;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3500" b="1" u="sng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(Не)внимательность;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ru-RU" sz="3500" b="1" u="sng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(</a:t>
            </a:r>
            <a:r>
              <a:rPr lang="ru-RU" sz="3500" b="1" u="sng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alibri"/>
                <a:cs typeface="+mn-cs"/>
              </a:rPr>
              <a:t>Не)</a:t>
            </a:r>
            <a:r>
              <a:rPr lang="ru-RU" sz="3500" b="1" u="sng" dirty="0" err="1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alibri"/>
                <a:cs typeface="+mn-cs"/>
              </a:rPr>
              <a:t>забудка</a:t>
            </a:r>
            <a:r>
              <a:rPr lang="ru-RU" sz="3500" b="1" u="sng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alibri"/>
                <a:cs typeface="+mn-cs"/>
              </a:rPr>
              <a:t>.</a:t>
            </a:r>
            <a:endParaRPr lang="ru-RU" sz="3500" b="1" u="sng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125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16013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2"/>
                </a:solidFill>
              </a:rPr>
              <a:t>Попробуем свои силы!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68413"/>
            <a:ext cx="7696200" cy="453707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вежливость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вежливость, а грубость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порядок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порядок, а полная неразбериха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</a:t>
            </a:r>
            <a:r>
              <a:rPr lang="ru-RU" sz="28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нависть</a:t>
            </a:r>
            <a:endParaRPr lang="ru-RU" sz="28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вежда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серьезность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серьезность, а легкомыслие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</a:t>
            </a:r>
            <a:r>
              <a:rPr lang="ru-RU" sz="28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годование</a:t>
            </a:r>
            <a:endParaRPr lang="ru-RU" sz="28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приятель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(Не) приятель, а просто знакомый</a:t>
            </a:r>
          </a:p>
        </p:txBody>
      </p:sp>
      <p:pic>
        <p:nvPicPr>
          <p:cNvPr id="4101" name="Picture 5" descr="dance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373688"/>
            <a:ext cx="86518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11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8" grpId="1"/>
      <p:bldP spid="40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Словарная работа</a:t>
            </a:r>
            <a:endParaRPr lang="ru-RU" sz="3200" smtClean="0"/>
          </a:p>
        </p:txBody>
      </p:sp>
      <p:sp>
        <p:nvSpPr>
          <p:cNvPr id="5123" name="Содержимое 3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dirty="0" smtClean="0"/>
              <a:t>Невежа, невежда –  -</a:t>
            </a:r>
            <a:r>
              <a:rPr lang="ru-RU" sz="2800" b="1" dirty="0" smtClean="0"/>
              <a:t>вед</a:t>
            </a:r>
            <a:r>
              <a:rPr lang="ru-RU" sz="2800" dirty="0" smtClean="0"/>
              <a:t>- «ведать», «знать».</a:t>
            </a:r>
          </a:p>
          <a:p>
            <a:pPr algn="ctr">
              <a:buFont typeface="Arial" charset="0"/>
              <a:buNone/>
            </a:pPr>
            <a:endParaRPr lang="ru-RU" sz="2800" dirty="0" smtClean="0"/>
          </a:p>
          <a:p>
            <a:pPr>
              <a:buFont typeface="Arial" charset="0"/>
              <a:buNone/>
            </a:pPr>
            <a:r>
              <a:rPr lang="ru-RU" sz="2800" dirty="0" smtClean="0"/>
              <a:t>     В современном русском языке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«невежа» </a:t>
            </a:r>
            <a:r>
              <a:rPr lang="ru-RU" sz="2800" dirty="0" smtClean="0"/>
              <a:t>значит «грубиян»,</a:t>
            </a:r>
          </a:p>
          <a:p>
            <a:pPr>
              <a:buFont typeface="Arial" charset="0"/>
              <a:buNone/>
            </a:pPr>
            <a:endParaRPr lang="ru-RU" sz="2800" dirty="0" smtClean="0"/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«невежда» </a:t>
            </a:r>
            <a:r>
              <a:rPr lang="ru-RU" sz="2800" dirty="0" smtClean="0"/>
              <a:t>– «несведущий»,                         «необразованный человек».</a:t>
            </a:r>
          </a:p>
        </p:txBody>
      </p:sp>
      <p:pic>
        <p:nvPicPr>
          <p:cNvPr id="5" name="Содержимое 6" descr="kr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84888" y="3213100"/>
            <a:ext cx="21590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35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учебник, правило (стр.253)</a:t>
            </a:r>
            <a:endParaRPr lang="ru-RU" dirty="0"/>
          </a:p>
          <a:p>
            <a:r>
              <a:rPr lang="ru-RU" dirty="0" smtClean="0"/>
              <a:t>Упр.</a:t>
            </a:r>
            <a:r>
              <a:rPr lang="ru-RU" dirty="0"/>
              <a:t> </a:t>
            </a:r>
            <a:r>
              <a:rPr lang="ru-RU" dirty="0" smtClean="0"/>
              <a:t>716 (все задания).</a:t>
            </a:r>
          </a:p>
        </p:txBody>
      </p:sp>
    </p:spTree>
    <p:extLst>
      <p:ext uri="{BB962C8B-B14F-4D97-AF65-F5344CB8AC3E}">
        <p14:creationId xmlns:p14="http://schemas.microsoft.com/office/powerpoint/2010/main" val="320042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c3c4e50f0b9ce911d50e5528ce3837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-142900"/>
            <a:ext cx="6121400" cy="53054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143512"/>
            <a:ext cx="69294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  <a:cs typeface="+mn-cs"/>
              </a:rPr>
              <a:t>Спасибо за урок 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  <a:cs typeface="+mn-cs"/>
              </a:rPr>
              <a:t>Вы молодцы!  С вами интересно работать!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33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93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95736" y="476672"/>
            <a:ext cx="5832648" cy="6469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Определяем проблему урока</a:t>
            </a:r>
            <a:endParaRPr lang="ru-RU" sz="3200" spc="50" dirty="0">
              <a:ln w="12700" cmpd="sng">
                <a:solidFill>
                  <a:schemeClr val="tx1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2483768" y="1341439"/>
            <a:ext cx="5760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Прочитайте </a:t>
            </a:r>
            <a:r>
              <a:rPr lang="ru-RU" sz="2400" b="1" dirty="0" smtClean="0">
                <a:latin typeface="Calibri" pitchFamily="34" charset="0"/>
              </a:rPr>
              <a:t>пословицы и загадки: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755576" y="3717032"/>
            <a:ext cx="820891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ru-RU" sz="16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1600" b="1" i="1" dirty="0" smtClean="0">
                <a:solidFill>
                  <a:srgbClr val="002060"/>
                </a:solidFill>
                <a:latin typeface="Calibri" pitchFamily="34" charset="0"/>
              </a:rPr>
              <a:t>Прочитайте </a:t>
            </a:r>
            <a:r>
              <a:rPr lang="ru-RU" sz="1600" b="1" i="1" dirty="0">
                <a:solidFill>
                  <a:srgbClr val="002060"/>
                </a:solidFill>
                <a:latin typeface="Calibri" pitchFamily="34" charset="0"/>
              </a:rPr>
              <a:t>пословицы, скажите, как вы понимаете их смысл</a:t>
            </a:r>
            <a:r>
              <a:rPr lang="ru-RU" sz="1600" b="1" i="1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</a:p>
          <a:p>
            <a:r>
              <a:rPr lang="ru-RU" sz="1600" b="1" i="1" dirty="0" smtClean="0">
                <a:solidFill>
                  <a:srgbClr val="002060"/>
                </a:solidFill>
                <a:latin typeface="Calibri" pitchFamily="34" charset="0"/>
              </a:rPr>
              <a:t>Обратите внимание на слова с пропущенными буквами. Найдите слова с не. Назовите их. Правописание какого  слова  с не вам уже знакомо?</a:t>
            </a:r>
          </a:p>
          <a:p>
            <a:r>
              <a:rPr lang="ru-RU" sz="1600" b="1" i="1" dirty="0" smtClean="0">
                <a:solidFill>
                  <a:srgbClr val="002060"/>
                </a:solidFill>
                <a:latin typeface="Calibri" pitchFamily="34" charset="0"/>
              </a:rPr>
              <a:t>Назовите остальные слова с не из пословиц. Определите, к какой части речи они относятся.</a:t>
            </a:r>
          </a:p>
          <a:p>
            <a:r>
              <a:rPr lang="ru-RU" sz="1600" b="1" i="1" dirty="0" smtClean="0">
                <a:solidFill>
                  <a:srgbClr val="002060"/>
                </a:solidFill>
                <a:latin typeface="Calibri" pitchFamily="34" charset="0"/>
              </a:rPr>
              <a:t>Попробуйте сформулировать тему и цель урока.</a:t>
            </a:r>
            <a:endParaRPr lang="ru-RU" sz="16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72831" y="556612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n w="12700">
                <a:solidFill>
                  <a:schemeClr val="tx1"/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843213" y="6092825"/>
            <a:ext cx="2735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Проверьте себя.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15208" y="5877272"/>
            <a:ext cx="7128792" cy="10215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spc="50" dirty="0" smtClean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Узнать новую орфограмму – правописание не с именами существительными. Научиться правильно писать имена существительные с не.</a:t>
            </a:r>
            <a:endParaRPr lang="ru-RU" i="1" spc="50" dirty="0">
              <a:ln w="12700" cmpd="sng">
                <a:solidFill>
                  <a:schemeClr val="tx1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9" name="Рисунок 18" descr="99574540_large_4360286_73103195_3616854_y_486c9ff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856" y="332656"/>
            <a:ext cx="1152128" cy="1119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3608" y="1721376"/>
            <a:ext cx="79392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1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. В…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</a:rPr>
              <a:t>сеннее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 (не)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</a:rPr>
              <a:t>настье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 – семь п…год на 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</a:rPr>
              <a:t>дв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…ре.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2. (Не)было бы счастья, да (не)счастье 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пом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…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гло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. (Не)пером пишут, а умом.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4. Кругла, а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(не)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месяц, зелена, а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(не)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дубрава, с хвостиком, а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(не) 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мыш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….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5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. (Не)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куст,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а с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листочками,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(не)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рубашка,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а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сшита,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(не)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человек,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а 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</a:rPr>
              <a:t>ра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..сказывает.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476672"/>
            <a:ext cx="7632848" cy="119181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Решаем проблему,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открываем новые знания</a:t>
            </a:r>
            <a:endParaRPr lang="ru-RU" sz="3200" spc="50" dirty="0">
              <a:ln w="12700" cmpd="sng">
                <a:solidFill>
                  <a:schemeClr val="tx1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348038" y="2276475"/>
            <a:ext cx="4349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Не</a:t>
            </a:r>
            <a:r>
              <a:rPr lang="ru-RU" sz="2800" b="1" dirty="0"/>
              <a:t> печь кормит, а руки.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00547" y="1750318"/>
            <a:ext cx="7128791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Какой смысл вносит </a:t>
            </a:r>
            <a:r>
              <a:rPr lang="ru-RU" sz="2400" b="1" i="1" dirty="0">
                <a:latin typeface="+mn-lt"/>
                <a:cs typeface="+mn-cs"/>
              </a:rPr>
              <a:t>не</a:t>
            </a:r>
            <a:r>
              <a:rPr lang="ru-RU" sz="2400" dirty="0">
                <a:latin typeface="+mn-lt"/>
                <a:cs typeface="+mn-cs"/>
              </a:rPr>
              <a:t> в эти предложения?</a:t>
            </a:r>
            <a:endParaRPr lang="ru-RU" sz="2400" dirty="0">
              <a:ln w="12700">
                <a:solidFill>
                  <a:schemeClr val="tx1"/>
                </a:solidFill>
                <a:prstDash val="solid"/>
              </a:ln>
              <a:latin typeface="+mn-lt"/>
              <a:cs typeface="+mn-cs"/>
            </a:endParaRPr>
          </a:p>
        </p:txBody>
      </p:sp>
      <p:pic>
        <p:nvPicPr>
          <p:cNvPr id="5129" name="Picture 9" descr="ANd9GcRJu33UyhCZw4t3nzzWIQ0vOymWwiqmDuyWjv1JxgAkZldoHVS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27647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14"/>
          <p:cNvSpPr>
            <a:spLocks noChangeArrowheads="1"/>
          </p:cNvSpPr>
          <p:nvPr/>
        </p:nvSpPr>
        <p:spPr bwMode="auto">
          <a:xfrm>
            <a:off x="179388" y="4149725"/>
            <a:ext cx="64119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/>
              <a:t>Это</a:t>
            </a:r>
            <a:r>
              <a:rPr lang="ru-RU" sz="2800" b="1" dirty="0">
                <a:solidFill>
                  <a:srgbClr val="FF0000"/>
                </a:solidFill>
              </a:rPr>
              <a:t> не </a:t>
            </a:r>
            <a:r>
              <a:rPr lang="ru-RU" sz="2800" b="1" dirty="0"/>
              <a:t>галка,</a:t>
            </a:r>
            <a:r>
              <a:rPr lang="ru-RU" sz="2800" b="1" dirty="0">
                <a:solidFill>
                  <a:srgbClr val="FF0000"/>
                </a:solidFill>
              </a:rPr>
              <a:t> не </a:t>
            </a:r>
            <a:r>
              <a:rPr lang="ru-RU" sz="2800" b="1" dirty="0"/>
              <a:t>сорока, </a:t>
            </a:r>
            <a:r>
              <a:rPr lang="ru-RU" sz="2800" b="1" dirty="0">
                <a:solidFill>
                  <a:srgbClr val="FF0000"/>
                </a:solidFill>
              </a:rPr>
              <a:t>не </a:t>
            </a:r>
            <a:r>
              <a:rPr lang="ru-RU" sz="2800" b="1" dirty="0"/>
              <a:t>ворона.</a:t>
            </a:r>
          </a:p>
        </p:txBody>
      </p:sp>
      <p:pic>
        <p:nvPicPr>
          <p:cNvPr id="5133" name="Picture 13" descr="ANd9GcSvmXWcushZ14jHgQI2ymrOxqhzgp3TFaiK-ThUs9tWNBh_jns5q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3716338"/>
            <a:ext cx="2344737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3924300" y="2997200"/>
            <a:ext cx="3673475" cy="431800"/>
          </a:xfrm>
          <a:prstGeom prst="roundRect">
            <a:avLst>
              <a:gd name="adj" fmla="val 16667"/>
            </a:avLst>
          </a:prstGeom>
          <a:solidFill>
            <a:srgbClr val="3DB3C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противопоставление</a:t>
            </a: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2124075" y="4724400"/>
            <a:ext cx="3673475" cy="431800"/>
          </a:xfrm>
          <a:prstGeom prst="roundRect">
            <a:avLst>
              <a:gd name="adj" fmla="val 16667"/>
            </a:avLst>
          </a:prstGeom>
          <a:solidFill>
            <a:srgbClr val="3DB3C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отрицание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971550" y="5589588"/>
            <a:ext cx="6840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/>
              <a:t>Сделайте вывод, когда </a:t>
            </a:r>
            <a:r>
              <a:rPr lang="ru-RU" sz="2000" b="1" i="1" dirty="0"/>
              <a:t>не</a:t>
            </a:r>
            <a:r>
              <a:rPr lang="ru-RU" sz="2000" dirty="0"/>
              <a:t> с существительными пишется раздельно.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5134" grpId="0" animBg="1"/>
      <p:bldP spid="5135" grpId="0" animBg="1"/>
      <p:bldP spid="5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547813" y="2636838"/>
            <a:ext cx="166052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настье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взгоды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вежда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84213" y="450850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Прочитайте слова без </a:t>
            </a:r>
            <a:r>
              <a:rPr lang="ru-RU" sz="2000" b="1" i="1"/>
              <a:t>не</a:t>
            </a:r>
            <a:r>
              <a:rPr lang="ru-RU" sz="2000"/>
              <a:t>. </a:t>
            </a:r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684213" y="1700213"/>
            <a:ext cx="828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/>
              <a:t>Понаблюдайте за особенностями группы слов.</a:t>
            </a:r>
          </a:p>
        </p:txBody>
      </p:sp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443663" y="2708275"/>
            <a:ext cx="15398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…</a:t>
            </a:r>
            <a:r>
              <a:rPr lang="ru-RU" sz="2800" b="1">
                <a:latin typeface="Calibri" pitchFamily="34" charset="0"/>
              </a:rPr>
              <a:t>настье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…</a:t>
            </a:r>
            <a:r>
              <a:rPr lang="ru-RU" sz="2800" b="1">
                <a:latin typeface="Calibri" pitchFamily="34" charset="0"/>
              </a:rPr>
              <a:t>взгоды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…</a:t>
            </a:r>
            <a:r>
              <a:rPr lang="ru-RU" sz="2800" b="1">
                <a:latin typeface="Calibri" pitchFamily="34" charset="0"/>
              </a:rPr>
              <a:t>вежда</a:t>
            </a:r>
          </a:p>
        </p:txBody>
      </p:sp>
      <p:sp>
        <p:nvSpPr>
          <p:cNvPr id="6150" name="AutoShape 14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60" name="Picture 16" descr="2507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420938"/>
            <a:ext cx="2376487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84213" y="5589588"/>
            <a:ext cx="77771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Сделайте вывод, когда </a:t>
            </a:r>
            <a:r>
              <a:rPr lang="ru-RU" sz="2000" b="1" i="1"/>
              <a:t>не</a:t>
            </a:r>
            <a:r>
              <a:rPr lang="ru-RU" sz="2000"/>
              <a:t> с существительными пишется </a:t>
            </a:r>
            <a:r>
              <a:rPr lang="ru-RU" sz="2000" b="1"/>
              <a:t>слитно</a:t>
            </a:r>
            <a:r>
              <a:rPr lang="ru-RU" sz="2000"/>
              <a:t>.</a:t>
            </a:r>
            <a:r>
              <a:rPr lang="ru-RU" sz="2400"/>
              <a:t> 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684213" y="5013325"/>
            <a:ext cx="640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Чем</a:t>
            </a:r>
            <a:r>
              <a:rPr lang="ru-RU" sz="2400"/>
              <a:t> </a:t>
            </a:r>
            <a:r>
              <a:rPr lang="ru-RU" sz="2000"/>
              <a:t>является </a:t>
            </a:r>
            <a:r>
              <a:rPr lang="ru-RU" sz="2000" b="1" i="1"/>
              <a:t>не</a:t>
            </a:r>
            <a:r>
              <a:rPr lang="ru-RU" sz="2000"/>
              <a:t> в приведённых словах?</a:t>
            </a:r>
          </a:p>
        </p:txBody>
      </p:sp>
      <p:sp>
        <p:nvSpPr>
          <p:cNvPr id="6163" name="Arc 19"/>
          <p:cNvSpPr>
            <a:spLocks/>
          </p:cNvSpPr>
          <p:nvPr/>
        </p:nvSpPr>
        <p:spPr bwMode="auto">
          <a:xfrm rot="-2472468">
            <a:off x="1835150" y="2492375"/>
            <a:ext cx="827088" cy="787400"/>
          </a:xfrm>
          <a:custGeom>
            <a:avLst/>
            <a:gdLst>
              <a:gd name="T0" fmla="*/ 0 w 26717"/>
              <a:gd name="T1" fmla="*/ 586251 h 25503"/>
              <a:gd name="T2" fmla="*/ 25264246 w 26717"/>
              <a:gd name="T3" fmla="*/ 24310817 h 25503"/>
              <a:gd name="T4" fmla="*/ 4903926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4" name="Arc 20"/>
          <p:cNvSpPr>
            <a:spLocks/>
          </p:cNvSpPr>
          <p:nvPr/>
        </p:nvSpPr>
        <p:spPr bwMode="auto">
          <a:xfrm rot="-2472468">
            <a:off x="1835150" y="2924175"/>
            <a:ext cx="827088" cy="787400"/>
          </a:xfrm>
          <a:custGeom>
            <a:avLst/>
            <a:gdLst>
              <a:gd name="T0" fmla="*/ 0 w 26717"/>
              <a:gd name="T1" fmla="*/ 586251 h 25503"/>
              <a:gd name="T2" fmla="*/ 25264246 w 26717"/>
              <a:gd name="T3" fmla="*/ 24310817 h 25503"/>
              <a:gd name="T4" fmla="*/ 4903926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5" name="Arc 21"/>
          <p:cNvSpPr>
            <a:spLocks/>
          </p:cNvSpPr>
          <p:nvPr/>
        </p:nvSpPr>
        <p:spPr bwMode="auto">
          <a:xfrm rot="-2472468">
            <a:off x="1835150" y="3357563"/>
            <a:ext cx="827088" cy="787400"/>
          </a:xfrm>
          <a:custGeom>
            <a:avLst/>
            <a:gdLst>
              <a:gd name="T0" fmla="*/ 0 w 26717"/>
              <a:gd name="T1" fmla="*/ 586251 h 25503"/>
              <a:gd name="T2" fmla="*/ 25264246 w 26717"/>
              <a:gd name="T3" fmla="*/ 24310817 h 25503"/>
              <a:gd name="T4" fmla="*/ 4903926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8101013" y="2924175"/>
            <a:ext cx="5762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600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158" name="AutoShape 2"/>
          <p:cNvSpPr>
            <a:spLocks noChangeArrowheads="1"/>
          </p:cNvSpPr>
          <p:nvPr/>
        </p:nvSpPr>
        <p:spPr bwMode="auto">
          <a:xfrm>
            <a:off x="1692275" y="476250"/>
            <a:ext cx="5975350" cy="720725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/>
              <a:t>Продолжим 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152" grpId="0"/>
      <p:bldP spid="2" grpId="0"/>
      <p:bldP spid="6161" grpId="0"/>
      <p:bldP spid="6162" grpId="0"/>
      <p:bldP spid="6163" grpId="0" animBg="1"/>
      <p:bldP spid="6164" grpId="0" animBg="1"/>
      <p:bldP spid="6165" grpId="0" animBg="1"/>
      <p:bldP spid="61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700338" y="2205038"/>
            <a:ext cx="401955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правда –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правда </a:t>
            </a: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       </a:t>
            </a:r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счастье –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счастье </a:t>
            </a: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      </a:t>
            </a:r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друг –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друг </a:t>
            </a:r>
            <a:r>
              <a:rPr lang="ru-RU" sz="2800" b="1">
                <a:solidFill>
                  <a:srgbClr val="0070C0"/>
                </a:solidFill>
                <a:latin typeface="Calibri" pitchFamily="34" charset="0"/>
              </a:rPr>
              <a:t>        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684213" y="1484313"/>
            <a:ext cx="828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 smtClean="0"/>
              <a:t>Понаблюдайте  </a:t>
            </a:r>
            <a:r>
              <a:rPr lang="ru-RU" sz="2400" dirty="0"/>
              <a:t>за особенностями другой группы.</a:t>
            </a:r>
          </a:p>
        </p:txBody>
      </p:sp>
      <p:sp>
        <p:nvSpPr>
          <p:cNvPr id="2" name="Прямоугольник 8"/>
          <p:cNvSpPr>
            <a:spLocks noChangeArrowheads="1"/>
          </p:cNvSpPr>
          <p:nvPr/>
        </p:nvSpPr>
        <p:spPr bwMode="auto">
          <a:xfrm>
            <a:off x="2700338" y="2205038"/>
            <a:ext cx="424815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правда –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правда (</a:t>
            </a:r>
            <a:r>
              <a:rPr lang="ru-RU" sz="2800" b="1" dirty="0">
                <a:solidFill>
                  <a:srgbClr val="0070C0"/>
                </a:solidFill>
                <a:latin typeface="Calibri" pitchFamily="34" charset="0"/>
              </a:rPr>
              <a:t>ложь</a:t>
            </a:r>
            <a:r>
              <a:rPr lang="ru-RU" sz="2800" b="1" dirty="0">
                <a:latin typeface="Calibri" pitchFamily="34" charset="0"/>
              </a:rPr>
              <a:t>)</a:t>
            </a:r>
          </a:p>
          <a:p>
            <a:r>
              <a:rPr lang="ru-RU" sz="2800" b="1" dirty="0">
                <a:latin typeface="Calibri" pitchFamily="34" charset="0"/>
              </a:rPr>
              <a:t>счастье –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счастье (</a:t>
            </a:r>
            <a:r>
              <a:rPr lang="ru-RU" sz="2800" b="1" dirty="0">
                <a:solidFill>
                  <a:srgbClr val="0070C0"/>
                </a:solidFill>
                <a:latin typeface="Calibri" pitchFamily="34" charset="0"/>
              </a:rPr>
              <a:t>горе</a:t>
            </a:r>
            <a:r>
              <a:rPr lang="ru-RU" sz="2800" b="1" dirty="0">
                <a:latin typeface="Calibri" pitchFamily="34" charset="0"/>
              </a:rPr>
              <a:t>)</a:t>
            </a:r>
          </a:p>
          <a:p>
            <a:r>
              <a:rPr lang="ru-RU" sz="2800" b="1" dirty="0">
                <a:latin typeface="Calibri" pitchFamily="34" charset="0"/>
              </a:rPr>
              <a:t>друг –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друг (</a:t>
            </a:r>
            <a:r>
              <a:rPr lang="ru-RU" sz="2800" b="1" dirty="0">
                <a:solidFill>
                  <a:srgbClr val="0070C0"/>
                </a:solidFill>
                <a:latin typeface="Calibri" pitchFamily="34" charset="0"/>
              </a:rPr>
              <a:t>враг</a:t>
            </a:r>
            <a:r>
              <a:rPr lang="ru-RU" sz="2800" b="1" dirty="0">
                <a:latin typeface="Calibri" pitchFamily="34" charset="0"/>
              </a:rPr>
              <a:t>)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39750" y="3789363"/>
            <a:ext cx="8280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Сравни пары слов. Какой смысл слову придаёт </a:t>
            </a:r>
            <a:r>
              <a:rPr lang="ru-RU" sz="2000" b="1" i="1"/>
              <a:t>не</a:t>
            </a:r>
            <a:r>
              <a:rPr lang="ru-RU" sz="2000"/>
              <a:t>?</a:t>
            </a:r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39750" y="4365625"/>
            <a:ext cx="6119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Чем можно заменить существительные с </a:t>
            </a:r>
            <a:r>
              <a:rPr lang="ru-RU" sz="2000" b="1" i="1"/>
              <a:t>не</a:t>
            </a:r>
            <a:r>
              <a:rPr lang="ru-RU" sz="2000"/>
              <a:t>? 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68313" y="5516563"/>
            <a:ext cx="8208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Сделайте 2-й вывод о слитном написании существительных с </a:t>
            </a:r>
            <a:r>
              <a:rPr lang="ru-RU" sz="2000" b="1" i="1"/>
              <a:t>не</a:t>
            </a:r>
            <a:r>
              <a:rPr lang="ru-RU" sz="2000"/>
              <a:t>.</a:t>
            </a:r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>
            <a:off x="6443663" y="4292600"/>
            <a:ext cx="2232025" cy="431800"/>
          </a:xfrm>
          <a:prstGeom prst="roundRect">
            <a:avLst>
              <a:gd name="adj" fmla="val 16667"/>
            </a:avLst>
          </a:prstGeom>
          <a:solidFill>
            <a:srgbClr val="3DB3C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синонимом</a:t>
            </a:r>
          </a:p>
        </p:txBody>
      </p:sp>
      <p:sp>
        <p:nvSpPr>
          <p:cNvPr id="7178" name="AutoShape 2"/>
          <p:cNvSpPr>
            <a:spLocks noChangeArrowheads="1"/>
          </p:cNvSpPr>
          <p:nvPr/>
        </p:nvSpPr>
        <p:spPr bwMode="auto">
          <a:xfrm>
            <a:off x="1692275" y="476250"/>
            <a:ext cx="5975350" cy="720725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tx2"/>
                </a:solidFill>
              </a:rPr>
              <a:t> </a:t>
            </a:r>
            <a:r>
              <a:rPr lang="ru-RU" sz="3600"/>
              <a:t>Продолжим наблюдения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611188" y="4868863"/>
            <a:ext cx="6119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/>
              <a:t>Чем является </a:t>
            </a:r>
            <a:r>
              <a:rPr lang="ru-RU" sz="2000" b="1" i="1"/>
              <a:t>не</a:t>
            </a:r>
            <a:r>
              <a:rPr lang="ru-RU" sz="2000"/>
              <a:t> в данных словах? 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4284663" y="22764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4284663" y="270827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4643438" y="27082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4643438" y="22764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3851275" y="31416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4211638" y="31416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21513" grpId="0"/>
      <p:bldP spid="21516" grpId="0"/>
      <p:bldP spid="21517" grpId="0"/>
      <p:bldP spid="21518" grpId="0" animBg="1"/>
      <p:bldP spid="21521" grpId="0"/>
      <p:bldP spid="21522" grpId="0" animBg="1"/>
      <p:bldP spid="21524" grpId="0" animBg="1"/>
      <p:bldP spid="21525" grpId="0" animBg="1"/>
      <p:bldP spid="21526" grpId="0" animBg="1"/>
      <p:bldP spid="21527" grpId="0" animBg="1"/>
      <p:bldP spid="215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11188" y="2924175"/>
            <a:ext cx="16605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настье</a:t>
            </a:r>
          </a:p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взгоды</a:t>
            </a:r>
          </a:p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 dirty="0">
                <a:latin typeface="Calibri" pitchFamily="34" charset="0"/>
              </a:rPr>
              <a:t>вежда</a:t>
            </a:r>
          </a:p>
        </p:txBody>
      </p:sp>
      <p:sp>
        <p:nvSpPr>
          <p:cNvPr id="8195" name="AutoShape 7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3" name="Arc 11"/>
          <p:cNvSpPr>
            <a:spLocks/>
          </p:cNvSpPr>
          <p:nvPr/>
        </p:nvSpPr>
        <p:spPr bwMode="auto">
          <a:xfrm rot="-2472468">
            <a:off x="900113" y="3644900"/>
            <a:ext cx="827087" cy="787400"/>
          </a:xfrm>
          <a:custGeom>
            <a:avLst/>
            <a:gdLst>
              <a:gd name="T0" fmla="*/ 0 w 26717"/>
              <a:gd name="T1" fmla="*/ 586251 h 25503"/>
              <a:gd name="T2" fmla="*/ 25264185 w 26717"/>
              <a:gd name="T3" fmla="*/ 24310817 h 25503"/>
              <a:gd name="T4" fmla="*/ 4903920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4" name="Arc 12"/>
          <p:cNvSpPr>
            <a:spLocks/>
          </p:cNvSpPr>
          <p:nvPr/>
        </p:nvSpPr>
        <p:spPr bwMode="auto">
          <a:xfrm rot="-2472468">
            <a:off x="900113" y="2781300"/>
            <a:ext cx="827087" cy="787400"/>
          </a:xfrm>
          <a:custGeom>
            <a:avLst/>
            <a:gdLst>
              <a:gd name="T0" fmla="*/ 0 w 26717"/>
              <a:gd name="T1" fmla="*/ 586251 h 25503"/>
              <a:gd name="T2" fmla="*/ 25264185 w 26717"/>
              <a:gd name="T3" fmla="*/ 24310817 h 25503"/>
              <a:gd name="T4" fmla="*/ 4903920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65" name="Arc 13"/>
          <p:cNvSpPr>
            <a:spLocks/>
          </p:cNvSpPr>
          <p:nvPr/>
        </p:nvSpPr>
        <p:spPr bwMode="auto">
          <a:xfrm rot="-2472468">
            <a:off x="827088" y="3213100"/>
            <a:ext cx="827087" cy="787400"/>
          </a:xfrm>
          <a:custGeom>
            <a:avLst/>
            <a:gdLst>
              <a:gd name="T0" fmla="*/ 0 w 26717"/>
              <a:gd name="T1" fmla="*/ 586251 h 25503"/>
              <a:gd name="T2" fmla="*/ 25264185 w 26717"/>
              <a:gd name="T3" fmla="*/ 24310817 h 25503"/>
              <a:gd name="T4" fmla="*/ 4903920 w 26717"/>
              <a:gd name="T5" fmla="*/ 20590280 h 2550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717" h="25503" fill="none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</a:path>
              <a:path w="26717" h="25503" stroke="0" extrusionOk="0">
                <a:moveTo>
                  <a:pt x="-1" y="614"/>
                </a:moveTo>
                <a:cubicBezTo>
                  <a:pt x="1674" y="206"/>
                  <a:pt x="3392" y="-1"/>
                  <a:pt x="5117" y="0"/>
                </a:cubicBezTo>
                <a:cubicBezTo>
                  <a:pt x="17046" y="0"/>
                  <a:pt x="26717" y="9670"/>
                  <a:pt x="26717" y="21600"/>
                </a:cubicBezTo>
                <a:cubicBezTo>
                  <a:pt x="26717" y="22909"/>
                  <a:pt x="26597" y="24215"/>
                  <a:pt x="26361" y="25502"/>
                </a:cubicBezTo>
                <a:lnTo>
                  <a:pt x="5117" y="21600"/>
                </a:lnTo>
                <a:lnTo>
                  <a:pt x="-1" y="6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2843213" y="2924175"/>
            <a:ext cx="16986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правда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счастье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друг</a:t>
            </a: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5219700" y="2997200"/>
            <a:ext cx="26177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_печь, а руки</a:t>
            </a:r>
          </a:p>
        </p:txBody>
      </p:sp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5219700" y="4005263"/>
            <a:ext cx="34655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_галка,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_сорока,</a:t>
            </a:r>
          </a:p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не</a:t>
            </a:r>
            <a:r>
              <a:rPr lang="ru-RU" sz="2800" b="1">
                <a:latin typeface="Calibri" pitchFamily="34" charset="0"/>
              </a:rPr>
              <a:t>_ворона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2124075" y="1484313"/>
            <a:ext cx="62642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/>
              <a:t>Сделайте общий вывод о слитном и раздельном 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написании существительных с </a:t>
            </a:r>
            <a:r>
              <a:rPr lang="ru-RU" sz="2000" b="1" i="1" dirty="0"/>
              <a:t>не</a:t>
            </a:r>
            <a:r>
              <a:rPr lang="ru-RU" sz="2000" dirty="0"/>
              <a:t>.</a:t>
            </a:r>
          </a:p>
        </p:txBody>
      </p:sp>
      <p:sp>
        <p:nvSpPr>
          <p:cNvPr id="7" name="Скругленный прямоугольник 3"/>
          <p:cNvSpPr/>
          <p:nvPr/>
        </p:nvSpPr>
        <p:spPr>
          <a:xfrm>
            <a:off x="2253025" y="515343"/>
            <a:ext cx="4352098" cy="64698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Обобщим наблюдения</a:t>
            </a:r>
            <a:endParaRPr lang="ru-RU" sz="3200" spc="50" dirty="0">
              <a:ln w="12700" cmpd="sng">
                <a:solidFill>
                  <a:schemeClr val="tx1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323850" y="5157788"/>
            <a:ext cx="8208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dirty="0"/>
              <a:t>Сравните свои выводы с правилом в </a:t>
            </a:r>
            <a:r>
              <a:rPr lang="ru-RU" sz="2000" dirty="0" smtClean="0"/>
              <a:t>учебнике на стр.253.</a:t>
            </a:r>
            <a:endParaRPr lang="ru-RU" sz="2000" dirty="0"/>
          </a:p>
        </p:txBody>
      </p:sp>
      <p:pic>
        <p:nvPicPr>
          <p:cNvPr id="2" name="Picture 2" descr="http://www.xrest.ru/images/collection/00699/196/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1447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4" name="Line 22"/>
          <p:cNvSpPr>
            <a:spLocks noChangeShapeType="1"/>
          </p:cNvSpPr>
          <p:nvPr/>
        </p:nvSpPr>
        <p:spPr bwMode="auto">
          <a:xfrm>
            <a:off x="2916238" y="29972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>
            <a:off x="3348038" y="29972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2916238" y="34290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3348038" y="34290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8" name="Line 26"/>
          <p:cNvSpPr>
            <a:spLocks noChangeShapeType="1"/>
          </p:cNvSpPr>
          <p:nvPr/>
        </p:nvSpPr>
        <p:spPr bwMode="auto">
          <a:xfrm>
            <a:off x="2987675" y="38608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9" name="Line 27"/>
          <p:cNvSpPr>
            <a:spLocks noChangeShapeType="1"/>
          </p:cNvSpPr>
          <p:nvPr/>
        </p:nvSpPr>
        <p:spPr bwMode="auto">
          <a:xfrm>
            <a:off x="3348038" y="38608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563" grpId="0" animBg="1"/>
      <p:bldP spid="23564" grpId="0" animBg="1"/>
      <p:bldP spid="23565" grpId="0" animBg="1"/>
      <p:bldP spid="3" grpId="0"/>
      <p:bldP spid="5" grpId="0"/>
      <p:bldP spid="6" grpId="0"/>
      <p:bldP spid="23570" grpId="0"/>
      <p:bldP spid="23572" grpId="0"/>
      <p:bldP spid="23574" grpId="0" animBg="1"/>
      <p:bldP spid="23575" grpId="0" animBg="1"/>
      <p:bldP spid="23576" grpId="0" animBg="1"/>
      <p:bldP spid="23577" grpId="0" animBg="1"/>
      <p:bldP spid="23578" grpId="0" animBg="1"/>
      <p:bldP spid="235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53025" y="515343"/>
            <a:ext cx="4352098" cy="64698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Обобщим наблюдения</a:t>
            </a:r>
            <a:endParaRPr lang="ru-RU" sz="3200" spc="50" dirty="0">
              <a:ln w="12700" cmpd="sng">
                <a:solidFill>
                  <a:schemeClr val="tx1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87450" y="14843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Попробуйте представить правило в виде схемы.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76872"/>
            <a:ext cx="727280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+mn-lt"/>
                <a:cs typeface="+mn-cs"/>
              </a:rPr>
              <a:t>Не</a:t>
            </a:r>
            <a:r>
              <a:rPr lang="ru-RU" sz="3600" dirty="0">
                <a:ln w="12700">
                  <a:solidFill>
                    <a:schemeClr val="tx1"/>
                  </a:solidFill>
                  <a:prstDash val="solid"/>
                </a:ln>
                <a:latin typeface="+mn-lt"/>
                <a:cs typeface="+mn-cs"/>
              </a:rPr>
              <a:t> с именами существительными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059113" y="1989138"/>
            <a:ext cx="2376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Проверьте себя.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18281" y="2996952"/>
            <a:ext cx="1907165" cy="7150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СЛИТНО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545120" y="2996952"/>
            <a:ext cx="2637159" cy="7150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РАЗДЕЛЬНО</a:t>
            </a:r>
          </a:p>
        </p:txBody>
      </p:sp>
      <p:sp>
        <p:nvSpPr>
          <p:cNvPr id="28" name="Стрелка вниз 27"/>
          <p:cNvSpPr/>
          <p:nvPr/>
        </p:nvSpPr>
        <p:spPr>
          <a:xfrm>
            <a:off x="1835150" y="3860800"/>
            <a:ext cx="576263" cy="504825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6516688" y="3789363"/>
            <a:ext cx="576262" cy="50323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0" y="4508500"/>
            <a:ext cx="3814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1. Не употребляется без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</a:rPr>
              <a:t>не.</a:t>
            </a: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0" y="5084763"/>
            <a:ext cx="44291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2. Можно заменить синонимом</a:t>
            </a:r>
          </a:p>
          <a:p>
            <a:r>
              <a:rPr lang="ru-RU" sz="2400" b="1">
                <a:latin typeface="Calibri" pitchFamily="34" charset="0"/>
              </a:rPr>
              <a:t>   (близким по значению </a:t>
            </a:r>
          </a:p>
          <a:p>
            <a:r>
              <a:rPr lang="ru-RU" sz="2400" b="1">
                <a:latin typeface="Calibri" pitchFamily="34" charset="0"/>
              </a:rPr>
              <a:t>    выражением).</a:t>
            </a: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4787900" y="4508500"/>
            <a:ext cx="3956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1. Есть противопоставление.</a:t>
            </a: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4787900" y="5013325"/>
            <a:ext cx="3473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2. Имеет отрицательное </a:t>
            </a:r>
          </a:p>
          <a:p>
            <a:r>
              <a:rPr lang="ru-RU" sz="2400" b="1">
                <a:latin typeface="Calibri" pitchFamily="34" charset="0"/>
              </a:rPr>
              <a:t>     значение.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28" grpId="0" animBg="1"/>
      <p:bldP spid="30" grpId="0" animBg="1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344959" y="548680"/>
            <a:ext cx="2149182" cy="6469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spc="50" dirty="0">
                <a:ln w="12700" cmpd="sng">
                  <a:solidFill>
                    <a:schemeClr val="tx1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Рефлексия</a:t>
            </a:r>
            <a:endParaRPr lang="ru-RU" sz="3200" spc="50" dirty="0">
              <a:ln w="12700" cmpd="sng">
                <a:solidFill>
                  <a:schemeClr val="tx1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468313" y="1341438"/>
            <a:ext cx="8424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Укажите номера предложений, в которых существительное с </a:t>
            </a:r>
            <a:r>
              <a:rPr lang="ru-RU" sz="2400" b="1" i="1" dirty="0">
                <a:latin typeface="Calibri" pitchFamily="34" charset="0"/>
              </a:rPr>
              <a:t>не</a:t>
            </a:r>
            <a:r>
              <a:rPr lang="ru-RU" sz="2400" dirty="0">
                <a:latin typeface="Calibri" pitchFamily="34" charset="0"/>
              </a:rPr>
              <a:t> пишется </a:t>
            </a:r>
            <a:r>
              <a:rPr lang="ru-RU" sz="2400" b="1" dirty="0">
                <a:latin typeface="Calibri" pitchFamily="34" charset="0"/>
              </a:rPr>
              <a:t>раздельно</a:t>
            </a:r>
            <a:r>
              <a:rPr lang="ru-RU" sz="2400" dirty="0"/>
              <a:t>.</a:t>
            </a:r>
            <a:r>
              <a:rPr lang="ru-RU" sz="2400" dirty="0">
                <a:latin typeface="Calibri" pitchFamily="34" charset="0"/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9900" y="2278063"/>
            <a:ext cx="7916863" cy="2803525"/>
          </a:xfrm>
          <a:prstGeom prst="roundRect">
            <a:avLst/>
          </a:prstGeom>
          <a:solidFill>
            <a:schemeClr val="accent1">
              <a:tint val="50000"/>
              <a:satMod val="30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</a:rPr>
              <a:t>(Не)везение преследовало меня.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</a:rPr>
              <a:t>(Не)везение, а труд и настойчивость приведут к успехам в знаниях.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</a:rPr>
              <a:t>(Не)везение преследовало меня, но труд и воля помогли добиться успехов в учении.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</a:rPr>
              <a:t>Видно (не)ряху по грязной рубахе.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</a:rPr>
              <a:t>Говорить (не)правду некрасиво.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</a:rPr>
              <a:t>Говорит (не)правду, а ложь.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132138" y="5661025"/>
            <a:ext cx="23764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Поверьте себя.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8313" y="2276475"/>
            <a:ext cx="7916862" cy="2826306"/>
          </a:xfrm>
          <a:prstGeom prst="roundRect">
            <a:avLst/>
          </a:prstGeom>
          <a:solidFill>
            <a:schemeClr val="accent1">
              <a:tint val="50000"/>
              <a:satMod val="30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Не…везение </a:t>
            </a:r>
            <a:r>
              <a:rPr lang="ru-RU" sz="2000" dirty="0">
                <a:solidFill>
                  <a:srgbClr val="000000"/>
                </a:solidFill>
              </a:rPr>
              <a:t>преследовало меня.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Не…везение</a:t>
            </a:r>
            <a:r>
              <a:rPr lang="ru-RU" sz="2000" dirty="0">
                <a:solidFill>
                  <a:srgbClr val="FF0000"/>
                </a:solidFill>
              </a:rPr>
              <a:t>, а труд и настойчивость приведут к успехам в знаниях.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Не…везение </a:t>
            </a:r>
            <a:r>
              <a:rPr lang="ru-RU" sz="2000" dirty="0">
                <a:solidFill>
                  <a:srgbClr val="000000"/>
                </a:solidFill>
              </a:rPr>
              <a:t>преследовало меня, но труд и воля помогли добиться успехов в учении.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>
                <a:solidFill>
                  <a:srgbClr val="000000"/>
                </a:solidFill>
              </a:rPr>
              <a:t>Видно </a:t>
            </a:r>
            <a:r>
              <a:rPr lang="ru-RU" sz="2000" dirty="0" smtClean="0">
                <a:solidFill>
                  <a:srgbClr val="000000"/>
                </a:solidFill>
              </a:rPr>
              <a:t>не…ряху </a:t>
            </a:r>
            <a:r>
              <a:rPr lang="ru-RU" sz="2000" dirty="0">
                <a:solidFill>
                  <a:srgbClr val="000000"/>
                </a:solidFill>
              </a:rPr>
              <a:t>по грязной рубахе.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>
                <a:solidFill>
                  <a:srgbClr val="000000"/>
                </a:solidFill>
              </a:rPr>
              <a:t>Говорить  </a:t>
            </a:r>
            <a:r>
              <a:rPr lang="ru-RU" sz="2000" dirty="0" smtClean="0">
                <a:solidFill>
                  <a:srgbClr val="000000"/>
                </a:solidFill>
              </a:rPr>
              <a:t>не…правду </a:t>
            </a:r>
            <a:r>
              <a:rPr lang="ru-RU" sz="2000" dirty="0">
                <a:solidFill>
                  <a:srgbClr val="000000"/>
                </a:solidFill>
              </a:rPr>
              <a:t>некрасиво.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>
                <a:solidFill>
                  <a:srgbClr val="FF0000"/>
                </a:solidFill>
              </a:rPr>
              <a:t>Говорит </a:t>
            </a:r>
            <a:r>
              <a:rPr lang="ru-RU" sz="2000" dirty="0" smtClean="0">
                <a:solidFill>
                  <a:srgbClr val="FF0000"/>
                </a:solidFill>
              </a:rPr>
              <a:t>не…правду</a:t>
            </a:r>
            <a:r>
              <a:rPr lang="ru-RU" sz="2000" dirty="0">
                <a:solidFill>
                  <a:srgbClr val="FF0000"/>
                </a:solidFill>
              </a:rPr>
              <a:t>, а ложь.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31840" y="5589240"/>
            <a:ext cx="2435775" cy="646986"/>
          </a:xfrm>
          <a:prstGeom prst="roundRect">
            <a:avLst/>
          </a:prstGeom>
          <a:solidFill>
            <a:schemeClr val="accent1">
              <a:tint val="50000"/>
              <a:satMod val="30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5218113"/>
            <a:ext cx="2663825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7" y="785794"/>
            <a:ext cx="684076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  <a:cs typeface="+mn-cs"/>
              </a:rPr>
              <a:t>Исправьте ошибки в предложениях: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276" y="1857364"/>
            <a:ext cx="8100392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</a:pPr>
            <a:endParaRPr lang="ru-RU" sz="3000" b="1" dirty="0" smtClean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prstClr val="black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/>
              <a:cs typeface="+mn-cs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32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Случившееся показалось мне настоящим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      не счастьем.</a:t>
            </a:r>
            <a:r>
              <a:rPr lang="en-US" sz="32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  </a:t>
            </a:r>
            <a:endParaRPr lang="ru-RU" sz="3200" b="1" dirty="0" smtClean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/>
              <a:cs typeface="+mn-cs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/>
                <a:cs typeface="+mn-cs"/>
              </a:rPr>
              <a:t>2.  Не дуг его свалил.  </a:t>
            </a:r>
            <a:endParaRPr lang="ru-RU" sz="32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4214818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3600" b="1" i="1" dirty="0" smtClean="0">
              <a:solidFill>
                <a:srgbClr val="FF0000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75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Е С ИМЕНАМИ СУЩЕСТВИТЕЛЬНЫ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 С ИМЕНАМИ СУЩЕСТВИТЕЛЬНЫМИ</Template>
  <TotalTime>372</TotalTime>
  <Words>722</Words>
  <Application>Microsoft Office PowerPoint</Application>
  <PresentationFormat>Экран (4:3)</PresentationFormat>
  <Paragraphs>129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НЕ С ИМЕНАМИ СУЩЕСТВИТЕЛЬНЫМИ</vt:lpstr>
      <vt:lpstr>1_Тема Office</vt:lpstr>
      <vt:lpstr>Тема Office</vt:lpstr>
      <vt:lpstr>3_Тема Office</vt:lpstr>
      <vt:lpstr>4_Тема Office</vt:lpstr>
      <vt:lpstr>Слитное и раздельное написание не с именами существительными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Попробуем свои силы!</vt:lpstr>
      <vt:lpstr>Словарная работа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Слитное и раздельное написание не с именами существительными</dc:title>
  <dc:creator>123</dc:creator>
  <cp:lastModifiedBy>Anastasia</cp:lastModifiedBy>
  <cp:revision>27</cp:revision>
  <dcterms:created xsi:type="dcterms:W3CDTF">2015-04-13T09:54:51Z</dcterms:created>
  <dcterms:modified xsi:type="dcterms:W3CDTF">2020-04-12T18:01:19Z</dcterms:modified>
</cp:coreProperties>
</file>