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5" r:id="rId3"/>
    <p:sldId id="286" r:id="rId4"/>
    <p:sldId id="257" r:id="rId5"/>
    <p:sldId id="265" r:id="rId6"/>
    <p:sldId id="277" r:id="rId7"/>
    <p:sldId id="267" r:id="rId8"/>
    <p:sldId id="276" r:id="rId9"/>
    <p:sldId id="275" r:id="rId10"/>
    <p:sldId id="274" r:id="rId11"/>
    <p:sldId id="273" r:id="rId12"/>
    <p:sldId id="272" r:id="rId13"/>
    <p:sldId id="271" r:id="rId14"/>
    <p:sldId id="280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890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-13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BDA6F-1741-4CAF-92E8-428FF3A019DF}" type="datetimeFigureOut">
              <a:rPr lang="ru-RU" smtClean="0"/>
              <a:pPr/>
              <a:t>12.04.2020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94C92-A853-40AD-A498-CDBF315A52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63259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BDA6F-1741-4CAF-92E8-428FF3A019DF}" type="datetimeFigureOut">
              <a:rPr lang="ru-RU" smtClean="0"/>
              <a:pPr/>
              <a:t>12.04.2020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94C92-A853-40AD-A498-CDBF315A52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9589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BDA6F-1741-4CAF-92E8-428FF3A019DF}" type="datetimeFigureOut">
              <a:rPr lang="ru-RU" smtClean="0"/>
              <a:pPr/>
              <a:t>12.04.2020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94C92-A853-40AD-A498-CDBF315A52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34204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BDA6F-1741-4CAF-92E8-428FF3A019DF}" type="datetimeFigureOut">
              <a:rPr lang="ru-RU" smtClean="0"/>
              <a:pPr/>
              <a:t>12.04.2020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94C92-A853-40AD-A498-CDBF315A52F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6545651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BDA6F-1741-4CAF-92E8-428FF3A019DF}" type="datetimeFigureOut">
              <a:rPr lang="ru-RU" smtClean="0"/>
              <a:pPr/>
              <a:t>12.04.2020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94C92-A853-40AD-A498-CDBF315A52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436106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BDA6F-1741-4CAF-92E8-428FF3A019DF}" type="datetimeFigureOut">
              <a:rPr lang="ru-RU" smtClean="0"/>
              <a:pPr/>
              <a:t>12.04.2020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94C92-A853-40AD-A498-CDBF315A52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264820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BDA6F-1741-4CAF-92E8-428FF3A019DF}" type="datetimeFigureOut">
              <a:rPr lang="ru-RU" smtClean="0"/>
              <a:pPr/>
              <a:t>12.04.2020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94C92-A853-40AD-A498-CDBF315A52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379183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BDA6F-1741-4CAF-92E8-428FF3A019DF}" type="datetimeFigureOut">
              <a:rPr lang="ru-RU" smtClean="0"/>
              <a:pPr/>
              <a:t>12.04.2020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94C92-A853-40AD-A498-CDBF315A52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709109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BDA6F-1741-4CAF-92E8-428FF3A019DF}" type="datetimeFigureOut">
              <a:rPr lang="ru-RU" smtClean="0"/>
              <a:pPr/>
              <a:t>12.04.2020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94C92-A853-40AD-A498-CDBF315A52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05595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BDA6F-1741-4CAF-92E8-428FF3A019DF}" type="datetimeFigureOut">
              <a:rPr lang="ru-RU" smtClean="0"/>
              <a:pPr/>
              <a:t>12.04.2020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94C92-A853-40AD-A498-CDBF315A52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52677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BDA6F-1741-4CAF-92E8-428FF3A019DF}" type="datetimeFigureOut">
              <a:rPr lang="ru-RU" smtClean="0"/>
              <a:pPr/>
              <a:t>12.04.2020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94C92-A853-40AD-A498-CDBF315A52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96588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BDA6F-1741-4CAF-92E8-428FF3A019DF}" type="datetimeFigureOut">
              <a:rPr lang="ru-RU" smtClean="0"/>
              <a:pPr/>
              <a:t>12.04.2020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94C92-A853-40AD-A498-CDBF315A52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40338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BDA6F-1741-4CAF-92E8-428FF3A019DF}" type="datetimeFigureOut">
              <a:rPr lang="ru-RU" smtClean="0"/>
              <a:pPr/>
              <a:t>12.04.2020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94C92-A853-40AD-A498-CDBF315A52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43760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BDA6F-1741-4CAF-92E8-428FF3A019DF}" type="datetimeFigureOut">
              <a:rPr lang="ru-RU" smtClean="0"/>
              <a:pPr/>
              <a:t>12.04.2020</a:t>
            </a:fld>
            <a:endParaRPr lang="ru-RU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94C92-A853-40AD-A498-CDBF315A52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31491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BDA6F-1741-4CAF-92E8-428FF3A019DF}" type="datetimeFigureOut">
              <a:rPr lang="ru-RU" smtClean="0"/>
              <a:pPr/>
              <a:t>12.04.2020</a:t>
            </a:fld>
            <a:endParaRPr lang="ru-RU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94C92-A853-40AD-A498-CDBF315A52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86212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BDA6F-1741-4CAF-92E8-428FF3A019DF}" type="datetimeFigureOut">
              <a:rPr lang="ru-RU" smtClean="0"/>
              <a:pPr/>
              <a:t>12.04.2020</a:t>
            </a:fld>
            <a:endParaRPr lang="ru-RU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94C92-A853-40AD-A498-CDBF315A52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44249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BDA6F-1741-4CAF-92E8-428FF3A019DF}" type="datetimeFigureOut">
              <a:rPr lang="ru-RU" smtClean="0"/>
              <a:pPr/>
              <a:t>12.04.2020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94C92-A853-40AD-A498-CDBF315A52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87967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E8BDA6F-1741-4CAF-92E8-428FF3A019DF}" type="datetimeFigureOut">
              <a:rPr lang="ru-RU" smtClean="0"/>
              <a:pPr/>
              <a:t>12.04.2020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E94C92-A853-40AD-A498-CDBF315A52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947487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74387" y="621890"/>
            <a:ext cx="8825658" cy="1570703"/>
          </a:xfrm>
        </p:spPr>
        <p:txBody>
          <a:bodyPr/>
          <a:lstStyle/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Правила умственной гигиены для 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учащихся</a:t>
            </a:r>
            <a:b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(часть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81600" y="2900218"/>
            <a:ext cx="6479458" cy="3556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Выполнила:</a:t>
            </a:r>
          </a:p>
          <a:p>
            <a:r>
              <a:rPr lang="ru-RU" sz="2800" dirty="0" smtClean="0"/>
              <a:t>Сидорова С.О.</a:t>
            </a:r>
          </a:p>
          <a:p>
            <a:r>
              <a:rPr lang="ru-RU" sz="2800" dirty="0" smtClean="0"/>
              <a:t>Педагог-психолог</a:t>
            </a:r>
          </a:p>
          <a:p>
            <a:r>
              <a:rPr lang="ru-RU" sz="2800" dirty="0" err="1" smtClean="0"/>
              <a:t>Мобу</a:t>
            </a:r>
            <a:r>
              <a:rPr lang="ru-RU" sz="2800" dirty="0" smtClean="0"/>
              <a:t> «</a:t>
            </a:r>
            <a:r>
              <a:rPr lang="ru-RU" sz="2800" dirty="0" err="1" smtClean="0"/>
              <a:t>сясьстройская</a:t>
            </a:r>
            <a:r>
              <a:rPr lang="ru-RU" sz="2800" dirty="0" smtClean="0"/>
              <a:t> </a:t>
            </a:r>
          </a:p>
          <a:p>
            <a:r>
              <a:rPr lang="ru-RU" sz="2800" dirty="0" smtClean="0"/>
              <a:t>средняя общеобразовательная школа №1</a:t>
            </a:r>
            <a:r>
              <a:rPr lang="ru-RU" sz="2800" dirty="0" smtClean="0"/>
              <a:t>»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4529275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1884" y="523568"/>
            <a:ext cx="10087897" cy="1197077"/>
          </a:xfrm>
        </p:spPr>
        <p:txBody>
          <a:bodyPr/>
          <a:lstStyle/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Ничто так не утомляет,</a:t>
            </a:r>
            <a:b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как однообразие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74255" y="2059710"/>
            <a:ext cx="10825017" cy="4396508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+mn-lt"/>
              </a:rPr>
              <a:t>	Человек может сохранить произвольное внимание при монотонной работе в течении 15 минут, затем нужно сделать короткую паузу или переключиться на другую деятельность.</a:t>
            </a:r>
          </a:p>
          <a:p>
            <a:pPr algn="just"/>
            <a:r>
              <a:rPr lang="ru-RU" sz="2800" dirty="0" smtClean="0">
                <a:latin typeface="+mn-lt"/>
              </a:rPr>
              <a:t>	Существуют и более длительные циклы активности мозговой деятельности, например, 90-минутный ритм активности мозга.</a:t>
            </a:r>
          </a:p>
          <a:p>
            <a:pPr algn="just"/>
            <a:r>
              <a:rPr lang="ru-RU" sz="2800" dirty="0" smtClean="0">
                <a:latin typeface="+mn-lt"/>
              </a:rPr>
              <a:t>	Поэтому через 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полтора часа </a:t>
            </a:r>
            <a:r>
              <a:rPr lang="ru-RU" sz="2800" dirty="0" smtClean="0">
                <a:latin typeface="+mn-lt"/>
              </a:rPr>
              <a:t>работы  следует сделать более  длительный перерыв.</a:t>
            </a:r>
            <a:endParaRPr lang="ru-RU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5437990"/>
      </p:ext>
    </p:extLst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1884" y="523568"/>
            <a:ext cx="10087897" cy="1197077"/>
          </a:xfrm>
        </p:spPr>
        <p:txBody>
          <a:bodyPr/>
          <a:lstStyle/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перерыве расслабиться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105236" y="1671782"/>
            <a:ext cx="5044545" cy="1671782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+mn-lt"/>
              </a:rPr>
              <a:t>С закрытыми глазами провести аутогенную тренировку.</a:t>
            </a:r>
            <a:endParaRPr lang="ru-RU" sz="2800" dirty="0">
              <a:latin typeface="+mn-lt"/>
            </a:endParaRPr>
          </a:p>
        </p:txBody>
      </p:sp>
      <p:pic>
        <p:nvPicPr>
          <p:cNvPr id="3075" name="Picture 3" descr="F:\2019-2020\фото призентации\28016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858" y="1930577"/>
            <a:ext cx="4975006" cy="27984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985437990"/>
      </p:ext>
    </p:extLst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1884" y="523568"/>
            <a:ext cx="10087897" cy="1197077"/>
          </a:xfrm>
        </p:spPr>
        <p:txBody>
          <a:bodyPr/>
          <a:lstStyle/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перерыве расслабиться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179128" y="1451897"/>
            <a:ext cx="4979890" cy="2806067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+mn-lt"/>
              </a:rPr>
              <a:t>Можно наполнить паузу активным движением: потанцевать под музыку или сделать несколько ритмичных упражнений.</a:t>
            </a:r>
            <a:endParaRPr lang="ru-RU" sz="2800" dirty="0">
              <a:latin typeface="+mn-lt"/>
            </a:endParaRPr>
          </a:p>
        </p:txBody>
      </p:sp>
      <p:pic>
        <p:nvPicPr>
          <p:cNvPr id="16386" name="Picture 2" descr="F:\2019-2020\фото призентации\depositphotos_51069567-stock-illustration-dancing-people-silhouett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3420" y="1773273"/>
            <a:ext cx="4780762" cy="37479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985437990"/>
      </p:ext>
    </p:extLst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1884" y="523568"/>
            <a:ext cx="10087897" cy="1197077"/>
          </a:xfrm>
        </p:spPr>
        <p:txBody>
          <a:bodyPr/>
          <a:lstStyle/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перерыве расслабиться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114473" y="1442659"/>
            <a:ext cx="5053781" cy="2427377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+mn-lt"/>
              </a:rPr>
              <a:t>Снять усталость помогут настои  трав -  мяты, душицы, лимонника, чабреца, или сладкий чай.</a:t>
            </a:r>
            <a:endParaRPr lang="ru-RU" sz="2800" dirty="0">
              <a:latin typeface="+mn-lt"/>
            </a:endParaRPr>
          </a:p>
        </p:txBody>
      </p:sp>
      <p:pic>
        <p:nvPicPr>
          <p:cNvPr id="4099" name="Picture 3" descr="F:\2019-2020\фото призентации\5c505aa5a8fd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2969" y="1823258"/>
            <a:ext cx="4632666" cy="33068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985437990"/>
      </p:ext>
    </p:extLst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1884" y="523568"/>
            <a:ext cx="10087897" cy="1197077"/>
          </a:xfrm>
        </p:spPr>
        <p:txBody>
          <a:bodyPr/>
          <a:lstStyle/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Источники: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65019" y="1451896"/>
            <a:ext cx="10834254" cy="3864077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+mn-lt"/>
              </a:rPr>
              <a:t>1.Практическая психология. Учебник .Под редакцией д-ра психол. наук, проф. ,акад. БПА </a:t>
            </a:r>
            <a:r>
              <a:rPr lang="ru-RU" sz="2800" dirty="0" err="1" smtClean="0">
                <a:latin typeface="+mn-lt"/>
              </a:rPr>
              <a:t>М.К.Титушкиной</a:t>
            </a:r>
            <a:r>
              <a:rPr lang="ru-RU" sz="2800" dirty="0" smtClean="0">
                <a:latin typeface="+mn-lt"/>
              </a:rPr>
              <a:t>. -М.: Изд-во АСВ; СПб. :Изд-во «Дидактика Плюс»,1997;</a:t>
            </a:r>
          </a:p>
          <a:p>
            <a:r>
              <a:rPr lang="ru-RU" sz="2800" dirty="0" smtClean="0">
                <a:latin typeface="+mn-lt"/>
              </a:rPr>
              <a:t>2.Грановская Р.М. Элементы практической психологии.Л.,1988;</a:t>
            </a:r>
          </a:p>
          <a:p>
            <a:r>
              <a:rPr lang="ru-RU" sz="2800" dirty="0" smtClean="0">
                <a:latin typeface="+mn-lt"/>
              </a:rPr>
              <a:t>3.Рубинштейн С.Л. Основы общей психологии. М.,1946</a:t>
            </a:r>
            <a:endParaRPr lang="ru-RU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5437990"/>
      </p:ext>
    </p:extLst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09673" y="538763"/>
            <a:ext cx="5634181" cy="661965"/>
          </a:xfrm>
        </p:spPr>
        <p:txBody>
          <a:bodyPr/>
          <a:lstStyle/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1273" y="2401454"/>
            <a:ext cx="10640291" cy="3241964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/>
              <a:t>Чтобы успевать хорошо справляться со всеми УМСТВЕННЫМИ нагрузками И при подготовке К экзаменам УЧАЩИМСЯ необходима рациональная, физиологически обоснованная организация  учебного труда и отдыха в соответствии с возрастом, с физическим развитием и личностными особенностями.</a:t>
            </a:r>
            <a:endParaRPr lang="ru-RU" sz="2800" dirty="0"/>
          </a:p>
        </p:txBody>
      </p:sp>
      <p:pic>
        <p:nvPicPr>
          <p:cNvPr id="2050" name="Picture 2" descr="F:\2019-2020\фото призентации\cropped-bigstock-Man-Standing-In-His-Office-Loo-994084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456" y="583134"/>
            <a:ext cx="4524399" cy="14138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4529275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55782" y="350982"/>
            <a:ext cx="10926617" cy="683491"/>
          </a:xfrm>
        </p:spPr>
        <p:txBody>
          <a:bodyPr/>
          <a:lstStyle/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и задачи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52636" y="1339272"/>
            <a:ext cx="7231363" cy="2835564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+mn-lt"/>
              </a:rPr>
              <a:t> Основная цель : познакомить УЧАЩИХСЯ с правилами умственной гигиены</a:t>
            </a:r>
            <a:r>
              <a:rPr lang="ru-RU" sz="2400" b="1" dirty="0" smtClean="0">
                <a:latin typeface="+mn-lt"/>
              </a:rPr>
              <a:t>, </a:t>
            </a:r>
            <a:r>
              <a:rPr lang="ru-RU" sz="2400" dirty="0" smtClean="0">
                <a:latin typeface="+mn-lt"/>
              </a:rPr>
              <a:t>соблюдение которых способствует  длительному сохранению высокой умственной работоспособности и предотвращает быструю утомляемость. </a:t>
            </a:r>
            <a:endParaRPr lang="ru-RU" sz="2400" dirty="0">
              <a:latin typeface="+mn-lt"/>
            </a:endParaRPr>
          </a:p>
        </p:txBody>
      </p:sp>
      <p:pic>
        <p:nvPicPr>
          <p:cNvPr id="3074" name="Picture 2" descr="F:\2019-2020\фото призентации\k-9-10-jj-01777-c-l100915э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3153" y="1444104"/>
            <a:ext cx="3657600" cy="20415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655782" y="3814618"/>
            <a:ext cx="10538691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 smtClean="0"/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ФОРМИРОВАТЬ  ПОНИМАНИЕ И ПОТРЕБНОСТЬ В ЗДОРОВОМ ОБРАЗЕ ЖИЗНИ;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 ФОРМИРОВАТЬ  УБЕЖДЕНИЕ В ЛИЧНОЙ ОТВЕТСТВЕННОСТИ ЗА СОСТОЯНИЕ ЗДОРОВЬЯ;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ФОРМИРОВАТЬ ЛИЧНЫЕ МЕХАНИЗМЫ ПРИНЯТИЯ РЕШЕНИЙ.</a:t>
            </a:r>
            <a:endParaRPr lang="ru-RU" sz="24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29275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105236" y="350983"/>
            <a:ext cx="5375563" cy="616572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2800" dirty="0" smtClean="0">
                <a:latin typeface="+mn-lt"/>
              </a:rPr>
              <a:t>	Обладая большими способностями, человек не может себя реализовать из-за плохой самоорганизации, несобранности. 	</a:t>
            </a:r>
          </a:p>
          <a:p>
            <a:pPr algn="just"/>
            <a:r>
              <a:rPr lang="ru-RU" sz="2800" dirty="0" smtClean="0">
                <a:latin typeface="+mn-lt"/>
              </a:rPr>
              <a:t>	Главным признаком самоорганизации является умение настроиться на деятельность и поддерживать работоспособное состояние в течение длительного времени, не прилагая волевых усилий. Эту настройку помогают осуществить концентрация и устойчивость внимания.</a:t>
            </a:r>
            <a:endParaRPr lang="ru-RU" sz="2800" dirty="0">
              <a:latin typeface="+mn-lt"/>
            </a:endParaRPr>
          </a:p>
        </p:txBody>
      </p:sp>
      <p:pic>
        <p:nvPicPr>
          <p:cNvPr id="1030" name="Picture 6" descr="F:\2019-2020\фото призентации\k-9-ny-j-1483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5163" y="483967"/>
            <a:ext cx="5039856" cy="39877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985437990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1884" y="523568"/>
            <a:ext cx="10087897" cy="1197077"/>
          </a:xfrm>
        </p:spPr>
        <p:txBody>
          <a:bodyPr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Управление функциями внимания </a:t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организации учебной деятельности.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049818" y="1736436"/>
            <a:ext cx="5449455" cy="4900337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+mn-lt"/>
              </a:rPr>
              <a:t>Рассмотрим типичную ситуацию, когда нужно приступить к занятиям, садиться за стол делать уроки или готовиться к экзаменам. Вы никак не можете этого сделать, в голову лезут посторонние мысли. </a:t>
            </a:r>
            <a:endParaRPr lang="ru-RU" sz="2800" dirty="0">
              <a:latin typeface="+mn-lt"/>
            </a:endParaRPr>
          </a:p>
        </p:txBody>
      </p:sp>
      <p:pic>
        <p:nvPicPr>
          <p:cNvPr id="1028" name="Picture 4" descr="F:\2019-2020\фото призентации\170601-vacation-skip-body-featu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4792" y="2405263"/>
            <a:ext cx="4633956" cy="30811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985437990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1884" y="523568"/>
            <a:ext cx="10087897" cy="1197077"/>
          </a:xfrm>
        </p:spPr>
        <p:txBody>
          <a:bodyPr/>
          <a:lstStyle/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Самогипноз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711200" y="1431636"/>
            <a:ext cx="10778836" cy="5205137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+mn-lt"/>
              </a:rPr>
              <a:t>Это самый простой прием, который позволяет включиться в любую деятельность или рабочее состояние.</a:t>
            </a:r>
          </a:p>
          <a:p>
            <a:pPr algn="just"/>
            <a:r>
              <a:rPr lang="ru-RU" sz="2800" dirty="0" smtClean="0">
                <a:latin typeface="+mn-lt"/>
              </a:rPr>
              <a:t>	Садитесь за стол, где все приготовлено для работы, закройте глаза и про себя или полушепотом </a:t>
            </a:r>
          </a:p>
          <a:p>
            <a:pPr algn="just"/>
            <a:r>
              <a:rPr lang="ru-RU" sz="2800" dirty="0" smtClean="0">
                <a:latin typeface="+mn-lt"/>
              </a:rPr>
              <a:t>повторите 8-12 раз: </a:t>
            </a:r>
            <a:r>
              <a:rPr lang="ru-RU" sz="2800" i="1" dirty="0" smtClean="0">
                <a:latin typeface="+mn-lt"/>
              </a:rPr>
              <a:t>«Я могу писать,</a:t>
            </a:r>
            <a:r>
              <a:rPr lang="ru-RU" sz="2800" i="1" dirty="0" smtClean="0"/>
              <a:t> Я могу писать, Я могу писать …, Я пишу … , Я пишу!…»</a:t>
            </a:r>
          </a:p>
          <a:p>
            <a:pPr algn="just"/>
            <a:r>
              <a:rPr lang="ru-RU" sz="2800" dirty="0" smtClean="0">
                <a:latin typeface="+mn-lt"/>
              </a:rPr>
              <a:t>	В момент наибольшего напряжения вы замолкаете, расслабляетесь, откидываетесь на спинку стула с закрытыми глазами. Побудьте в этой пустоте, забудьте обо всем, и вы почувствуете, что через некоторое время, вам захочется взять ручку и начать писать.</a:t>
            </a:r>
            <a:endParaRPr lang="ru-RU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5437990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1884" y="523568"/>
            <a:ext cx="10087897" cy="1197077"/>
          </a:xfrm>
        </p:spPr>
        <p:txBody>
          <a:bodyPr/>
          <a:lstStyle/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Самогипноз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096000" y="1293091"/>
            <a:ext cx="5053781" cy="5343683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800" dirty="0" smtClean="0">
                <a:latin typeface="+mn-lt"/>
              </a:rPr>
              <a:t>	Этот прием является простейшим разговором сознания с подсознанием, в котором обе стороны, не мешая и не перебивая, дают возможность настроиться на дело. </a:t>
            </a:r>
          </a:p>
          <a:p>
            <a:pPr algn="just"/>
            <a:r>
              <a:rPr lang="ru-RU" sz="2800" dirty="0" smtClean="0">
                <a:latin typeface="+mn-lt"/>
              </a:rPr>
              <a:t>	Автор этого приема В.Леви назвал его «</a:t>
            </a:r>
            <a:r>
              <a:rPr lang="ru-RU" sz="2800" dirty="0" err="1" smtClean="0">
                <a:latin typeface="+mn-lt"/>
              </a:rPr>
              <a:t>эхомагнит</a:t>
            </a:r>
            <a:r>
              <a:rPr lang="ru-RU" sz="2800" dirty="0" smtClean="0">
                <a:latin typeface="+mn-lt"/>
              </a:rPr>
              <a:t>» и выделил три фазы: заклинание, пустота, действие. </a:t>
            </a:r>
            <a:endParaRPr lang="ru-RU" sz="2800" dirty="0">
              <a:latin typeface="+mn-lt"/>
            </a:endParaRPr>
          </a:p>
        </p:txBody>
      </p:sp>
      <p:pic>
        <p:nvPicPr>
          <p:cNvPr id="4" name="Picture 2" descr="F:\2019-2020\фото призентации\самогипноз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091" y="1551640"/>
            <a:ext cx="4824440" cy="30388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985437990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1884" y="523568"/>
            <a:ext cx="10087897" cy="1197077"/>
          </a:xfrm>
        </p:spPr>
        <p:txBody>
          <a:bodyPr/>
          <a:lstStyle/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УТРО, А ВЕЧЕР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738909" y="1330036"/>
            <a:ext cx="10788073" cy="4392337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+mn-lt"/>
              </a:rPr>
              <a:t>Если вам предстоит длительная деятельность - написание курсовика, диплома или отчета, то и помехи бывают очень сильными.</a:t>
            </a:r>
          </a:p>
          <a:p>
            <a:pPr algn="just"/>
            <a:r>
              <a:rPr lang="ru-RU" sz="2800" dirty="0" smtClean="0">
                <a:latin typeface="+mn-lt"/>
              </a:rPr>
              <a:t>	Каждый день человек говорит себе, что сегодня он устал, а вот завтра на свежую голову с утра начтет трудиться. Но наступает утро а с ним и новые дела и новая усталость.</a:t>
            </a:r>
            <a:endParaRPr lang="ru-RU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5437990"/>
      </p:ext>
    </p:extLst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1884" y="523568"/>
            <a:ext cx="10087897" cy="935777"/>
          </a:xfrm>
        </p:spPr>
        <p:txBody>
          <a:bodyPr/>
          <a:lstStyle/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УТРО, А ВЕЧЕР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077527" y="1145309"/>
            <a:ext cx="5440217" cy="5712691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2800" dirty="0" smtClean="0">
                <a:latin typeface="+mn-lt"/>
              </a:rPr>
              <a:t>	</a:t>
            </a:r>
            <a:r>
              <a:rPr lang="ru-RU" sz="3000" dirty="0" smtClean="0">
                <a:latin typeface="+mn-lt"/>
              </a:rPr>
              <a:t>Постарайтесь начать новое дело не утром, а вечером на фоне усталости.</a:t>
            </a:r>
          </a:p>
          <a:p>
            <a:pPr algn="just"/>
            <a:r>
              <a:rPr lang="ru-RU" sz="3000" dirty="0" smtClean="0">
                <a:latin typeface="+mn-lt"/>
              </a:rPr>
              <a:t>	Пусть это будет только первая фраза или заголовок, главное, что утром вам нужно будет начинать не с начала, и новый день не будет омрачен необходимостью делать неприятное – начинать, ну, а предыдущий вечер все равно был испорчен усталостью.</a:t>
            </a:r>
            <a:endParaRPr lang="ru-RU" sz="3000" dirty="0">
              <a:latin typeface="+mn-lt"/>
            </a:endParaRPr>
          </a:p>
        </p:txBody>
      </p:sp>
      <p:pic>
        <p:nvPicPr>
          <p:cNvPr id="2050" name="Picture 2" descr="F:\2019-2020\фото призентации\scale_1200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4327" y="1532371"/>
            <a:ext cx="5010771" cy="33444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985437990"/>
      </p:ext>
    </p:extLst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536</TotalTime>
  <Words>303</Words>
  <Application>Microsoft Office PowerPoint</Application>
  <PresentationFormat>Произвольный</PresentationFormat>
  <Paragraphs>46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Ион</vt:lpstr>
      <vt:lpstr>Правила умственной гигиены для учащихся (часть I)</vt:lpstr>
      <vt:lpstr>Актуальность</vt:lpstr>
      <vt:lpstr>Цель и задачи</vt:lpstr>
      <vt:lpstr>Слайд 4</vt:lpstr>
      <vt:lpstr>Управление функциями внимания  при организации учебной деятельности.</vt:lpstr>
      <vt:lpstr>Самогипноз</vt:lpstr>
      <vt:lpstr>Самогипноз</vt:lpstr>
      <vt:lpstr>НЕ УТРО, А ВЕЧЕР</vt:lpstr>
      <vt:lpstr>НЕ УТРО, А ВЕЧЕР</vt:lpstr>
      <vt:lpstr>Ничто так не утомляет,  как однообразие</vt:lpstr>
      <vt:lpstr>В перерыве расслабиться</vt:lpstr>
      <vt:lpstr>В перерыве расслабиться</vt:lpstr>
      <vt:lpstr>В перерыве расслабиться</vt:lpstr>
      <vt:lpstr>Источники: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умственной гигиены</dc:title>
  <dc:creator>Сидорова Светлана Олеговна</dc:creator>
  <cp:lastModifiedBy>user</cp:lastModifiedBy>
  <cp:revision>52</cp:revision>
  <dcterms:created xsi:type="dcterms:W3CDTF">2019-10-16T08:15:55Z</dcterms:created>
  <dcterms:modified xsi:type="dcterms:W3CDTF">2020-04-12T15:43:52Z</dcterms:modified>
</cp:coreProperties>
</file>