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bin" ContentType="application/vnd.ms-office.legacyDiagramText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74" r:id="rId3"/>
  </p:sldMasterIdLst>
  <p:notesMasterIdLst>
    <p:notesMasterId r:id="rId15"/>
  </p:notesMasterIdLst>
  <p:sldIdLst>
    <p:sldId id="281" r:id="rId4"/>
    <p:sldId id="272" r:id="rId5"/>
    <p:sldId id="271" r:id="rId6"/>
    <p:sldId id="273" r:id="rId7"/>
    <p:sldId id="275" r:id="rId8"/>
    <p:sldId id="276" r:id="rId9"/>
    <p:sldId id="277" r:id="rId10"/>
    <p:sldId id="278" r:id="rId11"/>
    <p:sldId id="279" r:id="rId12"/>
    <p:sldId id="280" r:id="rId13"/>
    <p:sldId id="28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06/relationships/legacyDocTextInfo" Target="legacyDocTextInfo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55928-1506-431A-99A8-FCD447A58BB3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F2D874-76BE-4733-9F20-79A0EE0BF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F83248-0238-4045-A121-4924A7184993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r>
              <a:rPr lang="ru-RU" smtClean="0"/>
              <a:t>Большинство сложноцветных цветут в середине лета. Поэтому, если в июле выйти на луг, наверняка увидишь цветение самых разнообразных представителей этого семейства.</a:t>
            </a:r>
          </a:p>
          <a:p>
            <a:pPr marL="228600" indent="-228600" eaLnBrk="1" hangingPunct="1"/>
            <a:r>
              <a:rPr lang="ru-RU" smtClean="0">
                <a:sym typeface="Wingdings 2" pitchFamily="18" charset="2"/>
              </a:rPr>
              <a:t> </a:t>
            </a:r>
            <a:r>
              <a:rPr lang="ru-RU" smtClean="0"/>
              <a:t>Смотри, вот василек! Василек луговой – растет на лугах, полянах, по кустарникам. Цветет с середины июня до сентября.</a:t>
            </a:r>
          </a:p>
          <a:p>
            <a:pPr marL="228600" indent="-228600" eaLnBrk="1" hangingPunct="1"/>
            <a:r>
              <a:rPr lang="ru-RU" smtClean="0">
                <a:sym typeface="Wingdings 2" pitchFamily="18" charset="2"/>
              </a:rPr>
              <a:t> А вот пижма обыкновенная  Цветет с конца июня до сентября. Интересно, что листья пижмы на стебле расположены строго с севера на юг.</a:t>
            </a:r>
          </a:p>
          <a:p>
            <a:pPr marL="228600" indent="-228600" eaLnBrk="1" hangingPunct="1"/>
            <a:r>
              <a:rPr lang="ru-RU" smtClean="0">
                <a:sym typeface="Wingdings 2" pitchFamily="18" charset="2"/>
              </a:rPr>
              <a:t> Козлобородник тоже относится к семейству сложноцветных. Козлобородник восточный цветет в мае – октябре.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C4E03-D712-41A1-AE22-96A765A122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20854-26BF-4447-9217-E516866E91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343400"/>
            <a:ext cx="8077200" cy="708025"/>
          </a:xfrm>
        </p:spPr>
        <p:txBody>
          <a:bodyPr/>
          <a:lstStyle>
            <a:lvl1pPr algn="ctr">
              <a:defRPr b="1">
                <a:solidFill>
                  <a:srgbClr val="E9DEE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81600"/>
            <a:ext cx="6400800" cy="685800"/>
          </a:xfrm>
        </p:spPr>
        <p:txBody>
          <a:bodyPr/>
          <a:lstStyle>
            <a:lvl1pPr marL="0" indent="0" algn="ctr">
              <a:buNone/>
              <a:defRPr>
                <a:solidFill>
                  <a:srgbClr val="D8C4D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455D-08E3-4B76-9DD7-2C90392668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A3DBDC8-AC66-45E7-BFC5-73A33D157723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455D-08E3-4B76-9DD7-2C90392668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BDC8-AC66-45E7-BFC5-73A33D1577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600200"/>
            <a:ext cx="3429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600200"/>
            <a:ext cx="3429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535113"/>
            <a:ext cx="3505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0" y="2174875"/>
            <a:ext cx="3505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1600" y="1535113"/>
            <a:ext cx="3505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174875"/>
            <a:ext cx="3505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343400"/>
            <a:ext cx="8077200" cy="708025"/>
          </a:xfrm>
        </p:spPr>
        <p:txBody>
          <a:bodyPr/>
          <a:lstStyle>
            <a:lvl1pPr algn="ctr">
              <a:defRPr b="1">
                <a:solidFill>
                  <a:srgbClr val="E9DEE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81600"/>
            <a:ext cx="6400800" cy="685800"/>
          </a:xfrm>
        </p:spPr>
        <p:txBody>
          <a:bodyPr/>
          <a:lstStyle>
            <a:lvl1pPr marL="0" indent="0" algn="ctr">
              <a:buNone/>
              <a:defRPr>
                <a:solidFill>
                  <a:srgbClr val="D8C4D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455D-08E3-4B76-9DD7-2C90392668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A3DBDC8-AC66-45E7-BFC5-73A33D157723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455D-08E3-4B76-9DD7-2C903926682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DBDC8-AC66-45E7-BFC5-73A33D1577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600200"/>
            <a:ext cx="3429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600200"/>
            <a:ext cx="3429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535113"/>
            <a:ext cx="3505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0" y="2174875"/>
            <a:ext cx="3505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1600" y="1535113"/>
            <a:ext cx="3505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174875"/>
            <a:ext cx="3505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16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00200"/>
            <a:ext cx="716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0" y="6356350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2552" y="6356350"/>
            <a:ext cx="19842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E9DEEA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D8C4D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D8C4D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D8C4D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D8C4D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D8C4D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16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00200"/>
            <a:ext cx="716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0" y="6356350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2552" y="6356350"/>
            <a:ext cx="19842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E9DEEA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D8C4D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D8C4D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D8C4D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D8C4D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D8C4D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15.jpeg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slide" Target="slide10.xml"/><Relationship Id="rId5" Type="http://schemas.openxmlformats.org/officeDocument/2006/relationships/image" Target="../media/image12.jpeg"/><Relationship Id="rId4" Type="http://schemas.openxmlformats.org/officeDocument/2006/relationships/slide" Target="slide11.xml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3.jpeg"/><Relationship Id="rId7" Type="http://schemas.openxmlformats.org/officeDocument/2006/relationships/image" Target="../media/image26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11" Type="http://schemas.openxmlformats.org/officeDocument/2006/relationships/image" Target="../media/image29.jpeg"/><Relationship Id="rId5" Type="http://schemas.openxmlformats.org/officeDocument/2006/relationships/image" Target="../media/image24.jpeg"/><Relationship Id="rId10" Type="http://schemas.openxmlformats.org/officeDocument/2006/relationships/hyperlink" Target="&#1087;&#1088;&#1077;&#1079;&#1077;&#1085;&#1090;&#1072;&#1094;&#1080;&#1103;%20&#1089;&#1083;&#1086;&#1078;&#1085;&#1086;&#1094;&#1074;&#1077;&#1090;&#1085;&#1099;&#1077;/&#1086;&#1076;&#1091;&#1074;&#1072;&#1085;.wmv" TargetMode="External"/><Relationship Id="rId4" Type="http://schemas.openxmlformats.org/officeDocument/2006/relationships/image" Target="../media/image10.jpeg"/><Relationship Id="rId9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latin typeface="Bookman Old Style" pitchFamily="18" charset="0"/>
              </a:rPr>
              <a:t>Класс Двудольные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Суходольный луг"/>
          <p:cNvPicPr>
            <a:picLocks noChangeAspect="1" noChangeArrowheads="1"/>
          </p:cNvPicPr>
          <p:nvPr/>
        </p:nvPicPr>
        <p:blipFill>
          <a:blip r:embed="rId3" cstate="print">
            <a:lum bright="30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543800" cy="762000"/>
          </a:xfrm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336600"/>
                </a:solidFill>
              </a:rPr>
              <a:t>Многообразие сложноцветных</a:t>
            </a:r>
          </a:p>
        </p:txBody>
      </p:sp>
      <p:pic>
        <p:nvPicPr>
          <p:cNvPr id="30724" name="Picture 4" descr="Василек луговой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1066800"/>
            <a:ext cx="3276600" cy="2667000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30725" name="Picture 5" descr="Пижма обыкновенна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1981200"/>
            <a:ext cx="3230563" cy="4329113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30726" name="Picture 6" descr="Козлобородник восточный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1600" y="3886200"/>
            <a:ext cx="3413125" cy="2817813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2778" y="1556792"/>
            <a:ext cx="754886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Bookman Old Style" pitchFamily="18" charset="0"/>
              </a:rPr>
              <a:t>Домашнее задание: §28</a:t>
            </a:r>
          </a:p>
          <a:p>
            <a:endParaRPr lang="ru-RU" sz="44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>
                <a:latin typeface="Bookman Old Style" pitchFamily="18" charset="0"/>
              </a:rPr>
              <a:t>Семейство Сложноцветные</a:t>
            </a:r>
            <a:r>
              <a:rPr lang="ru-RU" dirty="0" smtClean="0">
                <a:latin typeface="Bookman Old Style" pitchFamily="18" charset="0"/>
              </a:rPr>
              <a:t>, или </a:t>
            </a:r>
            <a:r>
              <a:rPr lang="ru-RU" b="1" dirty="0" smtClean="0">
                <a:latin typeface="Bookman Old Style" pitchFamily="18" charset="0"/>
              </a:rPr>
              <a:t>Астровые</a:t>
            </a:r>
            <a:endParaRPr lang="ru-RU" dirty="0" smtClean="0">
              <a:latin typeface="Bookman Old Style" pitchFamily="18" charset="0"/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одно из крупнейших семейств, насчитывающее более 20 000 видов. Они произрастают повсеместно – от тропиков до арктических побережий. Среди сложноцветных очень распространены травы и полукустарники, есть кустарники и невысокие деревья. Например, розеточное дерево из рода </a:t>
            </a:r>
            <a:r>
              <a:rPr lang="ru-RU" sz="2000" i="1" smtClean="0"/>
              <a:t>крестовник</a:t>
            </a:r>
            <a:r>
              <a:rPr lang="ru-RU" sz="2000" smtClean="0"/>
              <a:t> в тропических высокогорьях Африки достигает 8 м в высоту. Многие представители этого семейства образуют подушковидные формы. Листья у всех простые</a:t>
            </a:r>
            <a:r>
              <a:rPr lang="ru-RU" smtClean="0"/>
              <a:t>.</a:t>
            </a:r>
          </a:p>
        </p:txBody>
      </p:sp>
      <p:pic>
        <p:nvPicPr>
          <p:cNvPr id="11268" name="Picture 2" descr="C:\Users\Ирина\Pictures\resBFFF35D3-0A01-022A-0042-86936A529C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638" y="4164013"/>
            <a:ext cx="2360612" cy="169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3" descr="C:\Users\Ирина\Pictures\res9F7BB8D0-0A01-022A-0163-B102191DBDF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13" y="4572000"/>
            <a:ext cx="2643187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4" descr="C:\Users\Ирина\Pictures\resC15F0F2E-0A01-022A-0033-3BDBFBA99ED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63" y="3929063"/>
            <a:ext cx="2286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8"/>
          <p:cNvSpPr txBox="1">
            <a:spLocks noChangeArrowheads="1"/>
          </p:cNvSpPr>
          <p:nvPr/>
        </p:nvSpPr>
        <p:spPr bwMode="auto">
          <a:xfrm>
            <a:off x="2133600" y="304800"/>
            <a:ext cx="4549775" cy="64135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baseline="0">
                <a:solidFill>
                  <a:srgbClr val="336600"/>
                </a:solidFill>
              </a:rPr>
              <a:t>Соцветие корзинка</a:t>
            </a:r>
          </a:p>
        </p:txBody>
      </p:sp>
      <p:pic>
        <p:nvPicPr>
          <p:cNvPr id="23555" name="Picture 5" descr="подсолнечник однолетн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581400"/>
            <a:ext cx="3886200" cy="3016250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23556" name="Picture 7" descr="Простые соцветия корзин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5524500"/>
            <a:ext cx="1447800" cy="1089025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23557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219200"/>
            <a:ext cx="4648200" cy="5410200"/>
          </a:xfrm>
          <a:noFill/>
          <a:ln w="50800">
            <a:solidFill>
              <a:srgbClr val="FF6600"/>
            </a:solidFill>
          </a:ln>
        </p:spPr>
        <p:txBody>
          <a:bodyPr/>
          <a:lstStyle/>
          <a:p>
            <a:pPr eaLnBrk="1" hangingPunct="1"/>
            <a:r>
              <a:rPr lang="ru-RU" sz="2800" smtClean="0"/>
              <a:t>Соцветие состоит из большого количества мелких цветков, сидящих на общем ложе.</a:t>
            </a:r>
          </a:p>
          <a:p>
            <a:pPr eaLnBrk="1" hangingPunct="1"/>
            <a:r>
              <a:rPr lang="ru-RU" sz="2800" smtClean="0"/>
              <a:t>Ложе соцветия блюдцевидное (плоское</a:t>
            </a:r>
            <a:r>
              <a:rPr lang="en-US" sz="2800" smtClean="0"/>
              <a:t>,  </a:t>
            </a:r>
            <a:r>
              <a:rPr lang="tt-RU" sz="2800" smtClean="0"/>
              <a:t>вогнутое или выпуклое)</a:t>
            </a:r>
          </a:p>
          <a:p>
            <a:pPr eaLnBrk="1" hangingPunct="1"/>
            <a:r>
              <a:rPr lang="tt-RU" sz="2800" smtClean="0"/>
              <a:t>Снаружи корзинка окружена оберткой из зеленых листочков.</a:t>
            </a:r>
            <a:endParaRPr lang="ru-RU" sz="2800" smtClean="0"/>
          </a:p>
        </p:txBody>
      </p:sp>
      <p:pic>
        <p:nvPicPr>
          <p:cNvPr id="23558" name="Picture 12" descr="Одуванчи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1219200"/>
            <a:ext cx="3962400" cy="2063750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94221" name="Rectangle 13"/>
          <p:cNvSpPr>
            <a:spLocks noChangeArrowheads="1"/>
          </p:cNvSpPr>
          <p:nvPr/>
        </p:nvSpPr>
        <p:spPr bwMode="auto">
          <a:xfrm>
            <a:off x="467544" y="188640"/>
            <a:ext cx="8460432" cy="838200"/>
          </a:xfrm>
          <a:prstGeom prst="rect">
            <a:avLst/>
          </a:prstGeom>
          <a:solidFill>
            <a:srgbClr val="FFCC99"/>
          </a:solidFill>
          <a:ln w="508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4000" b="1" dirty="0" smtClean="0">
                <a:ln w="11430"/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Семейство сложноцветные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latin typeface="Bookman Old Style" pitchFamily="18" charset="0"/>
              </a:rPr>
              <a:t>Строение цветка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000" dirty="0" smtClean="0">
                <a:latin typeface="Bookman Old Style" pitchFamily="18" charset="0"/>
              </a:rPr>
              <a:t>Формула цветка: Л</a:t>
            </a:r>
            <a:r>
              <a:rPr lang="ru-RU" sz="2000" baseline="-25000" dirty="0" smtClean="0">
                <a:latin typeface="Bookman Old Style" pitchFamily="18" charset="0"/>
              </a:rPr>
              <a:t>(5)</a:t>
            </a:r>
            <a:r>
              <a:rPr lang="ru-RU" sz="2000" dirty="0" smtClean="0">
                <a:latin typeface="Bookman Old Style" pitchFamily="18" charset="0"/>
              </a:rPr>
              <a:t>Т</a:t>
            </a:r>
            <a:r>
              <a:rPr lang="ru-RU" sz="2000" baseline="-25000" dirty="0" smtClean="0">
                <a:latin typeface="Bookman Old Style" pitchFamily="18" charset="0"/>
              </a:rPr>
              <a:t>(5)</a:t>
            </a:r>
            <a:r>
              <a:rPr lang="ru-RU" sz="2000" dirty="0" smtClean="0">
                <a:latin typeface="Bookman Old Style" pitchFamily="18" charset="0"/>
              </a:rPr>
              <a:t>П</a:t>
            </a:r>
            <a:r>
              <a:rPr lang="ru-RU" sz="2000" baseline="-25000" dirty="0" smtClean="0">
                <a:latin typeface="Bookman Old Style" pitchFamily="18" charset="0"/>
              </a:rPr>
              <a:t>1</a:t>
            </a:r>
            <a:endParaRPr lang="ru-RU" sz="2000" dirty="0" smtClean="0">
              <a:latin typeface="Bookman Old Style" pitchFamily="18" charset="0"/>
            </a:endParaRPr>
          </a:p>
          <a:p>
            <a:pPr eaLnBrk="1" hangingPunct="1"/>
            <a:r>
              <a:rPr lang="ru-RU" sz="2000" dirty="0" smtClean="0">
                <a:latin typeface="Bookman Old Style" pitchFamily="18" charset="0"/>
              </a:rPr>
              <a:t>Соцветие – корзинка.</a:t>
            </a:r>
          </a:p>
          <a:p>
            <a:pPr eaLnBrk="1" hangingPunct="1"/>
            <a:r>
              <a:rPr lang="ru-RU" sz="2000" dirty="0" smtClean="0">
                <a:latin typeface="Bookman Old Style" pitchFamily="18" charset="0"/>
              </a:rPr>
              <a:t>Плод – семянка.</a:t>
            </a:r>
          </a:p>
          <a:p>
            <a:pPr eaLnBrk="1" hangingPunct="1"/>
            <a:r>
              <a:rPr lang="ru-RU" sz="2000" dirty="0" smtClean="0">
                <a:latin typeface="Bookman Old Style" pitchFamily="18" charset="0"/>
              </a:rPr>
              <a:t>Чашечка превратилась в волоски</a:t>
            </a:r>
            <a:br>
              <a:rPr lang="ru-RU" sz="2000" dirty="0" smtClean="0">
                <a:latin typeface="Bookman Old Style" pitchFamily="18" charset="0"/>
              </a:rPr>
            </a:br>
            <a:r>
              <a:rPr lang="ru-RU" sz="2000" dirty="0" smtClean="0">
                <a:latin typeface="Bookman Old Style" pitchFamily="18" charset="0"/>
              </a:rPr>
              <a:t>или отсутствует.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12292" name="Picture 2" descr="C:\Users\Ирина\Pictures\res38D9BC2A-4232-45C7-A5FD-6DE2513752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285875"/>
            <a:ext cx="1643062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3" descr="C:\Users\Ирина\Pictures\res51627EF0-A90C-4F91-8626-13625D0484F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25" y="1643063"/>
            <a:ext cx="1143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4" descr="C:\Users\Ирина\Pictures\res53EE8411-5456-469F-BCD4-6C1365A1E3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25" y="3500438"/>
            <a:ext cx="18573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5" descr="C:\Users\Ирина\Pictures\resFA1DF171-25DF-468D-B851-4FA857E943E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50" y="3571875"/>
            <a:ext cx="12763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6" descr="C:\Users\Ирина\Pictures\res9EBCBBB5-2084-4360-BE55-2AB8D513183F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0313" y="5072063"/>
            <a:ext cx="16954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7" descr="C:\Users\Ирина\Pictures\res722453C3-D708-49BF-BB6A-14C8F2C8A56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13" y="4643438"/>
            <a:ext cx="14573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8" name="TextBox 9"/>
          <p:cNvSpPr txBox="1">
            <a:spLocks noChangeArrowheads="1"/>
          </p:cNvSpPr>
          <p:nvPr/>
        </p:nvSpPr>
        <p:spPr bwMode="auto">
          <a:xfrm>
            <a:off x="571500" y="5072063"/>
            <a:ext cx="1714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299" name="TextBox 10"/>
          <p:cNvSpPr txBox="1">
            <a:spLocks noChangeArrowheads="1"/>
          </p:cNvSpPr>
          <p:nvPr/>
        </p:nvSpPr>
        <p:spPr bwMode="auto">
          <a:xfrm>
            <a:off x="3143250" y="6286500"/>
            <a:ext cx="2143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300" name="TextBox 11"/>
          <p:cNvSpPr txBox="1">
            <a:spLocks noChangeArrowheads="1"/>
          </p:cNvSpPr>
          <p:nvPr/>
        </p:nvSpPr>
        <p:spPr bwMode="auto">
          <a:xfrm>
            <a:off x="2500313" y="6286500"/>
            <a:ext cx="2000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Язычковые цветки</a:t>
            </a:r>
          </a:p>
        </p:txBody>
      </p:sp>
      <p:sp>
        <p:nvSpPr>
          <p:cNvPr id="12301" name="TextBox 12"/>
          <p:cNvSpPr txBox="1">
            <a:spLocks noChangeArrowheads="1"/>
          </p:cNvSpPr>
          <p:nvPr/>
        </p:nvSpPr>
        <p:spPr bwMode="auto">
          <a:xfrm>
            <a:off x="2643188" y="6429375"/>
            <a:ext cx="2000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302" name="TextBox 13"/>
          <p:cNvSpPr txBox="1">
            <a:spLocks noChangeArrowheads="1"/>
          </p:cNvSpPr>
          <p:nvPr/>
        </p:nvSpPr>
        <p:spPr bwMode="auto">
          <a:xfrm>
            <a:off x="642938" y="5143500"/>
            <a:ext cx="25717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Ложноязычковые цветки</a:t>
            </a:r>
          </a:p>
        </p:txBody>
      </p:sp>
      <p:sp>
        <p:nvSpPr>
          <p:cNvPr id="12303" name="TextBox 14"/>
          <p:cNvSpPr txBox="1">
            <a:spLocks noChangeArrowheads="1"/>
          </p:cNvSpPr>
          <p:nvPr/>
        </p:nvSpPr>
        <p:spPr bwMode="auto">
          <a:xfrm>
            <a:off x="4000500" y="4857750"/>
            <a:ext cx="25717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Воронковидные цветки</a:t>
            </a:r>
          </a:p>
        </p:txBody>
      </p:sp>
      <p:sp>
        <p:nvSpPr>
          <p:cNvPr id="12304" name="TextBox 19"/>
          <p:cNvSpPr txBox="1">
            <a:spLocks noChangeArrowheads="1"/>
          </p:cNvSpPr>
          <p:nvPr/>
        </p:nvSpPr>
        <p:spPr bwMode="auto">
          <a:xfrm>
            <a:off x="6429375" y="6072188"/>
            <a:ext cx="2000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Трубчатые цветки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336600"/>
                </a:solidFill>
              </a:rPr>
              <a:t>Типы цветков</a:t>
            </a:r>
          </a:p>
        </p:txBody>
      </p:sp>
      <p:graphicFrame>
        <p:nvGraphicFramePr>
          <p:cNvPr id="2050" name="Organization Chart 5"/>
          <p:cNvGraphicFramePr>
            <a:graphicFrameLocks/>
          </p:cNvGraphicFramePr>
          <p:nvPr>
            <p:ph idx="1"/>
          </p:nvPr>
        </p:nvGraphicFramePr>
        <p:xfrm>
          <a:off x="228600" y="1066800"/>
          <a:ext cx="8610600" cy="271145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pic>
        <p:nvPicPr>
          <p:cNvPr id="2062" name="Picture 28" descr="it2_7_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4267200"/>
            <a:ext cx="1676400" cy="1457325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2063" name="Picture 29" descr="it2_7_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4191000"/>
            <a:ext cx="1447800" cy="1447800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2064" name="Picture 30" descr="it2_7_5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4600" y="4191000"/>
            <a:ext cx="1752600" cy="1476375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2065" name="Picture 31" descr="it2_7_6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" y="4191000"/>
            <a:ext cx="1600200" cy="1476375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2066" name="AutoShape 3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8686800" y="6400800"/>
            <a:ext cx="457200" cy="457200"/>
          </a:xfrm>
          <a:prstGeom prst="actionButtonForwardNex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228600"/>
            <a:ext cx="4800600" cy="914400"/>
          </a:xfrm>
          <a:noFill/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009900"/>
                </a:solidFill>
              </a:rPr>
              <a:t>Трубчатые цветки</a:t>
            </a:r>
          </a:p>
        </p:txBody>
      </p:sp>
      <p:pic>
        <p:nvPicPr>
          <p:cNvPr id="24579" name="Picture 3" descr="трубчатый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524000"/>
            <a:ext cx="1498600" cy="2667000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24580" name="Picture 4" descr="it2_7_6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600200"/>
            <a:ext cx="2057400" cy="2017713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609600" y="4572000"/>
            <a:ext cx="3962400" cy="1160463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baseline="0">
                <a:solidFill>
                  <a:srgbClr val="336600"/>
                </a:solidFill>
              </a:rPr>
              <a:t>Формула цветка:</a:t>
            </a:r>
            <a:endParaRPr lang="en-US" sz="2800" b="1" baseline="0">
              <a:solidFill>
                <a:srgbClr val="3366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 baseline="0"/>
              <a:t>*</a:t>
            </a:r>
            <a:r>
              <a:rPr lang="ru-RU" sz="2800" b="1" baseline="0"/>
              <a:t>Ч0Л(5)Т(5)П1</a:t>
            </a:r>
          </a:p>
        </p:txBody>
      </p:sp>
      <p:pic>
        <p:nvPicPr>
          <p:cNvPr id="24582" name="Picture 6" descr="бодяк полевой"/>
          <p:cNvPicPr preferRelativeResize="0"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4267200"/>
            <a:ext cx="2667000" cy="1998663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5715000" y="3733800"/>
            <a:ext cx="2667000" cy="3968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t-RU" baseline="0"/>
              <a:t>Бодяк полевой</a:t>
            </a:r>
            <a:endParaRPr lang="ru-RU" baseline="0"/>
          </a:p>
        </p:txBody>
      </p:sp>
      <p:sp>
        <p:nvSpPr>
          <p:cNvPr id="101384" name="Rectangle 8"/>
          <p:cNvSpPr>
            <a:spLocks noChangeArrowheads="1"/>
          </p:cNvSpPr>
          <p:nvPr/>
        </p:nvSpPr>
        <p:spPr bwMode="auto">
          <a:xfrm>
            <a:off x="838200" y="4572000"/>
            <a:ext cx="3352800" cy="1143000"/>
          </a:xfrm>
          <a:prstGeom prst="rect">
            <a:avLst/>
          </a:prstGeom>
          <a:solidFill>
            <a:srgbClr val="FFCC99"/>
          </a:solidFill>
          <a:ln w="508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2133600" y="1219200"/>
            <a:ext cx="5105400" cy="466725"/>
            <a:chOff x="1344" y="837"/>
            <a:chExt cx="3216" cy="294"/>
          </a:xfrm>
        </p:grpSpPr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1344" y="837"/>
              <a:ext cx="1892" cy="294"/>
              <a:chOff x="2568" y="491"/>
              <a:chExt cx="1700" cy="1807"/>
            </a:xfrm>
          </p:grpSpPr>
          <p:sp>
            <p:nvSpPr>
              <p:cNvPr id="24590" name="Line 10"/>
              <p:cNvSpPr>
                <a:spLocks noChangeShapeType="1"/>
              </p:cNvSpPr>
              <p:nvPr/>
            </p:nvSpPr>
            <p:spPr bwMode="auto">
              <a:xfrm flipH="1">
                <a:off x="2568" y="1397"/>
                <a:ext cx="993" cy="735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91" name="Text Box 11"/>
              <p:cNvSpPr txBox="1">
                <a:spLocks noChangeArrowheads="1"/>
              </p:cNvSpPr>
              <p:nvPr/>
            </p:nvSpPr>
            <p:spPr bwMode="auto">
              <a:xfrm>
                <a:off x="3560" y="491"/>
                <a:ext cx="708" cy="1807"/>
              </a:xfrm>
              <a:prstGeom prst="rect">
                <a:avLst/>
              </a:prstGeom>
              <a:solidFill>
                <a:srgbClr val="FFCC99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 anchorCtr="1">
                <a:spAutoFit/>
              </a:bodyPr>
              <a:lstStyle/>
              <a:p>
                <a:pPr algn="ctr"/>
                <a:r>
                  <a:rPr lang="ru-RU" sz="2400" baseline="0"/>
                  <a:t>пестик</a:t>
                </a:r>
              </a:p>
            </p:txBody>
          </p:sp>
        </p:grpSp>
        <p:sp>
          <p:nvSpPr>
            <p:cNvPr id="24589" name="Line 13"/>
            <p:cNvSpPr>
              <a:spLocks noChangeShapeType="1"/>
            </p:cNvSpPr>
            <p:nvPr/>
          </p:nvSpPr>
          <p:spPr bwMode="auto">
            <a:xfrm>
              <a:off x="3216" y="960"/>
              <a:ext cx="1344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4586" name="Text Box 16"/>
          <p:cNvSpPr txBox="1">
            <a:spLocks noChangeArrowheads="1"/>
          </p:cNvSpPr>
          <p:nvPr/>
        </p:nvSpPr>
        <p:spPr bwMode="auto">
          <a:xfrm>
            <a:off x="762000" y="5943600"/>
            <a:ext cx="3657600" cy="3968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t-RU" baseline="0"/>
              <a:t>Цветок обычно обоеполый</a:t>
            </a:r>
            <a:endParaRPr lang="ru-RU" baseline="0"/>
          </a:p>
        </p:txBody>
      </p:sp>
      <p:sp>
        <p:nvSpPr>
          <p:cNvPr id="24587" name="AutoShape 1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8686800" y="6400800"/>
            <a:ext cx="457200" cy="457200"/>
          </a:xfrm>
          <a:prstGeom prst="actionButtonHome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152400"/>
            <a:ext cx="4800600" cy="914400"/>
          </a:xfrm>
          <a:noFill/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009900"/>
                </a:solidFill>
              </a:rPr>
              <a:t>Язычковые цветки</a:t>
            </a:r>
          </a:p>
        </p:txBody>
      </p:sp>
      <p:sp>
        <p:nvSpPr>
          <p:cNvPr id="25603" name="Text Box 5"/>
          <p:cNvSpPr txBox="1">
            <a:spLocks noChangeArrowheads="1"/>
          </p:cNvSpPr>
          <p:nvPr/>
        </p:nvSpPr>
        <p:spPr bwMode="auto">
          <a:xfrm>
            <a:off x="2895600" y="4343400"/>
            <a:ext cx="3276600" cy="1160463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baseline="0">
                <a:solidFill>
                  <a:srgbClr val="336600"/>
                </a:solidFill>
              </a:rPr>
              <a:t>Формула цветка:</a:t>
            </a:r>
            <a:endParaRPr lang="en-US" sz="2800" b="1" baseline="0">
              <a:solidFill>
                <a:srgbClr val="3366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 baseline="0"/>
              <a:t>^</a:t>
            </a:r>
            <a:r>
              <a:rPr lang="ru-RU" sz="2800" b="1" baseline="0"/>
              <a:t>Ч</a:t>
            </a:r>
            <a:r>
              <a:rPr lang="ru-RU" sz="2800" b="1"/>
              <a:t>0</a:t>
            </a:r>
            <a:r>
              <a:rPr lang="ru-RU" sz="2800" b="1" baseline="0"/>
              <a:t>Л</a:t>
            </a:r>
            <a:r>
              <a:rPr lang="ru-RU" sz="2800" b="1"/>
              <a:t>(5)</a:t>
            </a:r>
            <a:r>
              <a:rPr lang="ru-RU" sz="2800" b="1" baseline="0"/>
              <a:t>Т</a:t>
            </a:r>
            <a:r>
              <a:rPr lang="ru-RU" sz="2800" b="1"/>
              <a:t>(5)</a:t>
            </a:r>
            <a:r>
              <a:rPr lang="ru-RU" sz="2800" b="1" baseline="0"/>
              <a:t>П</a:t>
            </a:r>
            <a:r>
              <a:rPr lang="ru-RU" sz="2800" b="1"/>
              <a:t>1</a:t>
            </a:r>
            <a:endParaRPr lang="ru-RU" sz="2800" b="1" baseline="0"/>
          </a:p>
        </p:txBody>
      </p:sp>
      <p:sp>
        <p:nvSpPr>
          <p:cNvPr id="102408" name="Rectangle 8"/>
          <p:cNvSpPr>
            <a:spLocks noChangeArrowheads="1"/>
          </p:cNvSpPr>
          <p:nvPr/>
        </p:nvSpPr>
        <p:spPr bwMode="auto">
          <a:xfrm>
            <a:off x="2895600" y="4419600"/>
            <a:ext cx="3352800" cy="1143000"/>
          </a:xfrm>
          <a:prstGeom prst="rect">
            <a:avLst/>
          </a:prstGeom>
          <a:solidFill>
            <a:srgbClr val="FFCC99"/>
          </a:solidFill>
          <a:ln w="508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5605" name="Picture 12" descr="язычковый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19200"/>
            <a:ext cx="3429000" cy="1096963"/>
          </a:xfrm>
          <a:prstGeom prst="rect">
            <a:avLst/>
          </a:prstGeom>
          <a:solidFill>
            <a:srgbClr val="FFCC99"/>
          </a:solidFill>
          <a:ln w="508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25606" name="Picture 13" descr="Язычковый цвето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990600"/>
            <a:ext cx="160813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Line 16"/>
          <p:cNvSpPr>
            <a:spLocks noChangeShapeType="1"/>
          </p:cNvSpPr>
          <p:nvPr/>
        </p:nvSpPr>
        <p:spPr bwMode="auto">
          <a:xfrm flipH="1" flipV="1">
            <a:off x="1752600" y="1905000"/>
            <a:ext cx="942975" cy="15684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08" name="Text Box 17"/>
          <p:cNvSpPr txBox="1">
            <a:spLocks noChangeArrowheads="1"/>
          </p:cNvSpPr>
          <p:nvPr/>
        </p:nvSpPr>
        <p:spPr bwMode="auto">
          <a:xfrm>
            <a:off x="2692400" y="3244850"/>
            <a:ext cx="1270000" cy="466725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/>
          <a:p>
            <a:pPr algn="ctr"/>
            <a:r>
              <a:rPr lang="ru-RU" sz="2400" baseline="0"/>
              <a:t>пестик</a:t>
            </a:r>
          </a:p>
        </p:txBody>
      </p:sp>
      <p:sp>
        <p:nvSpPr>
          <p:cNvPr id="25609" name="Line 18"/>
          <p:cNvSpPr>
            <a:spLocks noChangeShapeType="1"/>
          </p:cNvSpPr>
          <p:nvPr/>
        </p:nvSpPr>
        <p:spPr bwMode="auto">
          <a:xfrm flipV="1">
            <a:off x="3962400" y="1066800"/>
            <a:ext cx="2622550" cy="24066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6781800" y="2667000"/>
            <a:ext cx="2039938" cy="1454150"/>
            <a:chOff x="4014" y="2670"/>
            <a:chExt cx="1285" cy="916"/>
          </a:xfrm>
        </p:grpSpPr>
        <p:sp>
          <p:nvSpPr>
            <p:cNvPr id="25621" name="Text Box 20"/>
            <p:cNvSpPr txBox="1">
              <a:spLocks noChangeArrowheads="1"/>
            </p:cNvSpPr>
            <p:nvPr/>
          </p:nvSpPr>
          <p:spPr bwMode="auto">
            <a:xfrm>
              <a:off x="4468" y="3290"/>
              <a:ext cx="831" cy="296"/>
            </a:xfrm>
            <a:prstGeom prst="rect">
              <a:avLst/>
            </a:prstGeom>
            <a:solidFill>
              <a:srgbClr val="FFCC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 anchorCtr="1">
              <a:spAutoFit/>
            </a:bodyPr>
            <a:lstStyle/>
            <a:p>
              <a:pPr algn="ctr"/>
              <a:r>
                <a:rPr lang="ru-RU" sz="2400" baseline="0"/>
                <a:t>хохолок</a:t>
              </a:r>
            </a:p>
          </p:txBody>
        </p:sp>
        <p:sp>
          <p:nvSpPr>
            <p:cNvPr id="25622" name="Line 21"/>
            <p:cNvSpPr>
              <a:spLocks noChangeShapeType="1"/>
            </p:cNvSpPr>
            <p:nvPr/>
          </p:nvSpPr>
          <p:spPr bwMode="auto">
            <a:xfrm flipH="1" flipV="1">
              <a:off x="4014" y="2670"/>
              <a:ext cx="454" cy="7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5029200" y="1752600"/>
            <a:ext cx="1524000" cy="2143125"/>
            <a:chOff x="3168" y="1296"/>
            <a:chExt cx="960" cy="1350"/>
          </a:xfrm>
        </p:grpSpPr>
        <p:sp>
          <p:nvSpPr>
            <p:cNvPr id="25619" name="Text Box 23"/>
            <p:cNvSpPr txBox="1">
              <a:spLocks noChangeArrowheads="1"/>
            </p:cNvSpPr>
            <p:nvPr/>
          </p:nvSpPr>
          <p:spPr bwMode="auto">
            <a:xfrm>
              <a:off x="3168" y="2352"/>
              <a:ext cx="852" cy="294"/>
            </a:xfrm>
            <a:prstGeom prst="rect">
              <a:avLst/>
            </a:prstGeom>
            <a:solidFill>
              <a:srgbClr val="FFCC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 anchorCtr="1">
              <a:spAutoFit/>
            </a:bodyPr>
            <a:lstStyle/>
            <a:p>
              <a:pPr algn="ctr"/>
              <a:r>
                <a:rPr lang="ru-RU" sz="2400" baseline="0"/>
                <a:t>тычинки</a:t>
              </a:r>
            </a:p>
          </p:txBody>
        </p:sp>
        <p:sp>
          <p:nvSpPr>
            <p:cNvPr id="25620" name="Line 24"/>
            <p:cNvSpPr>
              <a:spLocks noChangeShapeType="1"/>
            </p:cNvSpPr>
            <p:nvPr/>
          </p:nvSpPr>
          <p:spPr bwMode="auto">
            <a:xfrm flipV="1">
              <a:off x="3574" y="1296"/>
              <a:ext cx="554" cy="105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5612" name="Text Box 26"/>
          <p:cNvSpPr txBox="1">
            <a:spLocks noChangeArrowheads="1"/>
          </p:cNvSpPr>
          <p:nvPr/>
        </p:nvSpPr>
        <p:spPr bwMode="auto">
          <a:xfrm>
            <a:off x="7499350" y="2479675"/>
            <a:ext cx="1325563" cy="83185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>
            <a:spAutoFit/>
          </a:bodyPr>
          <a:lstStyle/>
          <a:p>
            <a:pPr algn="ctr"/>
            <a:r>
              <a:rPr lang="ru-RU" sz="2400" baseline="0"/>
              <a:t>Язычок </a:t>
            </a:r>
          </a:p>
          <a:p>
            <a:pPr algn="ctr"/>
            <a:r>
              <a:rPr lang="ru-RU" sz="2400" baseline="0"/>
              <a:t>венчика</a:t>
            </a:r>
          </a:p>
        </p:txBody>
      </p:sp>
      <p:sp>
        <p:nvSpPr>
          <p:cNvPr id="25613" name="Line 27"/>
          <p:cNvSpPr>
            <a:spLocks noChangeShapeType="1"/>
          </p:cNvSpPr>
          <p:nvPr/>
        </p:nvSpPr>
        <p:spPr bwMode="auto">
          <a:xfrm flipH="1" flipV="1">
            <a:off x="7315200" y="1600200"/>
            <a:ext cx="187325" cy="1295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25614" name="Picture 28" descr="одуванчик лекарственный"/>
          <p:cNvPicPr preferRelativeResize="0"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4191000"/>
            <a:ext cx="2590800" cy="1973263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25615" name="Picture 29" descr="Ромашка"/>
          <p:cNvPicPr preferRelativeResize="0"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4343400"/>
            <a:ext cx="2590800" cy="2005013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25616" name="Text Box 31"/>
          <p:cNvSpPr txBox="1">
            <a:spLocks noChangeArrowheads="1"/>
          </p:cNvSpPr>
          <p:nvPr/>
        </p:nvSpPr>
        <p:spPr bwMode="auto">
          <a:xfrm>
            <a:off x="3276600" y="6392863"/>
            <a:ext cx="28194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5617" name="Rectangle 34"/>
          <p:cNvSpPr>
            <a:spLocks noChangeArrowheads="1"/>
          </p:cNvSpPr>
          <p:nvPr/>
        </p:nvSpPr>
        <p:spPr bwMode="auto">
          <a:xfrm>
            <a:off x="3352800" y="5715000"/>
            <a:ext cx="2406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tt-RU" baseline="0"/>
              <a:t>Цветок обоеполый</a:t>
            </a:r>
            <a:endParaRPr lang="ru-RU" baseline="0"/>
          </a:p>
        </p:txBody>
      </p:sp>
      <p:sp>
        <p:nvSpPr>
          <p:cNvPr id="25618" name="AutoShape 35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8686800" y="6400800"/>
            <a:ext cx="457200" cy="457200"/>
          </a:xfrm>
          <a:prstGeom prst="actionButtonHome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ChangeArrowheads="1"/>
          </p:cNvSpPr>
          <p:nvPr/>
        </p:nvSpPr>
        <p:spPr bwMode="auto">
          <a:xfrm>
            <a:off x="2057400" y="179388"/>
            <a:ext cx="5908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baseline="0">
                <a:solidFill>
                  <a:srgbClr val="009900"/>
                </a:solidFill>
              </a:rPr>
              <a:t>Ложноязычковые</a:t>
            </a:r>
            <a:r>
              <a:rPr lang="ru-RU" sz="3200" b="1" baseline="0">
                <a:solidFill>
                  <a:srgbClr val="009900"/>
                </a:solidFill>
              </a:rPr>
              <a:t> </a:t>
            </a:r>
            <a:r>
              <a:rPr lang="ru-RU" sz="3600" b="1" baseline="0">
                <a:solidFill>
                  <a:srgbClr val="009900"/>
                </a:solidFill>
              </a:rPr>
              <a:t>цветки</a:t>
            </a:r>
          </a:p>
        </p:txBody>
      </p:sp>
      <p:pic>
        <p:nvPicPr>
          <p:cNvPr id="27651" name="Picture 9" descr="Подсолнечник простые соцвет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819400"/>
            <a:ext cx="4343400" cy="3257550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27652" name="Picture 10" descr="it2_7_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838200"/>
            <a:ext cx="3352800" cy="2914650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27653" name="Rectangle 13"/>
          <p:cNvSpPr>
            <a:spLocks noChangeArrowheads="1"/>
          </p:cNvSpPr>
          <p:nvPr/>
        </p:nvSpPr>
        <p:spPr bwMode="auto">
          <a:xfrm>
            <a:off x="4800600" y="1219200"/>
            <a:ext cx="35814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baseline="0">
                <a:solidFill>
                  <a:srgbClr val="336600"/>
                </a:solidFill>
              </a:rPr>
              <a:t>Формула цветка:</a:t>
            </a:r>
            <a:endParaRPr lang="en-US" sz="2800" b="1" baseline="0">
              <a:solidFill>
                <a:srgbClr val="3366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 baseline="0"/>
              <a:t>^</a:t>
            </a:r>
            <a:r>
              <a:rPr lang="ru-RU" sz="2800" b="1" baseline="0"/>
              <a:t>Ч</a:t>
            </a:r>
            <a:r>
              <a:rPr lang="ru-RU" sz="2800" b="1"/>
              <a:t>0</a:t>
            </a:r>
            <a:r>
              <a:rPr lang="ru-RU" sz="2800" b="1" baseline="0"/>
              <a:t>Л</a:t>
            </a:r>
            <a:r>
              <a:rPr lang="ru-RU" sz="2800" b="1"/>
              <a:t>(3)</a:t>
            </a:r>
            <a:r>
              <a:rPr lang="ru-RU" sz="2800" b="1" baseline="0"/>
              <a:t>Т</a:t>
            </a:r>
            <a:r>
              <a:rPr lang="ru-RU" sz="2800" b="1"/>
              <a:t>0</a:t>
            </a:r>
            <a:r>
              <a:rPr lang="ru-RU" sz="2800" b="1" baseline="0"/>
              <a:t>П</a:t>
            </a:r>
            <a:r>
              <a:rPr lang="ru-RU" sz="2800" b="1"/>
              <a:t>1</a:t>
            </a:r>
          </a:p>
        </p:txBody>
      </p:sp>
      <p:sp>
        <p:nvSpPr>
          <p:cNvPr id="27654" name="Rectangle 16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3962400"/>
            <a:ext cx="4038600" cy="2438400"/>
          </a:xfrm>
        </p:spPr>
        <p:txBody>
          <a:bodyPr/>
          <a:lstStyle/>
          <a:p>
            <a:pPr eaLnBrk="1" hangingPunct="1"/>
            <a:r>
              <a:rPr lang="ru-RU" sz="2400" smtClean="0"/>
              <a:t>Ложноязычковые цветки образованы лишь тремя лепестками.</a:t>
            </a:r>
          </a:p>
          <a:p>
            <a:pPr eaLnBrk="1" hangingPunct="1"/>
            <a:r>
              <a:rPr lang="ru-RU" sz="2400" smtClean="0"/>
              <a:t>Цветки этого типа часто бывают женскими (пестичные цветки)</a:t>
            </a:r>
            <a:endParaRPr lang="ru-RU" sz="2800" smtClean="0"/>
          </a:p>
        </p:txBody>
      </p:sp>
      <p:sp>
        <p:nvSpPr>
          <p:cNvPr id="27655" name="AutoShape 1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686800" y="6400800"/>
            <a:ext cx="457200" cy="457200"/>
          </a:xfrm>
          <a:prstGeom prst="actionButtonHome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Плод-черед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447800"/>
            <a:ext cx="638175" cy="1825625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29699" name="Picture 5" descr="Череда трехраздель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371600"/>
            <a:ext cx="2667000" cy="1984375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29700" name="Picture 12" descr="it2_7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4724400"/>
            <a:ext cx="1066800" cy="854075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29701" name="Picture 11" descr="Подсолнечник плод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4267200"/>
            <a:ext cx="2514600" cy="1885950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29702" name="Picture 10" descr="275px-Loewenzahn_einzelner_samen_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0" y="1600200"/>
            <a:ext cx="912813" cy="1371600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29703" name="Picture 26" descr="Снимок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00600" y="1371600"/>
            <a:ext cx="2514600" cy="2025650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29704" name="Picture 27" descr="Снимок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67000" y="4191000"/>
            <a:ext cx="2020888" cy="2409825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29705" name="Picture 28" descr="Снимок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600" y="4495800"/>
            <a:ext cx="2238375" cy="1724025"/>
          </a:xfrm>
          <a:prstGeom prst="rect">
            <a:avLst/>
          </a:prstGeom>
          <a:noFill/>
          <a:ln w="50800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29706" name="Rectangle 30"/>
          <p:cNvSpPr>
            <a:spLocks noChangeArrowheads="1"/>
          </p:cNvSpPr>
          <p:nvPr/>
        </p:nvSpPr>
        <p:spPr bwMode="auto">
          <a:xfrm>
            <a:off x="2438400" y="228600"/>
            <a:ext cx="3651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baseline="0">
                <a:solidFill>
                  <a:srgbClr val="336600"/>
                </a:solidFill>
              </a:rPr>
              <a:t>Плод - семянка</a:t>
            </a:r>
          </a:p>
        </p:txBody>
      </p:sp>
      <p:sp>
        <p:nvSpPr>
          <p:cNvPr id="29707" name="Rectangle 33"/>
          <p:cNvSpPr>
            <a:spLocks noChangeArrowheads="1"/>
          </p:cNvSpPr>
          <p:nvPr/>
        </p:nvSpPr>
        <p:spPr bwMode="auto">
          <a:xfrm>
            <a:off x="6172200" y="838200"/>
            <a:ext cx="1565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baseline="0"/>
              <a:t>Одуванчик</a:t>
            </a:r>
          </a:p>
        </p:txBody>
      </p:sp>
      <p:sp>
        <p:nvSpPr>
          <p:cNvPr id="29708" name="Rectangle 35"/>
          <p:cNvSpPr>
            <a:spLocks noChangeArrowheads="1"/>
          </p:cNvSpPr>
          <p:nvPr/>
        </p:nvSpPr>
        <p:spPr bwMode="auto">
          <a:xfrm>
            <a:off x="6096000" y="3657600"/>
            <a:ext cx="2022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baseline="0"/>
              <a:t>Подсолнечник</a:t>
            </a:r>
          </a:p>
        </p:txBody>
      </p:sp>
      <p:sp>
        <p:nvSpPr>
          <p:cNvPr id="29709" name="Rectangle 37"/>
          <p:cNvSpPr>
            <a:spLocks noChangeArrowheads="1"/>
          </p:cNvSpPr>
          <p:nvPr/>
        </p:nvSpPr>
        <p:spPr bwMode="auto">
          <a:xfrm>
            <a:off x="1981200" y="914400"/>
            <a:ext cx="11033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baseline="0"/>
              <a:t>Череда</a:t>
            </a:r>
          </a:p>
        </p:txBody>
      </p:sp>
      <p:sp>
        <p:nvSpPr>
          <p:cNvPr id="29710" name="Rectangle 39"/>
          <p:cNvSpPr>
            <a:spLocks noChangeArrowheads="1"/>
          </p:cNvSpPr>
          <p:nvPr/>
        </p:nvSpPr>
        <p:spPr bwMode="auto">
          <a:xfrm>
            <a:off x="1295400" y="3581400"/>
            <a:ext cx="2390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baseline="0"/>
              <a:t>Репейник (Лопух)</a:t>
            </a:r>
          </a:p>
        </p:txBody>
      </p:sp>
      <p:pic>
        <p:nvPicPr>
          <p:cNvPr id="29711" name="Picture 40" descr="i">
            <a:hlinkClick r:id="rId10" action="ppaction://hlinkfile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382000" y="3124200"/>
            <a:ext cx="533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5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5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236</Words>
  <Application>Microsoft Office PowerPoint</Application>
  <PresentationFormat>Экран (4:3)</PresentationFormat>
  <Paragraphs>57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Тема Office</vt:lpstr>
      <vt:lpstr>Тема55</vt:lpstr>
      <vt:lpstr>1_Тема55</vt:lpstr>
      <vt:lpstr>Класс Двудольные</vt:lpstr>
      <vt:lpstr>Семейство Сложноцветные, или Астровые</vt:lpstr>
      <vt:lpstr>Слайд 3</vt:lpstr>
      <vt:lpstr>Строение цветка</vt:lpstr>
      <vt:lpstr>Типы цветков</vt:lpstr>
      <vt:lpstr>Трубчатые цветки</vt:lpstr>
      <vt:lpstr>Язычковые цветки</vt:lpstr>
      <vt:lpstr>Слайд 8</vt:lpstr>
      <vt:lpstr>Слайд 9</vt:lpstr>
      <vt:lpstr>Многообразие сложноцветных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 Двудольные</dc:title>
  <dc:creator>hP</dc:creator>
  <cp:lastModifiedBy>hP</cp:lastModifiedBy>
  <cp:revision>8</cp:revision>
  <dcterms:created xsi:type="dcterms:W3CDTF">2012-04-01T06:36:29Z</dcterms:created>
  <dcterms:modified xsi:type="dcterms:W3CDTF">2020-04-11T06:07:19Z</dcterms:modified>
</cp:coreProperties>
</file>