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FFCCFF"/>
    <a:srgbClr val="FF99FF"/>
    <a:srgbClr val="CDFFF3"/>
    <a:srgbClr val="8AFEE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A5129-7DB4-4A1F-9803-566C789473C7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A1872-875A-4205-B4FC-93AA8C7222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63A62-B7A6-4002-B376-86DBD9CAE0EE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5BAEF-9693-4C2E-A948-82454D1C3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B3781-73F4-4131-95C6-67893ECD7D68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39C3A-5D4D-4A98-99FC-B4A6B5C58B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3F2B1-522B-415B-B3C5-5052AA7E8548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BCE0A-DD5D-4DCA-A1FC-931ED8271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A5B4A-D742-49A9-9610-01EF90ABE100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6CFC3-13C3-451D-8610-6ACEB71CC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0A64C-87D3-463D-B31F-CFA0178438D9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E88C2-FE0D-4957-B452-1446B9909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C532-A4BD-408B-A148-EE4A2D78EBC5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EFB05-9530-47EC-A867-A676870F0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073D7-B5D3-47B8-A64A-6A3362AE3BBF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B0082-5117-456C-9D55-A7054B054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67586-289D-47DB-A713-5918B8A18274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6715F-AF7F-408A-ADEB-38DF1B3C4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87604-0426-4C89-BD17-5C751C7FCADC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ED619-6B92-41AD-B7B3-C3D645818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9817D-D43E-450D-95CA-F9635CCD874A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C1E17-1B23-49C6-8C28-67533D1FC5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1744CB-4DE9-497F-A9DD-9417DA930C46}" type="datetimeFigureOut">
              <a:rPr lang="ru-RU"/>
              <a:pPr>
                <a:defRPr/>
              </a:pPr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6FA7FB-2EA2-4FC5-A94F-77FBD6177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85813" y="1071563"/>
            <a:ext cx="7772400" cy="1470025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  <a:latin typeface="Arial" charset="0"/>
                <a:cs typeface="Arial" charset="0"/>
              </a:rPr>
              <a:t>Собирательные числительные</a:t>
            </a:r>
          </a:p>
        </p:txBody>
      </p:sp>
      <p:pic>
        <p:nvPicPr>
          <p:cNvPr id="2051" name="Рисунок 3"/>
          <p:cNvPicPr>
            <a:picLocks noChangeAspect="1" noChangeArrowheads="1"/>
          </p:cNvPicPr>
          <p:nvPr/>
        </p:nvPicPr>
        <p:blipFill>
          <a:blip r:embed="rId2"/>
          <a:srcRect b="5121"/>
          <a:stretch>
            <a:fillRect/>
          </a:stretch>
        </p:blipFill>
        <p:spPr bwMode="auto">
          <a:xfrm>
            <a:off x="500063" y="3143250"/>
            <a:ext cx="4267200" cy="332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5" descr="owl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13" y="214313"/>
            <a:ext cx="18716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428625" y="571500"/>
            <a:ext cx="6286500" cy="3286125"/>
          </a:xfrm>
          <a:prstGeom prst="wedgeRoundRectCallout">
            <a:avLst>
              <a:gd name="adj1" fmla="val 65027"/>
              <a:gd name="adj2" fmla="val -38154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Собирательные числительные</a:t>
            </a:r>
            <a:r>
              <a:rPr lang="ru-RU" sz="2800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2800" b="1" u="sng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двое, трое, четверо, пятеро, шестеро, семеро, восьмеро, девятеро, десятеро – </a:t>
            </a:r>
            <a:endParaRPr lang="ru-RU" sz="28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8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бозначают определенное количество предметов как одно целое</a:t>
            </a:r>
            <a:r>
              <a:rPr lang="ru-RU" sz="28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A9DCF6"/>
              </a:clrFrom>
              <a:clrTo>
                <a:srgbClr val="A9DC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3786190"/>
            <a:ext cx="3092010" cy="1730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8" y="4071938"/>
            <a:ext cx="3238500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866B1A"/>
              </a:clrFrom>
              <a:clrTo>
                <a:srgbClr val="866B1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1857364"/>
            <a:ext cx="2245670" cy="3263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5" descr="owl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13" y="214313"/>
            <a:ext cx="18716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428625" y="428625"/>
            <a:ext cx="6143625" cy="1143000"/>
          </a:xfrm>
          <a:prstGeom prst="wedgeRoundRectCallout">
            <a:avLst>
              <a:gd name="adj1" fmla="val 68006"/>
              <a:gd name="adj2" fmla="val -7903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чем особенность </a:t>
            </a: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собирательных числительных?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2357438" y="3000375"/>
            <a:ext cx="6357937" cy="3357563"/>
          </a:xfrm>
          <a:prstGeom prst="wedgeRoundRectCallout">
            <a:avLst>
              <a:gd name="adj1" fmla="val 34881"/>
              <a:gd name="adj2" fmla="val -10776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отличие от обычных количественных числительных собирательные сочетаются </a:t>
            </a:r>
            <a:r>
              <a:rPr lang="ru-RU" sz="2800" b="1" i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 со всеми существительными, поддающимися счёту, а только с некоторыми</a:t>
            </a:r>
            <a:endParaRPr lang="ru-RU" sz="2800" b="1" i="1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¦¬¦-TЖ¦-¦- ¦+TГ¦-¦-TОTЙ¦¬¦¦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214688"/>
            <a:ext cx="252095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Наталия\Application Data\Microsoft\Media Catalog\Downloaded Clips\cl0\AG00315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3714750"/>
            <a:ext cx="249713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 стрелкой 15"/>
          <p:cNvCxnSpPr>
            <a:stCxn id="3" idx="2"/>
          </p:cNvCxnSpPr>
          <p:nvPr/>
        </p:nvCxnSpPr>
        <p:spPr>
          <a:xfrm rot="16200000" flipH="1">
            <a:off x="2195512" y="2767013"/>
            <a:ext cx="4752975" cy="142875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3" idx="2"/>
          </p:cNvCxnSpPr>
          <p:nvPr/>
        </p:nvCxnSpPr>
        <p:spPr>
          <a:xfrm rot="5400000">
            <a:off x="2195512" y="2481263"/>
            <a:ext cx="3038475" cy="28575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Рисунок 5" descr="owl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13" y="214313"/>
            <a:ext cx="18716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625" y="642938"/>
            <a:ext cx="6858000" cy="461962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Собирательные числительные сочетаются 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5" y="1928813"/>
            <a:ext cx="3143250" cy="1477962"/>
          </a:xfrm>
          <a:prstGeom prst="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с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существительными, обозначающими лиц мужского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пола:</a:t>
            </a:r>
            <a:r>
              <a:rPr lang="ru-RU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вое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товарищей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рое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водителей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7" name="Прямоугольник 4"/>
          <p:cNvSpPr>
            <a:spLocks noChangeArrowheads="1"/>
          </p:cNvSpPr>
          <p:nvPr/>
        </p:nvSpPr>
        <p:spPr bwMode="auto">
          <a:xfrm>
            <a:off x="1143000" y="43576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000500" y="1928813"/>
            <a:ext cx="3714750" cy="2862262"/>
          </a:xfrm>
          <a:prstGeom prst="rect">
            <a:avLst/>
          </a:prstGeom>
          <a:ln w="38100"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b="1" i="1">
                <a:solidFill>
                  <a:schemeClr val="tx1"/>
                </a:solidFill>
                <a:latin typeface="Arial" charset="0"/>
                <a:ea typeface="Times New Roman" pitchFamily="18" charset="0"/>
                <a:cs typeface="Arial" charset="0"/>
              </a:rPr>
              <a:t>с существительными, </a:t>
            </a:r>
          </a:p>
          <a:p>
            <a:pPr algn="ctr">
              <a:tabLst>
                <a:tab pos="457200" algn="l"/>
              </a:tabLst>
            </a:pPr>
            <a:r>
              <a:rPr lang="ru-RU" b="1" i="1">
                <a:solidFill>
                  <a:schemeClr val="tx1"/>
                </a:solidFill>
                <a:latin typeface="Arial" charset="0"/>
                <a:ea typeface="Times New Roman" pitchFamily="18" charset="0"/>
                <a:cs typeface="Arial" charset="0"/>
              </a:rPr>
              <a:t>употребляющимися </a:t>
            </a:r>
          </a:p>
          <a:p>
            <a:pPr algn="ctr">
              <a:tabLst>
                <a:tab pos="457200" algn="l"/>
              </a:tabLst>
            </a:pPr>
            <a:r>
              <a:rPr lang="ru-RU" b="1" i="1">
                <a:solidFill>
                  <a:schemeClr val="tx1"/>
                </a:solidFill>
                <a:latin typeface="Arial" charset="0"/>
                <a:ea typeface="Times New Roman" pitchFamily="18" charset="0"/>
                <a:cs typeface="Arial" charset="0"/>
              </a:rPr>
              <a:t>только </a:t>
            </a:r>
          </a:p>
          <a:p>
            <a:pPr algn="ctr">
              <a:tabLst>
                <a:tab pos="457200" algn="l"/>
              </a:tabLst>
            </a:pPr>
            <a:r>
              <a:rPr lang="ru-RU" b="1" i="1">
                <a:solidFill>
                  <a:schemeClr val="tx1"/>
                </a:solidFill>
                <a:latin typeface="Arial" charset="0"/>
                <a:ea typeface="Times New Roman" pitchFamily="18" charset="0"/>
                <a:cs typeface="Arial" charset="0"/>
              </a:rPr>
              <a:t>во множественном числе</a:t>
            </a:r>
          </a:p>
          <a:p>
            <a:pPr algn="ctr">
              <a:tabLst>
                <a:tab pos="457200" algn="l"/>
              </a:tabLst>
            </a:pPr>
            <a:r>
              <a:rPr lang="ru-RU" b="1" i="1">
                <a:solidFill>
                  <a:schemeClr val="tx1"/>
                </a:solidFill>
                <a:latin typeface="Arial" charset="0"/>
                <a:ea typeface="Times New Roman" pitchFamily="18" charset="0"/>
                <a:cs typeface="Arial" charset="0"/>
              </a:rPr>
              <a:t> или обозначающими парные предметы:</a:t>
            </a:r>
            <a:endParaRPr lang="ru-RU" b="1">
              <a:solidFill>
                <a:schemeClr val="tx1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algn="ctr" eaLnBrk="0" hangingPunct="0">
              <a:tabLst>
                <a:tab pos="457200" algn="l"/>
              </a:tabLst>
            </a:pPr>
            <a:r>
              <a:rPr lang="ru-RU" b="1" i="1">
                <a:solidFill>
                  <a:srgbClr val="C00000"/>
                </a:solidFill>
                <a:latin typeface="Arial" charset="0"/>
                <a:ea typeface="Times New Roman" pitchFamily="18" charset="0"/>
                <a:cs typeface="Arial" charset="0"/>
              </a:rPr>
              <a:t> двое </a:t>
            </a:r>
            <a:r>
              <a:rPr lang="ru-RU" b="1" i="1">
                <a:solidFill>
                  <a:schemeClr val="tx1"/>
                </a:solidFill>
                <a:latin typeface="Arial" charset="0"/>
                <a:ea typeface="Times New Roman" pitchFamily="18" charset="0"/>
                <a:cs typeface="Arial" charset="0"/>
              </a:rPr>
              <a:t>брюк</a:t>
            </a:r>
            <a:endParaRPr lang="ru-RU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 eaLnBrk="0" hangingPunct="0">
              <a:tabLst>
                <a:tab pos="457200" algn="l"/>
              </a:tabLst>
            </a:pPr>
            <a:r>
              <a:rPr lang="ru-RU" b="1" i="1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 трое </a:t>
            </a:r>
            <a:r>
              <a:rPr lang="ru-RU" b="1" i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ножниц</a:t>
            </a:r>
          </a:p>
          <a:p>
            <a:pPr algn="ctr" eaLnBrk="0" hangingPunct="0">
              <a:tabLst>
                <a:tab pos="457200" algn="l"/>
              </a:tabLst>
            </a:pPr>
            <a:r>
              <a:rPr lang="ru-RU" b="1" i="1">
                <a:solidFill>
                  <a:srgbClr val="C00000"/>
                </a:solidFill>
                <a:latin typeface="Arial" charset="0"/>
                <a:cs typeface="Arial" charset="0"/>
              </a:rPr>
              <a:t>двое</a:t>
            </a:r>
            <a:r>
              <a:rPr lang="ru-RU" b="1" i="1">
                <a:solidFill>
                  <a:srgbClr val="000000"/>
                </a:solidFill>
                <a:latin typeface="Arial" charset="0"/>
                <a:cs typeface="Arial" charset="0"/>
              </a:rPr>
              <a:t> перчаток (т.е. две пары перчаток)</a:t>
            </a:r>
            <a:endParaRPr lang="ru-RU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813" y="4143375"/>
            <a:ext cx="3214687" cy="1477963"/>
          </a:xfrm>
          <a:prstGeom prst="rect">
            <a:avLst/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с  существительными, обозначающими детёнышей животных:</a:t>
            </a:r>
            <a:r>
              <a:rPr lang="ru-RU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трое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котят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ятеро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медвежат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357813" y="5072063"/>
            <a:ext cx="3262312" cy="1477962"/>
          </a:xfrm>
          <a:prstGeom prst="rect">
            <a:avLst/>
          </a:prstGeom>
          <a:ln w="38100"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личными местоимениями</a:t>
            </a:r>
          </a:p>
          <a:p>
            <a:pPr algn="ctr">
              <a:defRPr/>
            </a:pPr>
            <a:r>
              <a:rPr lang="ru-RU" b="1" i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мы, вы, они: </a:t>
            </a:r>
          </a:p>
          <a:p>
            <a:pPr algn="ctr">
              <a:defRPr/>
            </a:pPr>
            <a:r>
              <a:rPr lang="ru-RU" b="1" i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нас</a:t>
            </a:r>
            <a:r>
              <a:rPr lang="ru-RU" b="1" i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пятеро, </a:t>
            </a:r>
          </a:p>
          <a:p>
            <a:pPr algn="ctr">
              <a:defRPr/>
            </a:pPr>
            <a:r>
              <a:rPr lang="ru-RU" b="1" i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послали</a:t>
            </a:r>
            <a:r>
              <a:rPr lang="ru-RU" b="1" i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вас </a:t>
            </a:r>
            <a:r>
              <a:rPr lang="ru-RU" b="1" i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четверых,</a:t>
            </a:r>
          </a:p>
          <a:p>
            <a:pPr algn="ctr">
              <a:defRPr/>
            </a:pPr>
            <a:r>
              <a:rPr lang="ru-RU" b="1" i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не было </a:t>
            </a:r>
            <a:r>
              <a:rPr lang="ru-RU" b="1" i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их</a:t>
            </a:r>
            <a:r>
              <a:rPr lang="ru-RU" b="1" i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троих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 стрелкой 9"/>
          <p:cNvCxnSpPr>
            <a:stCxn id="3" idx="2"/>
          </p:cNvCxnSpPr>
          <p:nvPr/>
        </p:nvCxnSpPr>
        <p:spPr>
          <a:xfrm rot="5400000">
            <a:off x="2552700" y="481013"/>
            <a:ext cx="681038" cy="1928812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3" idx="2"/>
          </p:cNvCxnSpPr>
          <p:nvPr/>
        </p:nvCxnSpPr>
        <p:spPr>
          <a:xfrm rot="16200000" flipH="1">
            <a:off x="4374356" y="588169"/>
            <a:ext cx="752475" cy="1785938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49" grpId="0" animBg="1"/>
      <p:bldP spid="7" grpId="0" animBg="1"/>
      <p:bldP spid="20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5" descr="owl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13" y="214313"/>
            <a:ext cx="18716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500063" y="428625"/>
            <a:ext cx="5572125" cy="1184275"/>
          </a:xfrm>
          <a:prstGeom prst="wedgeRoundRectCallout">
            <a:avLst>
              <a:gd name="adj1" fmla="val 78940"/>
              <a:gd name="adj2" fmla="val -10865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Выберите нужную форму числительного (устно)</a:t>
            </a:r>
            <a:endParaRPr lang="ru-RU" sz="24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28625" y="2143125"/>
            <a:ext cx="8286750" cy="3970338"/>
          </a:xfrm>
          <a:prstGeom prst="rect">
            <a:avLst/>
          </a:prstGeom>
          <a:solidFill>
            <a:srgbClr val="CDFFF3"/>
          </a:solidFill>
          <a:ln w="381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358775">
              <a:buFontTx/>
              <a:buBlip>
                <a:blip r:embed="rId3"/>
              </a:buBlip>
            </a:pPr>
            <a:r>
              <a:rPr lang="ru-RU" sz="2800">
                <a:solidFill>
                  <a:schemeClr val="tx1"/>
                </a:solidFill>
                <a:latin typeface="Arial" charset="0"/>
                <a:ea typeface="Times New Roman" pitchFamily="18" charset="0"/>
                <a:cs typeface="Arial" charset="0"/>
              </a:rPr>
              <a:t>(</a:t>
            </a:r>
            <a:r>
              <a:rPr lang="ru-RU" sz="2800" b="1" i="1">
                <a:solidFill>
                  <a:srgbClr val="C00000"/>
                </a:solidFill>
                <a:latin typeface="Arial" charset="0"/>
                <a:ea typeface="Times New Roman" pitchFamily="18" charset="0"/>
                <a:cs typeface="Arial" charset="0"/>
              </a:rPr>
              <a:t>Шесть – шестеро</a:t>
            </a:r>
            <a:r>
              <a:rPr lang="ru-RU" sz="2800">
                <a:solidFill>
                  <a:schemeClr val="tx1"/>
                </a:solidFill>
                <a:latin typeface="Arial" charset="0"/>
                <a:ea typeface="Times New Roman" pitchFamily="18" charset="0"/>
                <a:cs typeface="Arial" charset="0"/>
              </a:rPr>
              <a:t>) друзей учатся на курсах.</a:t>
            </a:r>
          </a:p>
          <a:p>
            <a:pPr indent="358775" eaLnBrk="0" hangingPunct="0">
              <a:buFontTx/>
              <a:buBlip>
                <a:blip r:embed="rId3"/>
              </a:buBlip>
            </a:pPr>
            <a:r>
              <a:rPr lang="ru-RU" sz="2800">
                <a:solidFill>
                  <a:schemeClr val="tx1"/>
                </a:solidFill>
                <a:latin typeface="Arial" charset="0"/>
                <a:ea typeface="Times New Roman" pitchFamily="18" charset="0"/>
                <a:cs typeface="Arial" charset="0"/>
              </a:rPr>
              <a:t>(</a:t>
            </a:r>
            <a:r>
              <a:rPr lang="ru-RU" sz="2800" b="1" i="1">
                <a:solidFill>
                  <a:srgbClr val="C00000"/>
                </a:solidFill>
                <a:latin typeface="Arial" charset="0"/>
                <a:ea typeface="Times New Roman" pitchFamily="18" charset="0"/>
                <a:cs typeface="Arial" charset="0"/>
              </a:rPr>
              <a:t>Двое – две</a:t>
            </a:r>
            <a:r>
              <a:rPr lang="ru-RU" sz="2800">
                <a:solidFill>
                  <a:schemeClr val="tx1"/>
                </a:solidFill>
                <a:latin typeface="Arial" charset="0"/>
                <a:ea typeface="Times New Roman" pitchFamily="18" charset="0"/>
                <a:cs typeface="Arial" charset="0"/>
              </a:rPr>
              <a:t>) лошади скакали во весь опор.</a:t>
            </a:r>
            <a:endParaRPr lang="ru-RU" sz="280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indent="358775" eaLnBrk="0" hangingPunct="0">
              <a:buFontTx/>
              <a:buBlip>
                <a:blip r:embed="rId3"/>
              </a:buBlip>
            </a:pPr>
            <a:r>
              <a:rPr lang="ru-RU" sz="280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(</a:t>
            </a:r>
            <a:r>
              <a:rPr lang="ru-RU" sz="2800" b="1" i="1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Семь – семеро</a:t>
            </a:r>
            <a:r>
              <a:rPr lang="ru-RU" sz="280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) бед – один ответ.</a:t>
            </a:r>
          </a:p>
          <a:p>
            <a:pPr indent="358775" eaLnBrk="0" hangingPunct="0">
              <a:buFontTx/>
              <a:buBlip>
                <a:blip r:embed="rId3"/>
              </a:buBlip>
            </a:pPr>
            <a:r>
              <a:rPr lang="ru-RU" sz="280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(</a:t>
            </a:r>
            <a:r>
              <a:rPr lang="ru-RU" sz="2800" b="1" i="1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Пять – пятеро</a:t>
            </a:r>
            <a:r>
              <a:rPr lang="ru-RU" sz="280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) актрис нашего театра  приняли участие в международном конкурсе балета.</a:t>
            </a:r>
          </a:p>
          <a:p>
            <a:pPr indent="358775" eaLnBrk="0" hangingPunct="0">
              <a:buFontTx/>
              <a:buBlip>
                <a:blip r:embed="rId3"/>
              </a:buBlip>
            </a:pPr>
            <a:r>
              <a:rPr lang="ru-RU" sz="280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(</a:t>
            </a:r>
            <a:r>
              <a:rPr lang="ru-RU" sz="2800" b="1" i="1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Четыре – четверо</a:t>
            </a:r>
            <a:r>
              <a:rPr lang="ru-RU" sz="280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) суток мы пробирались по глухой тайге. </a:t>
            </a:r>
            <a:endParaRPr lang="ru-RU" sz="28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9063" y="4000500"/>
            <a:ext cx="2770187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143000"/>
            <a:ext cx="35941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4000500"/>
            <a:ext cx="31623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1500188" y="3643313"/>
            <a:ext cx="1285875" cy="5000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куклы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86563" y="5500688"/>
            <a:ext cx="1914525" cy="8572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елефоны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одели 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71625" y="5857875"/>
            <a:ext cx="1628775" cy="500063"/>
          </a:xfrm>
          <a:prstGeom prst="roundRect">
            <a:avLst/>
          </a:prstGeom>
          <a:solidFill>
            <a:srgbClr val="FFCCFF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чашки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1285860"/>
            <a:ext cx="4343400" cy="29173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6858000" y="3929063"/>
            <a:ext cx="1843088" cy="571500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яблоки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8" name="Рисунок 5" descr="owl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13" y="214313"/>
            <a:ext cx="18716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2071688" y="500063"/>
            <a:ext cx="3643312" cy="612775"/>
          </a:xfrm>
          <a:prstGeom prst="wedgeRoundRectCallout">
            <a:avLst>
              <a:gd name="adj1" fmla="val 103279"/>
              <a:gd name="adj2" fmla="val 28492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ОБА 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или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ОБЕ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5" descr="owl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13" y="214313"/>
            <a:ext cx="18716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714500" y="500063"/>
            <a:ext cx="2343150" cy="857250"/>
          </a:xfrm>
          <a:prstGeom prst="wedgeRoundRectCallout">
            <a:avLst>
              <a:gd name="adj1" fmla="val 201458"/>
              <a:gd name="adj2" fmla="val 3641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Запомни!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6" name="Рисунок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0" y="5072063"/>
            <a:ext cx="1123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428625" y="1928813"/>
            <a:ext cx="7572375" cy="3286125"/>
          </a:xfrm>
          <a:prstGeom prst="wedgeRoundRectCallout">
            <a:avLst>
              <a:gd name="adj1" fmla="val 44894"/>
              <a:gd name="adj2" fmla="val -56233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indent="358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ОБА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сочетается с существительными мужского и среднего рода: </a:t>
            </a:r>
          </a:p>
          <a:p>
            <a:pPr indent="358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Оба брата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учатся в нашей школе.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Оба карандаша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красные. 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Оба письма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 дедушки.</a:t>
            </a:r>
          </a:p>
          <a:p>
            <a:pPr indent="358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indent="358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ОБЕ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с существительными женского рода: 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Обе девочки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совсем маленькие. Ты съел 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обе конфеты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!)</a:t>
            </a:r>
          </a:p>
          <a:p>
            <a:pPr indent="358775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71500" y="2357438"/>
            <a:ext cx="3500438" cy="300037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И.п.	оба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Р.д.	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обо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Д.п.	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обо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В.п.	оба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Т.п.	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обо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П.п.	(об) 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обо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их 	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75" y="5429250"/>
            <a:ext cx="3214688" cy="914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основа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обо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обо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их игроков)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3438" y="2357438"/>
            <a:ext cx="3500437" cy="300037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И.п.	обе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Р.д.	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обе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Д.п.	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обе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В.п.	обе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Т.п.	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обе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П.п.	(об) 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обе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их 	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57750" y="5429250"/>
            <a:ext cx="3143250" cy="914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основа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обе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(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обе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им командам)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85813" y="1500188"/>
            <a:ext cx="2928937" cy="78581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Мужской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средний род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29188" y="1500188"/>
            <a:ext cx="2928937" cy="78581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Женский род</a:t>
            </a:r>
          </a:p>
        </p:txBody>
      </p:sp>
      <p:pic>
        <p:nvPicPr>
          <p:cNvPr id="9224" name="Рисунок 5" descr="owl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13" y="214313"/>
            <a:ext cx="18716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428625" y="357188"/>
            <a:ext cx="5857875" cy="928687"/>
          </a:xfrm>
          <a:prstGeom prst="wedgeRoundRectCallout">
            <a:avLst>
              <a:gd name="adj1" fmla="val 75100"/>
              <a:gd name="adj2" fmla="val 13611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358775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Оба </a:t>
            </a: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обе</a:t>
            </a: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indent="358775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склоняются по-разному</a:t>
            </a:r>
            <a:endParaRPr lang="ru-RU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2357438" y="357188"/>
            <a:ext cx="3643312" cy="969962"/>
          </a:xfrm>
          <a:prstGeom prst="wedgeRoundRectCallout">
            <a:avLst>
              <a:gd name="adj1" fmla="val 91948"/>
              <a:gd name="adj2" fmla="val 9987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чем разница?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3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5" descr="owl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13" y="214313"/>
            <a:ext cx="18716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642938" y="1143000"/>
            <a:ext cx="6215062" cy="928688"/>
          </a:xfrm>
          <a:prstGeom prst="wedgeRoundRectCallout">
            <a:avLst>
              <a:gd name="adj1" fmla="val 65207"/>
              <a:gd name="adj2" fmla="val -68366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ставьте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оба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или  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обе 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нужном падеже (устно)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63" y="2786063"/>
            <a:ext cx="8143875" cy="3046412"/>
          </a:xfrm>
          <a:prstGeom prst="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indent="531813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Копать  …  руками.</a:t>
            </a:r>
          </a:p>
          <a:p>
            <a:pPr indent="531813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На  ...  стенах висели карты.</a:t>
            </a:r>
          </a:p>
          <a:p>
            <a:pPr indent="531813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…  девочек не было в музее.</a:t>
            </a:r>
          </a:p>
          <a:p>
            <a:pPr indent="531813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Вязать  … спицами.</a:t>
            </a:r>
          </a:p>
          <a:p>
            <a:pPr indent="531813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… пятиклассников приняли в команду.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5" name="Рисунок 5" descr="C:\Documents and Settings\Бабанова НЮ\Рабочий стол\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00875" y="3643313"/>
            <a:ext cx="1131888" cy="111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321</Words>
  <Application>Microsoft Office PowerPoint</Application>
  <PresentationFormat>Экран (4:3)</PresentationFormat>
  <Paragraphs>71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Arial</vt:lpstr>
      <vt:lpstr>Times New Roman</vt:lpstr>
      <vt:lpstr>Тема Office</vt:lpstr>
      <vt:lpstr>Собирательные числительные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Собирательные числительные</dc:title>
  <dc:creator>Ахметшина</dc:creator>
  <cp:lastModifiedBy>admin</cp:lastModifiedBy>
  <cp:revision>44</cp:revision>
  <dcterms:created xsi:type="dcterms:W3CDTF">2011-02-17T15:26:41Z</dcterms:created>
  <dcterms:modified xsi:type="dcterms:W3CDTF">2020-04-12T19:08:46Z</dcterms:modified>
</cp:coreProperties>
</file>