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563348-FDC5-4CF3-A41B-84C98F12EA1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D76AF38-067E-4F39-9974-EA3587B408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576E158A-55B2-4E7E-A42A-A8976F6B0467}"/>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5" name="Нижний колонтитул 4">
            <a:extLst>
              <a:ext uri="{FF2B5EF4-FFF2-40B4-BE49-F238E27FC236}">
                <a16:creationId xmlns:a16="http://schemas.microsoft.com/office/drawing/2014/main" id="{6773D430-CA85-44F8-BC49-6D8056E058A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68655CD-78FD-4251-8E99-4076F6DA5947}"/>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2918382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EE10205-1C73-4B12-B1EA-8D30A7A30BA2}"/>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C4FF134-2344-4E15-89D8-24A8F9DD3768}"/>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E46A65F-BE91-47A1-A1AF-10F5D2DE6C8E}"/>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5" name="Нижний колонтитул 4">
            <a:extLst>
              <a:ext uri="{FF2B5EF4-FFF2-40B4-BE49-F238E27FC236}">
                <a16:creationId xmlns:a16="http://schemas.microsoft.com/office/drawing/2014/main" id="{8ADDE234-1EE5-4339-9EB4-5EC9C262D8B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FCC716F-F7D2-4BC4-9659-7A5B2D24312F}"/>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364501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CB2101C-4672-409B-AA92-101227E8B944}"/>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6E5DA7A9-07E7-440E-897F-C8C9DD969823}"/>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B1231D3-9936-4D65-ADC7-A485A8CDA98B}"/>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5" name="Нижний колонтитул 4">
            <a:extLst>
              <a:ext uri="{FF2B5EF4-FFF2-40B4-BE49-F238E27FC236}">
                <a16:creationId xmlns:a16="http://schemas.microsoft.com/office/drawing/2014/main" id="{3BE628EE-0D55-4EBA-BA86-8FDBE316DE6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5A718C3-64E0-42FF-882D-A1347845F2C5}"/>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2214735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45BB54-2FC6-465D-A39F-7276AE9252C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EF21ECC-87C0-4823-8C74-35F8ED0E6DE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D503A0D-5A64-46D7-83B6-D2A96BB80A5B}"/>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5" name="Нижний колонтитул 4">
            <a:extLst>
              <a:ext uri="{FF2B5EF4-FFF2-40B4-BE49-F238E27FC236}">
                <a16:creationId xmlns:a16="http://schemas.microsoft.com/office/drawing/2014/main" id="{0C0BEA7B-B850-4747-B596-9BAD59BBBDB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31D8F68-77F6-4DBD-9B98-86629C3452E8}"/>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1271723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7F15D4-8316-49A9-9672-7167C0E43A2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9D965061-0235-481A-AF1D-C7BB38A94E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213DBF2-6AFC-4697-B812-4366CD0325D0}"/>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5" name="Нижний колонтитул 4">
            <a:extLst>
              <a:ext uri="{FF2B5EF4-FFF2-40B4-BE49-F238E27FC236}">
                <a16:creationId xmlns:a16="http://schemas.microsoft.com/office/drawing/2014/main" id="{2C17605A-214E-4C9C-96B1-2EC7154F2EB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1694425-8ED1-480D-A0A3-736E6EA80E6C}"/>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1830253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5D458D-0DF3-410F-8006-A01B38C316E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7EFF2A5-F0BE-4F3D-A7D8-BE2D6F18D85B}"/>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633E7FC1-3555-414F-9D28-089D9E4B84D0}"/>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E3E211ED-0F33-4EA8-B03A-6A8B015BCDB3}"/>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6" name="Нижний колонтитул 5">
            <a:extLst>
              <a:ext uri="{FF2B5EF4-FFF2-40B4-BE49-F238E27FC236}">
                <a16:creationId xmlns:a16="http://schemas.microsoft.com/office/drawing/2014/main" id="{60F80BC7-E03F-406F-BB43-B4EB33414F1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9C103BF-4106-4B5D-BC68-AC4D361AD40F}"/>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3476174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48D74C-E5AD-4FBC-82D6-6D1C2E4193F6}"/>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6497909-7A28-412C-B512-D1D87A01A0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1B606E78-1FA2-46E4-B5A6-CFD799BABC4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CA96D85-F564-4BC1-86E5-B85B15A67C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5A8346B-1CF3-4338-A12A-CA4F5442C383}"/>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D281B81-595E-4F89-A271-6546419636D1}"/>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8" name="Нижний колонтитул 7">
            <a:extLst>
              <a:ext uri="{FF2B5EF4-FFF2-40B4-BE49-F238E27FC236}">
                <a16:creationId xmlns:a16="http://schemas.microsoft.com/office/drawing/2014/main" id="{4631ABAA-544D-4639-AFBD-7EE8D317733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5C12897A-EC25-4F2B-B565-A1640868FF3D}"/>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166971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BAB9E3-3F3D-4573-93EF-2807CD1B886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B422143D-C008-452B-A00B-C16B30C4F1D9}"/>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4" name="Нижний колонтитул 3">
            <a:extLst>
              <a:ext uri="{FF2B5EF4-FFF2-40B4-BE49-F238E27FC236}">
                <a16:creationId xmlns:a16="http://schemas.microsoft.com/office/drawing/2014/main" id="{4F55BCCB-230B-4FD2-B650-47867EF2B24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3A940B5-95FA-4716-9295-5E5DA466FDA4}"/>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1350778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9E3D772-43A7-4E6D-9CF0-9FE03EDDEBC5}"/>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3" name="Нижний колонтитул 2">
            <a:extLst>
              <a:ext uri="{FF2B5EF4-FFF2-40B4-BE49-F238E27FC236}">
                <a16:creationId xmlns:a16="http://schemas.microsoft.com/office/drawing/2014/main" id="{B4BAD333-699A-4E3C-A9C5-3073253A7912}"/>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B09898F2-DE21-4BC8-8CE6-094B9517F4A4}"/>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200318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8D984A-78B7-45DB-8AEF-8C8A189B0FC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B2B8D89B-A909-4DB7-92DD-8A2C5102E4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A0E3D29B-90A7-4137-A1C6-C63784963D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20C45B8-3227-46B6-92B7-8E8B1E8E2133}"/>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6" name="Нижний колонтитул 5">
            <a:extLst>
              <a:ext uri="{FF2B5EF4-FFF2-40B4-BE49-F238E27FC236}">
                <a16:creationId xmlns:a16="http://schemas.microsoft.com/office/drawing/2014/main" id="{6E1E95CE-46D1-4EE4-A933-D0CFFEC58CB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637E5E9-4DEA-486E-8A38-39FBA12D4369}"/>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2778218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068044-2FB4-4B2F-B8EB-E77349513CB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C390F1C4-2CE0-4B40-99B0-AFBD42158D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BA50AEE2-1470-4D1C-A441-727C229A32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DF8905C-FF40-4C03-AEA8-35A7C6251501}"/>
              </a:ext>
            </a:extLst>
          </p:cNvPr>
          <p:cNvSpPr>
            <a:spLocks noGrp="1"/>
          </p:cNvSpPr>
          <p:nvPr>
            <p:ph type="dt" sz="half" idx="10"/>
          </p:nvPr>
        </p:nvSpPr>
        <p:spPr/>
        <p:txBody>
          <a:bodyPr/>
          <a:lstStyle/>
          <a:p>
            <a:fld id="{B8ACED14-12CB-457F-BF4A-4AEEA54848E0}" type="datetimeFigureOut">
              <a:rPr lang="ru-RU" smtClean="0"/>
              <a:t>10.12.2019</a:t>
            </a:fld>
            <a:endParaRPr lang="ru-RU"/>
          </a:p>
        </p:txBody>
      </p:sp>
      <p:sp>
        <p:nvSpPr>
          <p:cNvPr id="6" name="Нижний колонтитул 5">
            <a:extLst>
              <a:ext uri="{FF2B5EF4-FFF2-40B4-BE49-F238E27FC236}">
                <a16:creationId xmlns:a16="http://schemas.microsoft.com/office/drawing/2014/main" id="{15B88E61-7019-484C-8058-59ECF00C349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84B14CF-A9B6-4DC1-B41D-CCB3A372E230}"/>
              </a:ext>
            </a:extLst>
          </p:cNvPr>
          <p:cNvSpPr>
            <a:spLocks noGrp="1"/>
          </p:cNvSpPr>
          <p:nvPr>
            <p:ph type="sldNum" sz="quarter" idx="12"/>
          </p:nvPr>
        </p:nvSpPr>
        <p:spPr/>
        <p:txBody>
          <a:bodyPr/>
          <a:lstStyle/>
          <a:p>
            <a:fld id="{71398403-1DBF-4343-AEF7-2593F957B27D}" type="slidenum">
              <a:rPr lang="ru-RU" smtClean="0"/>
              <a:t>‹#›</a:t>
            </a:fld>
            <a:endParaRPr lang="ru-RU"/>
          </a:p>
        </p:txBody>
      </p:sp>
    </p:spTree>
    <p:extLst>
      <p:ext uri="{BB962C8B-B14F-4D97-AF65-F5344CB8AC3E}">
        <p14:creationId xmlns:p14="http://schemas.microsoft.com/office/powerpoint/2010/main" val="3944194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C4BEAD-CEF0-4BBF-87B2-F39CB0FA3C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4A202891-CF09-4437-8B54-447A18BFD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EA06598-44CF-4885-BEA9-9514591620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ACED14-12CB-457F-BF4A-4AEEA54848E0}" type="datetimeFigureOut">
              <a:rPr lang="ru-RU" smtClean="0"/>
              <a:t>10.12.2019</a:t>
            </a:fld>
            <a:endParaRPr lang="ru-RU"/>
          </a:p>
        </p:txBody>
      </p:sp>
      <p:sp>
        <p:nvSpPr>
          <p:cNvPr id="5" name="Нижний колонтитул 4">
            <a:extLst>
              <a:ext uri="{FF2B5EF4-FFF2-40B4-BE49-F238E27FC236}">
                <a16:creationId xmlns:a16="http://schemas.microsoft.com/office/drawing/2014/main" id="{2A81BD52-6601-47FB-A58B-7CB74D37DF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7AE675EA-2C8B-455D-BCA7-E26E7BC6F7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398403-1DBF-4343-AEF7-2593F957B27D}" type="slidenum">
              <a:rPr lang="ru-RU" smtClean="0"/>
              <a:t>‹#›</a:t>
            </a:fld>
            <a:endParaRPr lang="ru-RU"/>
          </a:p>
        </p:txBody>
      </p:sp>
    </p:spTree>
    <p:extLst>
      <p:ext uri="{BB962C8B-B14F-4D97-AF65-F5344CB8AC3E}">
        <p14:creationId xmlns:p14="http://schemas.microsoft.com/office/powerpoint/2010/main" val="25088182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629189B1-0190-43F2-8888-9605C8C3A4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TextBox 2">
            <a:extLst>
              <a:ext uri="{FF2B5EF4-FFF2-40B4-BE49-F238E27FC236}">
                <a16:creationId xmlns:a16="http://schemas.microsoft.com/office/drawing/2014/main" id="{76481148-CC99-4C13-A8ED-5ABFA5B24B37}"/>
              </a:ext>
            </a:extLst>
          </p:cNvPr>
          <p:cNvSpPr txBox="1"/>
          <p:nvPr/>
        </p:nvSpPr>
        <p:spPr>
          <a:xfrm>
            <a:off x="2616591" y="393895"/>
            <a:ext cx="7906043" cy="707886"/>
          </a:xfrm>
          <a:prstGeom prst="rect">
            <a:avLst/>
          </a:prstGeom>
          <a:noFill/>
        </p:spPr>
        <p:txBody>
          <a:bodyPr wrap="square" rtlCol="0">
            <a:spAutoFit/>
          </a:bodyPr>
          <a:lstStyle/>
          <a:p>
            <a:r>
              <a:rPr lang="ru-RU" sz="2000" dirty="0">
                <a:latin typeface="Times New Roman" panose="02020603050405020304" pitchFamily="18" charset="0"/>
                <a:cs typeface="Times New Roman" panose="02020603050405020304" pitchFamily="18" charset="0"/>
              </a:rPr>
              <a:t>Муниципальное автономное дошкольное образовательное учреждение</a:t>
            </a:r>
          </a:p>
          <a:p>
            <a:pPr algn="ctr"/>
            <a:r>
              <a:rPr lang="ru-RU" sz="2000" dirty="0">
                <a:latin typeface="Times New Roman" panose="02020603050405020304" pitchFamily="18" charset="0"/>
                <a:cs typeface="Times New Roman" panose="02020603050405020304" pitchFamily="18" charset="0"/>
              </a:rPr>
              <a:t>«Детский сад № 11 Центр развития ребёнка»</a:t>
            </a:r>
          </a:p>
        </p:txBody>
      </p:sp>
      <p:sp>
        <p:nvSpPr>
          <p:cNvPr id="4" name="Прямоугольник 3">
            <a:extLst>
              <a:ext uri="{FF2B5EF4-FFF2-40B4-BE49-F238E27FC236}">
                <a16:creationId xmlns:a16="http://schemas.microsoft.com/office/drawing/2014/main" id="{3FFE7D27-A80D-43E5-8B0F-B21BEFF6E374}"/>
              </a:ext>
            </a:extLst>
          </p:cNvPr>
          <p:cNvSpPr/>
          <p:nvPr/>
        </p:nvSpPr>
        <p:spPr>
          <a:xfrm>
            <a:off x="90023" y="1786597"/>
            <a:ext cx="12011956" cy="2585323"/>
          </a:xfrm>
          <a:prstGeom prst="rect">
            <a:avLst/>
          </a:prstGeom>
          <a:noFill/>
        </p:spPr>
        <p:txBody>
          <a:bodyPr wrap="square" lIns="91440" tIns="45720" rIns="91440" bIns="45720">
            <a:spAutoFit/>
          </a:bodyPr>
          <a:lstStyle/>
          <a:p>
            <a:pPr algn="ctr"/>
            <a:r>
              <a:rPr lang="ru-RU" sz="5400" b="0" cap="none" spc="0" dirty="0">
                <a:ln w="0"/>
                <a:solidFill>
                  <a:schemeClr val="tx1"/>
                </a:solidFill>
                <a:effectLst>
                  <a:outerShdw blurRad="38100" dist="19050" dir="2700000" algn="tl" rotWithShape="0">
                    <a:schemeClr val="dk1">
                      <a:alpha val="40000"/>
                    </a:schemeClr>
                  </a:outerShdw>
                </a:effectLst>
              </a:rPr>
              <a:t>Сохранение психологического здоровья</a:t>
            </a:r>
          </a:p>
          <a:p>
            <a:pPr algn="ctr"/>
            <a:r>
              <a:rPr lang="ru-RU" sz="5400" dirty="0">
                <a:ln w="0"/>
                <a:effectLst>
                  <a:outerShdw blurRad="38100" dist="19050" dir="2700000" algn="tl" rotWithShape="0">
                    <a:schemeClr val="dk1">
                      <a:alpha val="40000"/>
                    </a:schemeClr>
                  </a:outerShdw>
                </a:effectLst>
              </a:rPr>
              <a:t>ребёнка</a:t>
            </a:r>
          </a:p>
          <a:p>
            <a:pPr algn="ctr"/>
            <a:r>
              <a:rPr lang="ru-RU" sz="5400" b="0" cap="none" spc="0" dirty="0">
                <a:ln w="0"/>
                <a:solidFill>
                  <a:schemeClr val="tx1"/>
                </a:solidFill>
                <a:effectLst>
                  <a:outerShdw blurRad="38100" dist="19050" dir="2700000" algn="tl" rotWithShape="0">
                    <a:schemeClr val="dk1">
                      <a:alpha val="40000"/>
                    </a:schemeClr>
                  </a:outerShdw>
                </a:effectLst>
              </a:rPr>
              <a:t>(особенно ребёнка с ОВЗ)</a:t>
            </a:r>
          </a:p>
        </p:txBody>
      </p:sp>
      <p:sp>
        <p:nvSpPr>
          <p:cNvPr id="5" name="TextBox 4">
            <a:extLst>
              <a:ext uri="{FF2B5EF4-FFF2-40B4-BE49-F238E27FC236}">
                <a16:creationId xmlns:a16="http://schemas.microsoft.com/office/drawing/2014/main" id="{F1459DCB-8B42-45FF-A795-805B9F312B9E}"/>
              </a:ext>
            </a:extLst>
          </p:cNvPr>
          <p:cNvSpPr txBox="1"/>
          <p:nvPr/>
        </p:nvSpPr>
        <p:spPr>
          <a:xfrm>
            <a:off x="6372665" y="4271906"/>
            <a:ext cx="5345723" cy="1569660"/>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Подготовила и провела:</a:t>
            </a:r>
          </a:p>
          <a:p>
            <a:r>
              <a:rPr lang="ru-RU" sz="2400" dirty="0">
                <a:latin typeface="Times New Roman" panose="02020603050405020304" pitchFamily="18" charset="0"/>
                <a:cs typeface="Times New Roman" panose="02020603050405020304" pitchFamily="18" charset="0"/>
              </a:rPr>
              <a:t>Педагог-психолог</a:t>
            </a:r>
          </a:p>
          <a:p>
            <a:r>
              <a:rPr lang="ru-RU" sz="2400" dirty="0">
                <a:latin typeface="Times New Roman" panose="02020603050405020304" pitchFamily="18" charset="0"/>
                <a:cs typeface="Times New Roman" panose="02020603050405020304" pitchFamily="18" charset="0"/>
              </a:rPr>
              <a:t>Высшей квалификационной категории</a:t>
            </a:r>
          </a:p>
          <a:p>
            <a:r>
              <a:rPr lang="ru-RU" sz="2400" dirty="0">
                <a:latin typeface="Times New Roman" panose="02020603050405020304" pitchFamily="18" charset="0"/>
                <a:cs typeface="Times New Roman" panose="02020603050405020304" pitchFamily="18" charset="0"/>
              </a:rPr>
              <a:t>Седавных Г.Е.</a:t>
            </a:r>
          </a:p>
        </p:txBody>
      </p:sp>
    </p:spTree>
    <p:extLst>
      <p:ext uri="{BB962C8B-B14F-4D97-AF65-F5344CB8AC3E}">
        <p14:creationId xmlns:p14="http://schemas.microsoft.com/office/powerpoint/2010/main" val="2593006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C89DA0F8-0F28-439D-9334-3220FA9876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D90F3CA5-2C65-4400-8873-8888A60035DC}"/>
              </a:ext>
            </a:extLst>
          </p:cNvPr>
          <p:cNvSpPr/>
          <p:nvPr/>
        </p:nvSpPr>
        <p:spPr>
          <a:xfrm>
            <a:off x="98473" y="0"/>
            <a:ext cx="12093525" cy="7848302"/>
          </a:xfrm>
          <a:prstGeom prst="rect">
            <a:avLst/>
          </a:prstGeom>
        </p:spPr>
        <p:txBody>
          <a:bodyPr wrap="square">
            <a:spAutoFit/>
          </a:bodyPr>
          <a:lstStyle/>
          <a:p>
            <a:pPr marL="36830" marR="36830" indent="450850" algn="just"/>
            <a:r>
              <a:rPr lang="ru-RU" sz="3600" dirty="0">
                <a:solidFill>
                  <a:srgbClr val="000000"/>
                </a:solidFill>
                <a:latin typeface="Times New Roman" panose="02020603050405020304" pitchFamily="18" charset="0"/>
                <a:cs typeface="Times New Roman" panose="02020603050405020304" pitchFamily="18" charset="0"/>
              </a:rPr>
              <a:t>Можно использовать разные виды деятельности. Это проблемно-игровые ситуации, где ребенок должен что-то достроить, придумать, дорисовать. Увлеченность игрой, активизация творческого воображения способствуют тому, что у детей улучшается настроение, повышается эмоциональный тонус.</a:t>
            </a:r>
          </a:p>
          <a:p>
            <a:pPr marL="36830" marR="36830" indent="450850" algn="just"/>
            <a:r>
              <a:rPr lang="ru-RU" sz="3600" dirty="0">
                <a:solidFill>
                  <a:srgbClr val="000000"/>
                </a:solidFill>
                <a:latin typeface="Times New Roman" panose="02020603050405020304" pitchFamily="18" charset="0"/>
                <a:cs typeface="Times New Roman" panose="02020603050405020304" pitchFamily="18" charset="0"/>
              </a:rPr>
              <a:t>Следующий вид деятельности с детьми – это артикуляционная, пальчиковая и дыхательная гимнастика, которая служит средством эмоциональной разрядки, развивает координацию, улучшает внимание, во время выполнения упражнений в игровой форме у детей возникают положительные эмоции.</a:t>
            </a:r>
          </a:p>
          <a:p>
            <a:br>
              <a:rPr lang="ru-RU" sz="3600" dirty="0"/>
            </a:br>
            <a:endParaRPr lang="ru-RU" sz="3600" dirty="0"/>
          </a:p>
        </p:txBody>
      </p:sp>
    </p:spTree>
    <p:extLst>
      <p:ext uri="{BB962C8B-B14F-4D97-AF65-F5344CB8AC3E}">
        <p14:creationId xmlns:p14="http://schemas.microsoft.com/office/powerpoint/2010/main" val="1409990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2463726B-A259-401F-9022-245047D0CF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0EFA79B7-73E0-469B-BB1A-D2EEB3D3373E}"/>
              </a:ext>
            </a:extLst>
          </p:cNvPr>
          <p:cNvSpPr/>
          <p:nvPr/>
        </p:nvSpPr>
        <p:spPr>
          <a:xfrm>
            <a:off x="0" y="0"/>
            <a:ext cx="12191998" cy="7294305"/>
          </a:xfrm>
          <a:prstGeom prst="rect">
            <a:avLst/>
          </a:prstGeom>
        </p:spPr>
        <p:txBody>
          <a:bodyPr wrap="square">
            <a:spAutoFit/>
          </a:bodyPr>
          <a:lstStyle/>
          <a:p>
            <a:pPr marL="36830" marR="36830" indent="450850" algn="just"/>
            <a:r>
              <a:rPr lang="ru-RU" sz="3600" dirty="0">
                <a:solidFill>
                  <a:srgbClr val="000000"/>
                </a:solidFill>
                <a:latin typeface="Times New Roman" panose="02020603050405020304" pitchFamily="18" charset="0"/>
                <a:cs typeface="Times New Roman" panose="02020603050405020304" pitchFamily="18" charset="0"/>
              </a:rPr>
              <a:t>Для эмоционального благополучия детей в группе можно использовать арт-терапию, способ творческого самовыражения. Арт-терапию еще называют исцеляющим творчеством.  Сюда входит:</a:t>
            </a:r>
          </a:p>
          <a:p>
            <a:pPr marL="36830" marR="36830" indent="450850" algn="just"/>
            <a:r>
              <a:rPr lang="ru-RU" sz="3600" dirty="0">
                <a:solidFill>
                  <a:srgbClr val="000000"/>
                </a:solidFill>
                <a:latin typeface="Times New Roman" panose="02020603050405020304" pitchFamily="18" charset="0"/>
                <a:cs typeface="Times New Roman" panose="02020603050405020304" pitchFamily="18" charset="0"/>
              </a:rPr>
              <a:t> </a:t>
            </a:r>
          </a:p>
          <a:p>
            <a:pPr marL="36830" marR="36830" indent="450850" algn="just"/>
            <a:r>
              <a:rPr lang="ru-RU" sz="3600" dirty="0">
                <a:solidFill>
                  <a:srgbClr val="000000"/>
                </a:solidFill>
                <a:latin typeface="Times New Roman" panose="02020603050405020304" pitchFamily="18" charset="0"/>
                <a:cs typeface="Times New Roman" panose="02020603050405020304" pitchFamily="18" charset="0"/>
              </a:rPr>
              <a:t>1. </a:t>
            </a:r>
            <a:r>
              <a:rPr lang="ru-RU" sz="3600" dirty="0" err="1">
                <a:solidFill>
                  <a:srgbClr val="000000"/>
                </a:solidFill>
                <a:latin typeface="Times New Roman" panose="02020603050405020304" pitchFamily="18" charset="0"/>
                <a:cs typeface="Times New Roman" panose="02020603050405020304" pitchFamily="18" charset="0"/>
              </a:rPr>
              <a:t>Изодеятельность</a:t>
            </a:r>
            <a:r>
              <a:rPr lang="ru-RU" sz="3600" dirty="0">
                <a:solidFill>
                  <a:srgbClr val="000000"/>
                </a:solidFill>
                <a:latin typeface="Times New Roman" panose="02020603050405020304" pitchFamily="18" charset="0"/>
                <a:cs typeface="Times New Roman" panose="02020603050405020304" pitchFamily="18" charset="0"/>
              </a:rPr>
              <a:t> – это сфера, где у детей формируются яркие положительные эмоции в процессе творения.  Через </a:t>
            </a:r>
            <a:r>
              <a:rPr lang="ru-RU" sz="3600" dirty="0" err="1">
                <a:solidFill>
                  <a:srgbClr val="000000"/>
                </a:solidFill>
                <a:latin typeface="Times New Roman" panose="02020603050405020304" pitchFamily="18" charset="0"/>
                <a:cs typeface="Times New Roman" panose="02020603050405020304" pitchFamily="18" charset="0"/>
              </a:rPr>
              <a:t>изодеятельность</a:t>
            </a:r>
            <a:r>
              <a:rPr lang="ru-RU" sz="3600" dirty="0">
                <a:solidFill>
                  <a:srgbClr val="000000"/>
                </a:solidFill>
                <a:latin typeface="Times New Roman" panose="02020603050405020304" pitchFamily="18" charset="0"/>
                <a:cs typeface="Times New Roman" panose="02020603050405020304" pitchFamily="18" charset="0"/>
              </a:rPr>
              <a:t> ребенок передает свой внутренний мир. По определению Сеченова – рука – это щупальца мозга, единственное место, где сконцентрированы все линии жизни и энергии.</a:t>
            </a:r>
          </a:p>
          <a:p>
            <a:br>
              <a:rPr lang="ru-RU" sz="3600" dirty="0">
                <a:latin typeface="Times New Roman" panose="02020603050405020304" pitchFamily="18" charset="0"/>
                <a:cs typeface="Times New Roman" panose="02020603050405020304" pitchFamily="18" charset="0"/>
              </a:rPr>
            </a:b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9517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B168CB73-2233-473B-84B0-C64EAF8400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54DEC1F7-08EF-48AC-9C8F-6141BE542E1F}"/>
              </a:ext>
            </a:extLst>
          </p:cNvPr>
          <p:cNvSpPr/>
          <p:nvPr/>
        </p:nvSpPr>
        <p:spPr>
          <a:xfrm>
            <a:off x="140677" y="0"/>
            <a:ext cx="11943471" cy="5016758"/>
          </a:xfrm>
          <a:prstGeom prst="rect">
            <a:avLst/>
          </a:prstGeom>
        </p:spPr>
        <p:txBody>
          <a:bodyPr wrap="square">
            <a:spAutoFit/>
          </a:bodyPr>
          <a:lstStyle/>
          <a:p>
            <a:pPr algn="ctr"/>
            <a:r>
              <a:rPr lang="ru-RU" sz="4000" dirty="0">
                <a:solidFill>
                  <a:srgbClr val="000000"/>
                </a:solidFill>
                <a:latin typeface="Times New Roman" panose="02020603050405020304" pitchFamily="18" charset="0"/>
              </a:rPr>
              <a:t>2. Театр( или сказка-терапия) – важный фактор эмоционального благополучия. Через жесты, мимику, интонацию ребенок учится передавать настроение и характер героев, формируется умение выражать те эмоции и чувства, которые в обычной жизни ребенок не всегда может проявить. Следовательно, театр дает возможность самовыражения, что способствует снятию психического напряжения.</a:t>
            </a:r>
            <a:endParaRPr lang="ru-RU" sz="4000" dirty="0"/>
          </a:p>
        </p:txBody>
      </p:sp>
    </p:spTree>
    <p:extLst>
      <p:ext uri="{BB962C8B-B14F-4D97-AF65-F5344CB8AC3E}">
        <p14:creationId xmlns:p14="http://schemas.microsoft.com/office/powerpoint/2010/main" val="1021654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3AF7018D-7CF6-42E9-A2BB-7159D18BAF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Прямоугольник 1">
            <a:extLst>
              <a:ext uri="{FF2B5EF4-FFF2-40B4-BE49-F238E27FC236}">
                <a16:creationId xmlns:a16="http://schemas.microsoft.com/office/drawing/2014/main" id="{410B71B7-2914-4EEF-BAD4-9AFF9CE0B19E}"/>
              </a:ext>
            </a:extLst>
          </p:cNvPr>
          <p:cNvSpPr/>
          <p:nvPr/>
        </p:nvSpPr>
        <p:spPr>
          <a:xfrm>
            <a:off x="0" y="0"/>
            <a:ext cx="12191998" cy="5632311"/>
          </a:xfrm>
          <a:prstGeom prst="rect">
            <a:avLst/>
          </a:prstGeom>
        </p:spPr>
        <p:txBody>
          <a:bodyPr wrap="square">
            <a:spAutoFit/>
          </a:bodyPr>
          <a:lstStyle/>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3. </a:t>
            </a:r>
            <a:r>
              <a:rPr lang="ru-RU" sz="4000" dirty="0" err="1">
                <a:solidFill>
                  <a:srgbClr val="000000"/>
                </a:solidFill>
                <a:latin typeface="Times New Roman" panose="02020603050405020304" pitchFamily="18" charset="0"/>
                <a:cs typeface="Times New Roman" panose="02020603050405020304" pitchFamily="18" charset="0"/>
              </a:rPr>
              <a:t>Игротерапия</a:t>
            </a:r>
            <a:r>
              <a:rPr lang="ru-RU" sz="4000" dirty="0">
                <a:solidFill>
                  <a:srgbClr val="000000"/>
                </a:solidFill>
                <a:latin typeface="Times New Roman" panose="02020603050405020304" pitchFamily="18" charset="0"/>
                <a:cs typeface="Times New Roman" panose="02020603050405020304" pitchFamily="18" charset="0"/>
              </a:rPr>
              <a:t> – в игре дети спокойно выражают свои чувства, уходит напряжение, ослабевает агрессия, что облегчает взаимоотношения между детьми. Позитивный настрой игр помогает сохранить хорошее настроение.</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4. Танцевальные минутки (</a:t>
            </a:r>
            <a:r>
              <a:rPr lang="ru-RU" sz="4000" dirty="0" err="1">
                <a:solidFill>
                  <a:srgbClr val="000000"/>
                </a:solidFill>
                <a:latin typeface="Times New Roman" panose="02020603050405020304" pitchFamily="18" charset="0"/>
                <a:cs typeface="Times New Roman" panose="02020603050405020304" pitchFamily="18" charset="0"/>
              </a:rPr>
              <a:t>танцетерапия</a:t>
            </a:r>
            <a:r>
              <a:rPr lang="ru-RU" sz="4000" dirty="0">
                <a:solidFill>
                  <a:srgbClr val="000000"/>
                </a:solidFill>
                <a:latin typeface="Times New Roman" panose="02020603050405020304" pitchFamily="18" charset="0"/>
                <a:cs typeface="Times New Roman" panose="02020603050405020304" pitchFamily="18" charset="0"/>
              </a:rPr>
              <a:t>) – можно включать разную музыку ( народную, классическую), детям, конечно же, нравится современная музыка, под которую они с удовольствием танцуют.</a:t>
            </a:r>
            <a:endParaRPr lang="ru-RU" sz="4000" b="0" i="0" dirty="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0376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DD338301-C1AB-4B1A-BEEE-58DCF87BAF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CC6B4DA2-1786-44FB-AD06-DC85569142C5}"/>
              </a:ext>
            </a:extLst>
          </p:cNvPr>
          <p:cNvSpPr/>
          <p:nvPr/>
        </p:nvSpPr>
        <p:spPr>
          <a:xfrm>
            <a:off x="0" y="0"/>
            <a:ext cx="12084148" cy="5509200"/>
          </a:xfrm>
          <a:prstGeom prst="rect">
            <a:avLst/>
          </a:prstGeom>
        </p:spPr>
        <p:txBody>
          <a:bodyPr wrap="square">
            <a:spAutoFit/>
          </a:bodyPr>
          <a:lstStyle/>
          <a:p>
            <a:pPr marL="36830" marR="36830" indent="450850" algn="ctr"/>
            <a:r>
              <a:rPr lang="ru-RU" sz="4400" dirty="0">
                <a:solidFill>
                  <a:srgbClr val="000000"/>
                </a:solidFill>
                <a:latin typeface="Times New Roman" panose="02020603050405020304" pitchFamily="18" charset="0"/>
                <a:cs typeface="Times New Roman" panose="02020603050405020304" pitchFamily="18" charset="0"/>
              </a:rPr>
              <a:t>5. </a:t>
            </a:r>
            <a:r>
              <a:rPr lang="ru-RU" sz="4400" dirty="0" err="1">
                <a:solidFill>
                  <a:srgbClr val="000000"/>
                </a:solidFill>
                <a:latin typeface="Times New Roman" panose="02020603050405020304" pitchFamily="18" charset="0"/>
                <a:cs typeface="Times New Roman" panose="02020603050405020304" pitchFamily="18" charset="0"/>
              </a:rPr>
              <a:t>Смехотерапия</a:t>
            </a:r>
            <a:r>
              <a:rPr lang="ru-RU" sz="4400" dirty="0">
                <a:solidFill>
                  <a:srgbClr val="000000"/>
                </a:solidFill>
                <a:latin typeface="Times New Roman" panose="02020603050405020304" pitchFamily="18" charset="0"/>
                <a:cs typeface="Times New Roman" panose="02020603050405020304" pitchFamily="18" charset="0"/>
              </a:rPr>
              <a:t> – используем разные игровые приемы: рассмеши царевну-</a:t>
            </a:r>
            <a:r>
              <a:rPr lang="ru-RU" sz="4400" dirty="0" err="1">
                <a:solidFill>
                  <a:srgbClr val="000000"/>
                </a:solidFill>
                <a:latin typeface="Times New Roman" panose="02020603050405020304" pitchFamily="18" charset="0"/>
                <a:cs typeface="Times New Roman" panose="02020603050405020304" pitchFamily="18" charset="0"/>
              </a:rPr>
              <a:t>несмияну</a:t>
            </a:r>
            <a:r>
              <a:rPr lang="ru-RU" sz="4400" dirty="0">
                <a:solidFill>
                  <a:srgbClr val="000000"/>
                </a:solidFill>
                <a:latin typeface="Times New Roman" panose="02020603050405020304" pitchFamily="18" charset="0"/>
                <a:cs typeface="Times New Roman" panose="02020603050405020304" pitchFamily="18" charset="0"/>
              </a:rPr>
              <a:t>, придумай смешной эпизод, вспомни смешную историю, которая  с тобой приключилась. Особенно нравится детям рассматривать и обсуждать забавные картинки с животными.</a:t>
            </a:r>
          </a:p>
          <a:p>
            <a:pPr algn="ctr"/>
            <a:br>
              <a:rPr lang="ru-RU" sz="4400" dirty="0">
                <a:latin typeface="Times New Roman" panose="02020603050405020304" pitchFamily="18" charset="0"/>
                <a:cs typeface="Times New Roman" panose="02020603050405020304" pitchFamily="18" charset="0"/>
              </a:rPr>
            </a:b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80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BDFE8619-74CE-4684-8F5A-ABC05902FB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B8343D28-C8E2-444F-9685-E56A041B9780}"/>
              </a:ext>
            </a:extLst>
          </p:cNvPr>
          <p:cNvSpPr/>
          <p:nvPr/>
        </p:nvSpPr>
        <p:spPr>
          <a:xfrm>
            <a:off x="0" y="1"/>
            <a:ext cx="12084148" cy="5509200"/>
          </a:xfrm>
          <a:prstGeom prst="rect">
            <a:avLst/>
          </a:prstGeom>
        </p:spPr>
        <p:txBody>
          <a:bodyPr wrap="square">
            <a:spAutoFit/>
          </a:bodyPr>
          <a:lstStyle/>
          <a:p>
            <a:pPr algn="ctr"/>
            <a:r>
              <a:rPr lang="ru-RU" sz="4400" dirty="0">
                <a:solidFill>
                  <a:srgbClr val="000000"/>
                </a:solidFill>
                <a:latin typeface="Times New Roman" panose="02020603050405020304" pitchFamily="18" charset="0"/>
              </a:rPr>
              <a:t>К арт-терапии относится также конструирование. В процессе этой деятельности активизируется творческое мышление, развивается мелкая моторика. А самое главное – конструирование объединяет детей, они учатся договариваться, советоваться друг с другом, снимается тревожность, стабилизируется эмоциональное состояние.</a:t>
            </a:r>
            <a:endParaRPr lang="ru-RU" sz="4400" dirty="0"/>
          </a:p>
        </p:txBody>
      </p:sp>
    </p:spTree>
    <p:extLst>
      <p:ext uri="{BB962C8B-B14F-4D97-AF65-F5344CB8AC3E}">
        <p14:creationId xmlns:p14="http://schemas.microsoft.com/office/powerpoint/2010/main" val="3803148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62091CD4-F41A-4693-A7FF-6984AEA55C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38026D92-42A8-4EF3-B9C2-72DB59C478EE}"/>
              </a:ext>
            </a:extLst>
          </p:cNvPr>
          <p:cNvSpPr/>
          <p:nvPr/>
        </p:nvSpPr>
        <p:spPr>
          <a:xfrm>
            <a:off x="0" y="0"/>
            <a:ext cx="12070080" cy="5632311"/>
          </a:xfrm>
          <a:prstGeom prst="rect">
            <a:avLst/>
          </a:prstGeom>
        </p:spPr>
        <p:txBody>
          <a:bodyPr wrap="square">
            <a:spAutoFit/>
          </a:bodyPr>
          <a:lstStyle/>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Использование  множества приёмов и методов по сохранению и укреплению психического здоровья в практической деятельности  воспитателя  даёт положительные результаты, а именно:</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оздоравливает  организм в целом;</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укрепляет  центральную нервную систему;</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снимает напряжение, повышает работоспособность, эмоциональное благополучие ;</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a:t>
            </a:r>
            <a:endParaRPr lang="ru-RU" sz="4000" b="0" i="0" dirty="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12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5FEC6761-C86C-4931-BCD3-11F087C615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8DB5E231-B589-43A8-95F0-8CE62C9C6EA9}"/>
              </a:ext>
            </a:extLst>
          </p:cNvPr>
          <p:cNvSpPr/>
          <p:nvPr/>
        </p:nvSpPr>
        <p:spPr>
          <a:xfrm>
            <a:off x="-1" y="0"/>
            <a:ext cx="12191999" cy="5016758"/>
          </a:xfrm>
          <a:prstGeom prst="rect">
            <a:avLst/>
          </a:prstGeom>
        </p:spPr>
        <p:txBody>
          <a:bodyPr wrap="square">
            <a:spAutoFit/>
          </a:bodyPr>
          <a:lstStyle/>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улучшает концентрацию внимания, снижает трудности переключения с одного вида деятельности на другой;</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улучшает  зрение;</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развивает речевые умения и навыки,  мелкую, общую и артикуляционную моторику;</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активизирует познавательный интерес;</a:t>
            </a:r>
          </a:p>
          <a:p>
            <a:pPr marL="36830" marR="36830" indent="450850" algn="just"/>
            <a:r>
              <a:rPr lang="ru-RU" sz="4000" dirty="0">
                <a:solidFill>
                  <a:srgbClr val="000000"/>
                </a:solidFill>
                <a:latin typeface="Times New Roman" panose="02020603050405020304" pitchFamily="18" charset="0"/>
                <a:cs typeface="Times New Roman" panose="02020603050405020304" pitchFamily="18" charset="0"/>
              </a:rPr>
              <a:t>- увеличивает уровень социальной адаптации</a:t>
            </a:r>
            <a:endParaRPr lang="ru-RU" sz="4000" dirty="0"/>
          </a:p>
        </p:txBody>
      </p:sp>
    </p:spTree>
    <p:extLst>
      <p:ext uri="{BB962C8B-B14F-4D97-AF65-F5344CB8AC3E}">
        <p14:creationId xmlns:p14="http://schemas.microsoft.com/office/powerpoint/2010/main" val="4131296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56055441-2B99-4FD2-AD99-29E4010A5A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extBox 3">
            <a:extLst>
              <a:ext uri="{FF2B5EF4-FFF2-40B4-BE49-F238E27FC236}">
                <a16:creationId xmlns:a16="http://schemas.microsoft.com/office/drawing/2014/main" id="{813FAA13-E722-49F2-8251-12D98094341C}"/>
              </a:ext>
            </a:extLst>
          </p:cNvPr>
          <p:cNvSpPr txBox="1"/>
          <p:nvPr/>
        </p:nvSpPr>
        <p:spPr>
          <a:xfrm>
            <a:off x="253218" y="337625"/>
            <a:ext cx="11676185" cy="5509200"/>
          </a:xfrm>
          <a:prstGeom prst="rect">
            <a:avLst/>
          </a:prstGeom>
          <a:noFill/>
        </p:spPr>
        <p:txBody>
          <a:bodyPr wrap="square" rtlCol="0">
            <a:spAutoFit/>
          </a:bodyPr>
          <a:lstStyle/>
          <a:p>
            <a:pPr algn="ctr"/>
            <a:r>
              <a:rPr lang="ru-RU" sz="4400" dirty="0">
                <a:latin typeface="Times New Roman" panose="02020603050405020304" pitchFamily="18" charset="0"/>
                <a:cs typeface="Times New Roman" panose="02020603050405020304" pitchFamily="18" charset="0"/>
              </a:rPr>
              <a:t>Среди значимых для человека ценностей одно из ведущих мест занимает ЗДОРОВЬЕ. Особенно следует обратить внимание на здоровье следующего поколения.  На сегодняшний день проблема здоровья детей очень актуальна. На здоровье ребёнка влияют многие факторы.</a:t>
            </a:r>
          </a:p>
          <a:p>
            <a:pPr algn="ctr"/>
            <a:r>
              <a:rPr lang="ru-RU" sz="4400" dirty="0">
                <a:latin typeface="Times New Roman" panose="02020603050405020304" pitchFamily="18" charset="0"/>
                <a:cs typeface="Times New Roman" panose="02020603050405020304" pitchFamily="18" charset="0"/>
              </a:rPr>
              <a:t>           Какие?</a:t>
            </a:r>
          </a:p>
        </p:txBody>
      </p:sp>
    </p:spTree>
    <p:extLst>
      <p:ext uri="{BB962C8B-B14F-4D97-AF65-F5344CB8AC3E}">
        <p14:creationId xmlns:p14="http://schemas.microsoft.com/office/powerpoint/2010/main" val="3957663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12A51E41-7400-455E-8296-831E2872A9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TextBox 2">
            <a:extLst>
              <a:ext uri="{FF2B5EF4-FFF2-40B4-BE49-F238E27FC236}">
                <a16:creationId xmlns:a16="http://schemas.microsoft.com/office/drawing/2014/main" id="{CD4B096E-AED1-4E34-8D49-6E5D95D9706E}"/>
              </a:ext>
            </a:extLst>
          </p:cNvPr>
          <p:cNvSpPr txBox="1"/>
          <p:nvPr/>
        </p:nvSpPr>
        <p:spPr>
          <a:xfrm>
            <a:off x="464234" y="267286"/>
            <a:ext cx="11507372" cy="6247864"/>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Одним из важных факторов укрепления здоровья воспитанников детского сада становится сохранение психологического и психического здоровья. </a:t>
            </a:r>
          </a:p>
          <a:p>
            <a:pPr algn="ctr"/>
            <a:r>
              <a:rPr lang="ru-RU" sz="4000" dirty="0">
                <a:latin typeface="Times New Roman" panose="02020603050405020304" pitchFamily="18" charset="0"/>
                <a:cs typeface="Times New Roman" panose="02020603050405020304" pitchFamily="18" charset="0"/>
              </a:rPr>
              <a:t>            В структуру психологического здоровья входят такие компоненты:</a:t>
            </a:r>
          </a:p>
          <a:p>
            <a:r>
              <a:rPr lang="ru-RU" sz="4000" dirty="0">
                <a:latin typeface="Times New Roman" panose="02020603050405020304" pitchFamily="18" charset="0"/>
                <a:cs typeface="Times New Roman" panose="02020603050405020304" pitchFamily="18" charset="0"/>
              </a:rPr>
              <a:t>*положительное отношение к себе;</a:t>
            </a:r>
          </a:p>
          <a:p>
            <a:r>
              <a:rPr lang="ru-RU" sz="4000" dirty="0">
                <a:latin typeface="Times New Roman" panose="02020603050405020304" pitchFamily="18" charset="0"/>
                <a:cs typeface="Times New Roman" panose="02020603050405020304" pitchFamily="18" charset="0"/>
              </a:rPr>
              <a:t>*реалистическое восприятие окружающих;</a:t>
            </a:r>
          </a:p>
          <a:p>
            <a:r>
              <a:rPr lang="ru-RU" sz="4000" dirty="0">
                <a:latin typeface="Times New Roman" panose="02020603050405020304" pitchFamily="18" charset="0"/>
                <a:cs typeface="Times New Roman" panose="02020603050405020304" pitchFamily="18" charset="0"/>
              </a:rPr>
              <a:t>*умение адекватно взаимодействовать с другими и пр.</a:t>
            </a:r>
          </a:p>
        </p:txBody>
      </p:sp>
    </p:spTree>
    <p:extLst>
      <p:ext uri="{BB962C8B-B14F-4D97-AF65-F5344CB8AC3E}">
        <p14:creationId xmlns:p14="http://schemas.microsoft.com/office/powerpoint/2010/main" val="1244090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517D3472-A3DD-4E58-9927-05A3E2806E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TextBox 2">
            <a:extLst>
              <a:ext uri="{FF2B5EF4-FFF2-40B4-BE49-F238E27FC236}">
                <a16:creationId xmlns:a16="http://schemas.microsoft.com/office/drawing/2014/main" id="{C4A645C4-FF74-4F12-81EC-C1C5271343EE}"/>
              </a:ext>
            </a:extLst>
          </p:cNvPr>
          <p:cNvSpPr txBox="1"/>
          <p:nvPr/>
        </p:nvSpPr>
        <p:spPr>
          <a:xfrm>
            <a:off x="309489" y="239151"/>
            <a:ext cx="11662117" cy="4401205"/>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        Сохранению и укреплению психического здоровья ребёнка помогает психологическая компетентность родителей и педагогов. </a:t>
            </a:r>
          </a:p>
          <a:p>
            <a:r>
              <a:rPr lang="ru-RU" sz="4000" dirty="0">
                <a:latin typeface="Times New Roman" panose="02020603050405020304" pitchFamily="18" charset="0"/>
                <a:cs typeface="Times New Roman" panose="02020603050405020304" pitchFamily="18" charset="0"/>
              </a:rPr>
              <a:t>        Умение регулировать свои эмоциональные процессы чрезвычайно важно, поскольку именно такое умение помогает найти адекватные способы снятия напряжения.</a:t>
            </a:r>
          </a:p>
        </p:txBody>
      </p:sp>
    </p:spTree>
    <p:extLst>
      <p:ext uri="{BB962C8B-B14F-4D97-AF65-F5344CB8AC3E}">
        <p14:creationId xmlns:p14="http://schemas.microsoft.com/office/powerpoint/2010/main" val="3535996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64E9B263-4A06-4D8E-9D8B-BDECA8BA2A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28F510A4-038A-430A-BF72-1F8EB2DAB5B7}"/>
              </a:ext>
            </a:extLst>
          </p:cNvPr>
          <p:cNvSpPr/>
          <p:nvPr/>
        </p:nvSpPr>
        <p:spPr>
          <a:xfrm>
            <a:off x="225083" y="140677"/>
            <a:ext cx="11844997" cy="4154984"/>
          </a:xfrm>
          <a:prstGeom prst="rect">
            <a:avLst/>
          </a:prstGeom>
        </p:spPr>
        <p:txBody>
          <a:bodyPr wrap="square">
            <a:spAutoFit/>
          </a:bodyPr>
          <a:lstStyle/>
          <a:p>
            <a:r>
              <a:rPr lang="ru-RU" sz="4400" dirty="0">
                <a:solidFill>
                  <a:srgbClr val="000000"/>
                </a:solidFill>
                <a:latin typeface="Times New Roman" panose="02020603050405020304" pitchFamily="18" charset="0"/>
                <a:cs typeface="Times New Roman" panose="02020603050405020304" pitchFamily="18" charset="0"/>
              </a:rPr>
              <a:t>Психологическое здоровье ребенка-дошкольника это преобладание положительных эмоций над отрицательными и закреплением их в чертах характера и личности: положительная самооценка, доброжелательность, уверенность в себе и своих силах.</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2088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799EAC7E-FF03-45AE-9B0A-2F6AFFCF2C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07B86721-EAC3-42E8-A834-FB9E99737DA7}"/>
              </a:ext>
            </a:extLst>
          </p:cNvPr>
          <p:cNvSpPr/>
          <p:nvPr/>
        </p:nvSpPr>
        <p:spPr>
          <a:xfrm>
            <a:off x="225083" y="126610"/>
            <a:ext cx="11966916" cy="6186309"/>
          </a:xfrm>
          <a:prstGeom prst="rect">
            <a:avLst/>
          </a:prstGeom>
        </p:spPr>
        <p:txBody>
          <a:bodyPr wrap="square">
            <a:spAutoFit/>
          </a:bodyPr>
          <a:lstStyle/>
          <a:p>
            <a:r>
              <a:rPr lang="ru-RU" sz="4400" dirty="0">
                <a:solidFill>
                  <a:srgbClr val="000000"/>
                </a:solidFill>
                <a:latin typeface="Times New Roman" panose="02020603050405020304" pitchFamily="18" charset="0"/>
                <a:cs typeface="Times New Roman" panose="02020603050405020304" pitchFamily="18" charset="0"/>
              </a:rPr>
              <a:t>Одним из приоритетных направлений работы нашего детского сада является осуществление квалифицированной коррекции недостатков в развитии детей с ограниченными возможностями здоровья высших психических функций, а также имеют низкие показатели в развитии эмоционально-волевой сферы (особенно регуляции поведенческой деятельности). </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2877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50AE6747-45C0-4781-9E3D-3289EF89AC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A241E735-4255-4693-9DF8-4B30D5536ED0}"/>
              </a:ext>
            </a:extLst>
          </p:cNvPr>
          <p:cNvSpPr/>
          <p:nvPr/>
        </p:nvSpPr>
        <p:spPr>
          <a:xfrm>
            <a:off x="126609" y="126609"/>
            <a:ext cx="12065390" cy="5016758"/>
          </a:xfrm>
          <a:prstGeom prst="rect">
            <a:avLst/>
          </a:prstGeom>
        </p:spPr>
        <p:txBody>
          <a:bodyPr wrap="square">
            <a:spAutoFit/>
          </a:bodyPr>
          <a:lstStyle/>
          <a:p>
            <a:pPr algn="ctr"/>
            <a:r>
              <a:rPr lang="ru-RU" sz="4000" dirty="0">
                <a:solidFill>
                  <a:srgbClr val="000000"/>
                </a:solidFill>
                <a:latin typeface="Times New Roman" panose="02020603050405020304" pitchFamily="18" charset="0"/>
                <a:cs typeface="Times New Roman" panose="02020603050405020304" pitchFamily="18" charset="0"/>
              </a:rPr>
              <a:t>В процессе совместной деятельности мы стараемся обучить детей навыкам учебного сотрудничества. Усилия детей сосредотачиваются на освоении отношений: на выработке умения договориться, обменяться мнениями, понимать и оценивать друг друга и себя; решаются проблемы эмоционального неблагополучия детей на этапе дальнейшей адаптации первоклассника к школе. </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1157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59AFC5F2-9441-490E-8FB0-08FBB7A39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FC1A8C0F-525E-474E-97A0-E87BA59D6D07}"/>
              </a:ext>
            </a:extLst>
          </p:cNvPr>
          <p:cNvSpPr/>
          <p:nvPr/>
        </p:nvSpPr>
        <p:spPr>
          <a:xfrm>
            <a:off x="140677" y="168812"/>
            <a:ext cx="12051322" cy="5016758"/>
          </a:xfrm>
          <a:prstGeom prst="rect">
            <a:avLst/>
          </a:prstGeom>
        </p:spPr>
        <p:txBody>
          <a:bodyPr wrap="square">
            <a:spAutoFit/>
          </a:bodyPr>
          <a:lstStyle/>
          <a:p>
            <a:pPr algn="ctr"/>
            <a:r>
              <a:rPr lang="ru-RU" sz="4000" dirty="0">
                <a:solidFill>
                  <a:srgbClr val="000000"/>
                </a:solidFill>
                <a:latin typeface="Times New Roman" panose="02020603050405020304" pitchFamily="18" charset="0"/>
                <a:cs typeface="Times New Roman" panose="02020603050405020304" pitchFamily="18" charset="0"/>
              </a:rPr>
              <a:t>Незрелость эмоционально-волевой сферы детей с ОВЗ обуславливает своеобразие формирования их поведения, их личностные особенности. По уровню коммуникативной деятельности (умению общаться) дети отстают от нормально развивающихся сверстников. Особенно трудным для ребенка бывает период, когда в его жизни происходят существенные изменения.</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6858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BD40AAFD-1EEC-43F3-AB84-31D6FF8F4F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Прямоугольник 2">
            <a:extLst>
              <a:ext uri="{FF2B5EF4-FFF2-40B4-BE49-F238E27FC236}">
                <a16:creationId xmlns:a16="http://schemas.microsoft.com/office/drawing/2014/main" id="{2E18E245-E9AA-4240-9C23-547FCAFA1FFB}"/>
              </a:ext>
            </a:extLst>
          </p:cNvPr>
          <p:cNvSpPr/>
          <p:nvPr/>
        </p:nvSpPr>
        <p:spPr>
          <a:xfrm>
            <a:off x="337625" y="0"/>
            <a:ext cx="11718387" cy="4154984"/>
          </a:xfrm>
          <a:prstGeom prst="rect">
            <a:avLst/>
          </a:prstGeom>
        </p:spPr>
        <p:txBody>
          <a:bodyPr wrap="square">
            <a:spAutoFit/>
          </a:bodyPr>
          <a:lstStyle/>
          <a:p>
            <a:pPr algn="ctr"/>
            <a:endParaRPr lang="ru-RU" sz="4400" dirty="0">
              <a:solidFill>
                <a:srgbClr val="000000"/>
              </a:solidFill>
              <a:latin typeface="Times New Roman" panose="02020603050405020304" pitchFamily="18" charset="0"/>
              <a:cs typeface="Times New Roman" panose="02020603050405020304" pitchFamily="18" charset="0"/>
            </a:endParaRPr>
          </a:p>
          <a:p>
            <a:pPr algn="ctr"/>
            <a:r>
              <a:rPr lang="ru-RU" sz="4400" dirty="0">
                <a:solidFill>
                  <a:srgbClr val="000000"/>
                </a:solidFill>
                <a:latin typeface="Times New Roman" panose="02020603050405020304" pitchFamily="18" charset="0"/>
                <a:cs typeface="Times New Roman" panose="02020603050405020304" pitchFamily="18" charset="0"/>
              </a:rPr>
              <a:t>Методом наблюдения было установлено, что успешное овладение учебным материалом на занятиях существенно зависит не только от уровня развития мыслительных операций, но и от уровня развития коммуникативных навыков.</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631005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581</TotalTime>
  <Words>791</Words>
  <Application>Microsoft Office PowerPoint</Application>
  <PresentationFormat>Широкоэкранный</PresentationFormat>
  <Paragraphs>47</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сад11</dc:creator>
  <cp:lastModifiedBy>сад11</cp:lastModifiedBy>
  <cp:revision>9</cp:revision>
  <dcterms:created xsi:type="dcterms:W3CDTF">2019-12-10T06:50:22Z</dcterms:created>
  <dcterms:modified xsi:type="dcterms:W3CDTF">2019-12-10T19:20:15Z</dcterms:modified>
</cp:coreProperties>
</file>