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3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60" r:id="rId4"/>
    <p:sldId id="257" r:id="rId5"/>
    <p:sldId id="263" r:id="rId6"/>
    <p:sldId id="265" r:id="rId7"/>
    <p:sldId id="266" r:id="rId8"/>
    <p:sldId id="267" r:id="rId9"/>
    <p:sldId id="272" r:id="rId10"/>
    <p:sldId id="268" r:id="rId11"/>
    <p:sldId id="275" r:id="rId12"/>
    <p:sldId id="273" r:id="rId13"/>
    <p:sldId id="269" r:id="rId14"/>
    <p:sldId id="270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8260" autoAdjust="0"/>
    <p:restoredTop sz="94624" autoAdjust="0"/>
  </p:normalViewPr>
  <p:slideViewPr>
    <p:cSldViewPr>
      <p:cViewPr>
        <p:scale>
          <a:sx n="74" d="100"/>
          <a:sy n="74" d="100"/>
        </p:scale>
        <p:origin x="-102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0B3B0-2795-417C-9A68-72B088EBA61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65CD6-8DEF-40F7-BA73-FC9F58ECCE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68A5B-E5B1-4566-839A-1DDCAD8A89FC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F321D-273F-43B6-946A-414EF1281A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EFF699-ACBB-4152-8191-52031A100AEA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C74CED-D1E7-4BF1-BCC2-DE5E19F0D7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3" r:id="rId1"/>
    <p:sldLayoutId id="2147485234" r:id="rId2"/>
    <p:sldLayoutId id="2147485235" r:id="rId3"/>
    <p:sldLayoutId id="2147485236" r:id="rId4"/>
    <p:sldLayoutId id="2147485237" r:id="rId5"/>
    <p:sldLayoutId id="2147485238" r:id="rId6"/>
    <p:sldLayoutId id="2147485239" r:id="rId7"/>
    <p:sldLayoutId id="2147485240" r:id="rId8"/>
    <p:sldLayoutId id="2147485241" r:id="rId9"/>
    <p:sldLayoutId id="2147485242" r:id="rId10"/>
    <p:sldLayoutId id="2147485243" r:id="rId11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498080" cy="1857380"/>
          </a:xfrm>
        </p:spPr>
        <p:txBody>
          <a:bodyPr>
            <a:noAutofit/>
          </a:bodyPr>
          <a:lstStyle/>
          <a:p>
            <a:r>
              <a:rPr lang="ru-RU" sz="2800" b="1" i="1" dirty="0" err="1" smtClean="0">
                <a:solidFill>
                  <a:srgbClr val="0070C0"/>
                </a:solidFill>
              </a:rPr>
              <a:t>Кинезиологические</a:t>
            </a:r>
            <a:r>
              <a:rPr lang="ru-RU" sz="2800" b="1" i="1" dirty="0" smtClean="0">
                <a:solidFill>
                  <a:srgbClr val="0070C0"/>
                </a:solidFill>
              </a:rPr>
              <a:t>  упражнения  и </a:t>
            </a:r>
            <a:r>
              <a:rPr lang="ru-RU" sz="2800" b="1" i="1" dirty="0" err="1" smtClean="0">
                <a:solidFill>
                  <a:srgbClr val="0070C0"/>
                </a:solidFill>
              </a:rPr>
              <a:t>Су-Джок</a:t>
            </a:r>
            <a:r>
              <a:rPr lang="ru-RU" sz="2800" b="1" i="1" dirty="0" smtClean="0">
                <a:solidFill>
                  <a:srgbClr val="0070C0"/>
                </a:solidFill>
              </a:rPr>
              <a:t>  терапия в работе с детьми- дошкольниками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1071538" y="4357694"/>
            <a:ext cx="3643338" cy="1829746"/>
          </a:xfrm>
        </p:spPr>
        <p:txBody>
          <a:bodyPr>
            <a:noAutofit/>
          </a:bodyPr>
          <a:lstStyle/>
          <a:p>
            <a:r>
              <a:rPr lang="ru-RU" sz="1200" b="1" i="1" dirty="0" smtClean="0">
                <a:solidFill>
                  <a:srgbClr val="002060"/>
                </a:solidFill>
              </a:rPr>
              <a:t>Подготовила воспитатель</a:t>
            </a:r>
          </a:p>
          <a:p>
            <a:r>
              <a:rPr lang="ru-RU" sz="1200" b="1" i="1" dirty="0" smtClean="0">
                <a:solidFill>
                  <a:srgbClr val="002060"/>
                </a:solidFill>
              </a:rPr>
              <a:t> ОДОД  ГБОУ школа  №246</a:t>
            </a:r>
          </a:p>
          <a:p>
            <a:r>
              <a:rPr lang="ru-RU" sz="1200" b="1" i="1" dirty="0" smtClean="0">
                <a:solidFill>
                  <a:srgbClr val="002060"/>
                </a:solidFill>
              </a:rPr>
              <a:t>Приморский район</a:t>
            </a:r>
          </a:p>
          <a:p>
            <a:r>
              <a:rPr lang="ru-RU" sz="1200" b="1" i="1" dirty="0" smtClean="0">
                <a:solidFill>
                  <a:srgbClr val="002060"/>
                </a:solidFill>
              </a:rPr>
              <a:t>г.Санкт-Петербург</a:t>
            </a:r>
            <a:endParaRPr lang="ru-RU" sz="1200" b="1" i="1" dirty="0" smtClean="0">
              <a:solidFill>
                <a:srgbClr val="002060"/>
              </a:solidFill>
            </a:endParaRPr>
          </a:p>
          <a:p>
            <a:r>
              <a:rPr lang="ru-RU" sz="1200" b="1" i="1" dirty="0" smtClean="0">
                <a:solidFill>
                  <a:srgbClr val="002060"/>
                </a:solidFill>
              </a:rPr>
              <a:t> Николаева А.В.</a:t>
            </a:r>
            <a:endParaRPr lang="ru-RU" sz="1200" b="1" i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контур\Desktop\20180117_1657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00438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85728"/>
            <a:ext cx="750099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0070C0"/>
                </a:solidFill>
              </a:rPr>
              <a:t>Одной из нетрадиционных технологий является Су –</a:t>
            </a:r>
            <a:r>
              <a:rPr lang="ru-RU" sz="1600" i="1" dirty="0" err="1" smtClean="0">
                <a:solidFill>
                  <a:srgbClr val="0070C0"/>
                </a:solidFill>
              </a:rPr>
              <a:t>Джок</a:t>
            </a:r>
            <a:r>
              <a:rPr lang="ru-RU" sz="1600" i="1" dirty="0" smtClean="0">
                <a:solidFill>
                  <a:srgbClr val="0070C0"/>
                </a:solidFill>
              </a:rPr>
              <a:t> терапия, которая была разработана южнокорейским учёным и профессором Пак </a:t>
            </a:r>
            <a:r>
              <a:rPr lang="ru-RU" sz="1600" i="1" dirty="0" err="1" smtClean="0">
                <a:solidFill>
                  <a:srgbClr val="0070C0"/>
                </a:solidFill>
              </a:rPr>
              <a:t>ЧжэВу</a:t>
            </a:r>
            <a:r>
              <a:rPr lang="ru-RU" sz="1600" i="1" dirty="0" smtClean="0">
                <a:solidFill>
                  <a:srgbClr val="0070C0"/>
                </a:solidFill>
              </a:rPr>
              <a:t>. В переводе с корейского обозначает Су- кисть, </a:t>
            </a:r>
            <a:r>
              <a:rPr lang="ru-RU" sz="1600" i="1" dirty="0" err="1" smtClean="0">
                <a:solidFill>
                  <a:srgbClr val="0070C0"/>
                </a:solidFill>
              </a:rPr>
              <a:t>Джок</a:t>
            </a:r>
            <a:r>
              <a:rPr lang="ru-RU" sz="1600" i="1" dirty="0" smtClean="0">
                <a:solidFill>
                  <a:srgbClr val="0070C0"/>
                </a:solidFill>
              </a:rPr>
              <a:t>- стопа. Этот метод основан на том, что каждому органу человеческого тела соответствуют биоактивные точки, расположенные на кистях и стопах. 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/>
            </a:r>
            <a:br>
              <a:rPr lang="ru-RU" sz="1600" i="1" dirty="0" smtClean="0">
                <a:solidFill>
                  <a:srgbClr val="0070C0"/>
                </a:solidFill>
              </a:rPr>
            </a:br>
            <a:r>
              <a:rPr lang="ru-RU" sz="1600" b="1" i="1" dirty="0" smtClean="0">
                <a:solidFill>
                  <a:srgbClr val="0070C0"/>
                </a:solidFill>
              </a:rPr>
              <a:t>Достоинства Су – </a:t>
            </a:r>
            <a:r>
              <a:rPr lang="ru-RU" sz="1600" b="1" i="1" dirty="0" err="1" smtClean="0">
                <a:solidFill>
                  <a:srgbClr val="0070C0"/>
                </a:solidFill>
              </a:rPr>
              <a:t>Джок</a:t>
            </a:r>
            <a:r>
              <a:rPr lang="ru-RU" sz="1600" b="1" i="1" dirty="0" smtClean="0">
                <a:solidFill>
                  <a:srgbClr val="0070C0"/>
                </a:solidFill>
              </a:rPr>
              <a:t>:</a:t>
            </a:r>
            <a:r>
              <a:rPr lang="ru-RU" sz="1600" i="1" dirty="0" smtClean="0">
                <a:solidFill>
                  <a:srgbClr val="0070C0"/>
                </a:solidFill>
              </a:rPr>
              <a:t/>
            </a:r>
            <a:br>
              <a:rPr lang="ru-RU" sz="1600" i="1" dirty="0" smtClean="0">
                <a:solidFill>
                  <a:srgbClr val="0070C0"/>
                </a:solidFill>
              </a:rPr>
            </a:br>
            <a:r>
              <a:rPr lang="ru-RU" sz="1600" i="1" dirty="0" smtClean="0">
                <a:solidFill>
                  <a:srgbClr val="0070C0"/>
                </a:solidFill>
              </a:rPr>
              <a:t>- Высокая эффективность – при правильном применении наступает выраженный эффект.</a:t>
            </a:r>
            <a:br>
              <a:rPr lang="ru-RU" sz="1600" i="1" dirty="0" smtClean="0">
                <a:solidFill>
                  <a:srgbClr val="0070C0"/>
                </a:solidFill>
              </a:rPr>
            </a:br>
            <a:r>
              <a:rPr lang="ru-RU" sz="1600" i="1" dirty="0" smtClean="0">
                <a:solidFill>
                  <a:srgbClr val="0070C0"/>
                </a:solidFill>
              </a:rPr>
              <a:t>- Абсолютная безопасность – неправильное применение никогда не наносит вред – оно просто не эффективно.</a:t>
            </a:r>
            <a:br>
              <a:rPr lang="ru-RU" sz="1600" i="1" dirty="0" smtClean="0">
                <a:solidFill>
                  <a:srgbClr val="0070C0"/>
                </a:solidFill>
              </a:rPr>
            </a:br>
            <a:r>
              <a:rPr lang="ru-RU" sz="1600" i="1" dirty="0" smtClean="0">
                <a:solidFill>
                  <a:srgbClr val="0070C0"/>
                </a:solidFill>
              </a:rPr>
              <a:t>- Универсальность – </a:t>
            </a:r>
            <a:r>
              <a:rPr lang="ru-RU" sz="1600" i="1" dirty="0" err="1" smtClean="0">
                <a:solidFill>
                  <a:srgbClr val="0070C0"/>
                </a:solidFill>
              </a:rPr>
              <a:t>Су-Джок</a:t>
            </a:r>
            <a:r>
              <a:rPr lang="ru-RU" sz="1600" i="1" dirty="0" smtClean="0">
                <a:solidFill>
                  <a:srgbClr val="0070C0"/>
                </a:solidFill>
              </a:rPr>
              <a:t> терапию могут использовать и педагоги в своей работе, и родители в домашних условиях. </a:t>
            </a:r>
            <a:br>
              <a:rPr lang="ru-RU" sz="1600" i="1" dirty="0" smtClean="0">
                <a:solidFill>
                  <a:srgbClr val="0070C0"/>
                </a:solidFill>
              </a:rPr>
            </a:br>
            <a:r>
              <a:rPr lang="ru-RU" sz="1600" i="1" dirty="0" smtClean="0">
                <a:solidFill>
                  <a:srgbClr val="0070C0"/>
                </a:solidFill>
              </a:rPr>
              <a:t>Эта система настолько проста и доступна, что освоить ее может даже ребенок. Метод достаточно один раз понять, затем им можно пользоваться всю жизнь.</a:t>
            </a:r>
            <a:br>
              <a:rPr lang="ru-RU" sz="1600" i="1" dirty="0" smtClean="0">
                <a:solidFill>
                  <a:srgbClr val="0070C0"/>
                </a:solidFill>
              </a:rPr>
            </a:br>
            <a:r>
              <a:rPr lang="ru-RU" sz="1600" i="1" dirty="0" smtClean="0">
                <a:solidFill>
                  <a:srgbClr val="0070C0"/>
                </a:solidFill>
              </a:rPr>
              <a:t>Су – </a:t>
            </a:r>
            <a:r>
              <a:rPr lang="ru-RU" sz="1600" i="1" dirty="0" err="1" smtClean="0">
                <a:solidFill>
                  <a:srgbClr val="0070C0"/>
                </a:solidFill>
              </a:rPr>
              <a:t>Джок</a:t>
            </a:r>
            <a:r>
              <a:rPr lang="ru-RU" sz="1600" i="1" dirty="0" smtClean="0">
                <a:solidFill>
                  <a:srgbClr val="0070C0"/>
                </a:solidFill>
              </a:rPr>
              <a:t> с виду - симпатичный шарик с острыми шипами, но, удивительно, сколько пользы он может принести. 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Принцип простой: открываете шарик, достаете </a:t>
            </a:r>
            <a:r>
              <a:rPr lang="ru-RU" sz="1600" i="1" dirty="0" err="1" smtClean="0">
                <a:solidFill>
                  <a:srgbClr val="0070C0"/>
                </a:solidFill>
              </a:rPr>
              <a:t>резиночку</a:t>
            </a:r>
            <a:r>
              <a:rPr lang="ru-RU" sz="1600" i="1" dirty="0" smtClean="0">
                <a:solidFill>
                  <a:srgbClr val="0070C0"/>
                </a:solidFill>
              </a:rPr>
              <a:t> и прокручиваете вверх-вниз  по каждому  пальчику (отлично, если в это время проговаривается стишок). Делать это упражнение надо каждый день по 5-7 мин . Из противопоказаний только эпилепсия. Ребенок, которому недостаточно поступает импульсов  к речевым зонам, будет выдергивать руку и стараться избегать этих ощущений. В этом случае надо уметь договариваться с малышом, так как  это необходимо.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68664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0070C0"/>
                </a:solidFill>
              </a:rPr>
              <a:t>Варианты игры с шариком </a:t>
            </a:r>
            <a:r>
              <a:rPr lang="ru-RU" sz="2000" i="1" dirty="0" err="1" smtClean="0">
                <a:solidFill>
                  <a:srgbClr val="0070C0"/>
                </a:solidFill>
              </a:rPr>
              <a:t>су-джок</a:t>
            </a:r>
            <a:endParaRPr lang="ru-RU" sz="2000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000108"/>
            <a:ext cx="3871914" cy="5572164"/>
          </a:xfrm>
        </p:spPr>
        <p:txBody>
          <a:bodyPr>
            <a:normAutofit lnSpcReduction="10000"/>
          </a:bodyPr>
          <a:lstStyle/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Ёжик колет нам ладошки ,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Поиграем с ним немножко.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(ребенок катает шарик между ладонями)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Если будем с ним играть-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(Массажные движения большого пальца)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Ручки будем развивать.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(массажные движения указательного пальца)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Ловкими станут пальчики,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(массажные движения среднего пальца)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Умными – девочки, мальчики.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(массажные  движения безымянного пальца)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Ёжик нам ладошки колет,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(массажные движения мизинца)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Ручки  к школе нам готовит</a:t>
            </a:r>
          </a:p>
          <a:p>
            <a:pPr lvl="1"/>
            <a:r>
              <a:rPr lang="ru-RU" sz="1400" b="1" i="1" dirty="0" smtClean="0">
                <a:solidFill>
                  <a:srgbClr val="0070C0"/>
                </a:solidFill>
              </a:rPr>
              <a:t>(катает шарик между ладоней)</a:t>
            </a:r>
          </a:p>
          <a:p>
            <a:pPr lvl="1"/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000108"/>
            <a:ext cx="3657600" cy="5187332"/>
          </a:xfrm>
        </p:spPr>
        <p:txBody>
          <a:bodyPr>
            <a:normAutofit lnSpcReduction="10000"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Я мячом круги катаю,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(круговые вращения шариком по ладони)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Взад-вперед его гоняю.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(катаем шарик вверх-вниз)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Им поглажу я ладошку.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(гладим ладошку шариком правой руки)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Будто я сметаю крошку.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(гладим шариком левой руки)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И сожму его немножко.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(сжимаем правой рукой)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Как сжимает лапу кошка.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(сжимаем шарик в левой руке)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Каждым пальцем мяч прижму.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(поочередно сжимаем пальчики правой руки к шарику)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И другой рукой начну.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(поочередно сжимаем пальчики левой руки к шарику)</a:t>
            </a:r>
          </a:p>
          <a:p>
            <a:endParaRPr lang="ru-RU" sz="1400" dirty="0"/>
          </a:p>
        </p:txBody>
      </p:sp>
    </p:spTree>
  </p:cSld>
  <p:clrMapOvr>
    <a:masterClrMapping/>
  </p:clrMapOvr>
  <p:transition spd="slow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428652"/>
            <a:ext cx="749411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C:\Users\контур\Desktop\20180123_1539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721191">
            <a:off x="1136164" y="1148666"/>
            <a:ext cx="3657600" cy="2743200"/>
          </a:xfrm>
          <a:prstGeom prst="rect">
            <a:avLst/>
          </a:prstGeom>
          <a:noFill/>
        </p:spPr>
      </p:pic>
      <p:pic>
        <p:nvPicPr>
          <p:cNvPr id="3075" name="Picture 3" descr="C:\Users\контур\Desktop\20180123_1540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186753">
            <a:off x="4939911" y="1967444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75009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0070C0"/>
                </a:solidFill>
              </a:rPr>
              <a:t>Попробуйте покатать его между ладонями - тут же ощутите прилив тепла и лёгкое покалывание. </a:t>
            </a:r>
          </a:p>
          <a:p>
            <a:endParaRPr lang="ru-RU" sz="1600" i="1" dirty="0" smtClean="0">
              <a:solidFill>
                <a:srgbClr val="0070C0"/>
              </a:solidFill>
            </a:endParaRPr>
          </a:p>
          <a:p>
            <a:r>
              <a:rPr lang="ru-RU" sz="1600" i="1" dirty="0" smtClean="0">
                <a:solidFill>
                  <a:srgbClr val="0070C0"/>
                </a:solidFill>
              </a:rPr>
              <a:t>Приемы Су – </a:t>
            </a:r>
            <a:r>
              <a:rPr lang="ru-RU" sz="1600" i="1" dirty="0" err="1" smtClean="0">
                <a:solidFill>
                  <a:srgbClr val="0070C0"/>
                </a:solidFill>
              </a:rPr>
              <a:t>Джок</a:t>
            </a:r>
            <a:r>
              <a:rPr lang="ru-RU" sz="1600" i="1" dirty="0" smtClean="0">
                <a:solidFill>
                  <a:srgbClr val="0070C0"/>
                </a:solidFill>
              </a:rPr>
              <a:t> терапии: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Массаж специальным шариком. 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Массаж эластичным кольцом.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Массаж стоп.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Ручной массаж кистей и пальцев рук. Очень полезен и эффективен массаж пальцев и ногтевых пластин кистей.</a:t>
            </a:r>
          </a:p>
          <a:p>
            <a:endParaRPr lang="ru-RU" sz="1600" i="1" dirty="0" smtClean="0">
              <a:solidFill>
                <a:srgbClr val="0070C0"/>
              </a:solidFill>
            </a:endParaRPr>
          </a:p>
          <a:p>
            <a:r>
              <a:rPr lang="ru-RU" sz="1600" i="1" dirty="0" smtClean="0">
                <a:solidFill>
                  <a:srgbClr val="0070C0"/>
                </a:solidFill>
              </a:rPr>
              <a:t>Рассмотрим некоторые формы работы с детьми: 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1.Массаж Су – </a:t>
            </a:r>
            <a:r>
              <a:rPr lang="ru-RU" sz="1600" i="1" dirty="0" err="1" smtClean="0">
                <a:solidFill>
                  <a:srgbClr val="0070C0"/>
                </a:solidFill>
              </a:rPr>
              <a:t>Джок</a:t>
            </a:r>
            <a:r>
              <a:rPr lang="ru-RU" sz="1600" i="1" dirty="0" smtClean="0">
                <a:solidFill>
                  <a:srgbClr val="0070C0"/>
                </a:solidFill>
              </a:rPr>
              <a:t> шарами (дети повторяют слова и выполняют действия с шариком в соответствии с текстом) 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2.Массаж пальцев эластичным кольцом. (Дети поочередно надевают массажные кольца на каждый палец, проговаривая стихотворение пальчиковой гимнастики) 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3.Использование Су – </a:t>
            </a:r>
            <a:r>
              <a:rPr lang="ru-RU" sz="1600" i="1" dirty="0" err="1" smtClean="0">
                <a:solidFill>
                  <a:srgbClr val="0070C0"/>
                </a:solidFill>
              </a:rPr>
              <a:t>Джок</a:t>
            </a:r>
            <a:r>
              <a:rPr lang="ru-RU" sz="1600" i="1" dirty="0" smtClean="0">
                <a:solidFill>
                  <a:srgbClr val="0070C0"/>
                </a:solidFill>
              </a:rPr>
              <a:t> шаров при автоматизации звуков. (ребенок поочередно надевает массажное кольцо на каждый палец, одновременно проговаривая стихотворение на автоматизацию поставленного звука Ш)</a:t>
            </a:r>
            <a:endParaRPr lang="ru-RU" sz="16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742953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0070C0"/>
                </a:solidFill>
              </a:rPr>
              <a:t>4.Использование Су – </a:t>
            </a:r>
            <a:r>
              <a:rPr lang="ru-RU" sz="1600" i="1" dirty="0" err="1" smtClean="0">
                <a:solidFill>
                  <a:srgbClr val="0070C0"/>
                </a:solidFill>
              </a:rPr>
              <a:t>Джок</a:t>
            </a:r>
            <a:r>
              <a:rPr lang="ru-RU" sz="1600" i="1" dirty="0" smtClean="0">
                <a:solidFill>
                  <a:srgbClr val="0070C0"/>
                </a:solidFill>
              </a:rPr>
              <a:t> шаров при совершенствовании лексико-грамматических категорий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Упражнение «Один-много». Педагог катит «чудо-шарик» по столу ребенку, называя предмет в единственном числе. Ребенок, поймав ладонью шарик, откатывает его назад, называя существительные во множественном числе.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Аналогично можно провести упражнения «Назови ласково», «Скажи наоборот» 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5.Использование шариков для звукового анализа слов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Для характеристики звуков используются массажные шарики трех цветов: красный, синий, зеленый. По заданию педагога ребенок показывает соответствующий обозначению звука шарик.</a:t>
            </a:r>
          </a:p>
          <a:p>
            <a:r>
              <a:rPr lang="ru-RU" sz="1600" i="1" dirty="0" smtClean="0">
                <a:solidFill>
                  <a:srgbClr val="0070C0"/>
                </a:solidFill>
              </a:rPr>
              <a:t>6.Рассказывание сказок с использованием шарика</a:t>
            </a:r>
          </a:p>
          <a:p>
            <a:endParaRPr lang="ru-RU" sz="1600" i="1" dirty="0" smtClean="0">
              <a:solidFill>
                <a:srgbClr val="0070C0"/>
              </a:solidFill>
            </a:endParaRPr>
          </a:p>
          <a:p>
            <a:endParaRPr lang="ru-RU" sz="1600" i="1" dirty="0" smtClean="0">
              <a:solidFill>
                <a:srgbClr val="0070C0"/>
              </a:solidFill>
            </a:endParaRPr>
          </a:p>
          <a:p>
            <a:r>
              <a:rPr lang="ru-RU" sz="1600" i="1" dirty="0" smtClean="0">
                <a:solidFill>
                  <a:srgbClr val="0070C0"/>
                </a:solidFill>
              </a:rPr>
              <a:t> Это лишь некоторые примеры использования Су – </a:t>
            </a:r>
            <a:r>
              <a:rPr lang="ru-RU" sz="1600" i="1" dirty="0" err="1" smtClean="0">
                <a:solidFill>
                  <a:srgbClr val="0070C0"/>
                </a:solidFill>
              </a:rPr>
              <a:t>Джок</a:t>
            </a:r>
            <a:r>
              <a:rPr lang="ru-RU" sz="1600" i="1" dirty="0" smtClean="0">
                <a:solidFill>
                  <a:srgbClr val="0070C0"/>
                </a:solidFill>
              </a:rPr>
              <a:t> терапии в моей работе. Умелыми пальцы становятся не сразу. Главное помнить золотое правило: игры и упражнения, пальчиковые разминки должны проводиться систематически.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Спасибо за внимание! </a:t>
            </a:r>
            <a:r>
              <a:rPr lang="ru-RU" sz="2400" i="1" smtClean="0">
                <a:solidFill>
                  <a:srgbClr val="0070C0"/>
                </a:solidFill>
              </a:rPr>
              <a:t>Успехов  </a:t>
            </a:r>
            <a:r>
              <a:rPr lang="ru-RU" sz="2400" i="1" dirty="0" smtClean="0">
                <a:solidFill>
                  <a:srgbClr val="0070C0"/>
                </a:solidFill>
              </a:rPr>
              <a:t>в работе с детьми!</a:t>
            </a:r>
            <a:endParaRPr lang="ru-RU" sz="2400" i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контур\Desktop\20180123_1538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71538" y="214290"/>
            <a:ext cx="8072462" cy="61555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О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сновных задача, стоящая перед ДОУ – развитии речи детей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. Речь – это не прирожденный дар. Все начинается с детства. Хорошо развитая речь – важнейшее условие всестороннего полноценного развития детей. Но в последнее время наблюдается рост числа детей, имеющих различные речевые нарушения. Учеными и практиками было замечено, что речевые способности ребенка зависят не только от артикуляционного аппарата, но и от движения рук. Тренировка пальцев рук влияет на созревание речевой функции. Если у малыша ловкие, подвижные пальчики, то и говорить он научится без особого труда, речь будет развиваться правильно.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Развитие мелкой моторики оказывает благоприятное влияние на развитие речи, развитие зрительно-пространственной координации, активизации познавательной и речемыслительной деятельности.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Для того чтобы работа по развитию мелкой моторики была успешной, необходимо создавать полноценную предметно-развивающую среду, которая предусматривает наличие пособий, оборудования и инвентаря, способствующих формированию мелкой моторики у детей дошкольного возраста.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Для формирования мелкой моторики используются: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- упражнения пальчиковой гимнастики с речевым сопровождением;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- игры с различным материалом;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- художественное творчество (аппликация, рисование, лепка) в том числе нетрадиционные формы;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- использование графических упражнений, штриховка, игры на развитие ориентации на листе</a:t>
            </a:r>
            <a:r>
              <a:rPr kumimoji="0" lang="ru-RU" sz="1600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 Neue"/>
                <a:cs typeface="Arial" pitchFamily="34" charset="0"/>
              </a:rPr>
              <a:t> и т.п.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 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428604"/>
            <a:ext cx="72866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В настоящее время проблеме развития мелкой моторики уделяется достаточно много внимания.  Педагоги пробуют внедрять в свою деятельность как традиционные, так и нетрадиционные методы и приёмы для развития мелкой моторики у детей. 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И мне бы сегодня хотелось, уважаемые коллеги, поближе познакомить вас с </a:t>
            </a:r>
            <a:r>
              <a:rPr lang="ru-RU" dirty="0" err="1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кинезиологией</a:t>
            </a:r>
            <a:r>
              <a:rPr lang="ru-RU" dirty="0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 и </a:t>
            </a:r>
            <a:r>
              <a:rPr lang="ru-RU" dirty="0" err="1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Су-Джок</a:t>
            </a:r>
            <a:r>
              <a:rPr lang="ru-RU" dirty="0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 терапией. Буду рада, если данные методы вы будете использовать в своей работе.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Остановимся подробнее на </a:t>
            </a:r>
            <a:r>
              <a:rPr lang="ru-RU" dirty="0" err="1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кинезиологических</a:t>
            </a:r>
            <a:r>
              <a:rPr lang="ru-RU" dirty="0" smtClean="0">
                <a:solidFill>
                  <a:srgbClr val="0070C0"/>
                </a:solidFill>
                <a:latin typeface="Helvetica Neue"/>
                <a:cs typeface="Arial" pitchFamily="34" charset="0"/>
              </a:rPr>
              <a:t> упражнениях</a:t>
            </a:r>
            <a:r>
              <a:rPr lang="ru-RU" dirty="0" smtClean="0">
                <a:solidFill>
                  <a:srgbClr val="000000"/>
                </a:solidFill>
                <a:latin typeface="Helvetica Neue"/>
                <a:cs typeface="Arial" pitchFamily="34" charset="0"/>
              </a:rPr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3083218"/>
          </a:xfrm>
        </p:spPr>
        <p:txBody>
          <a:bodyPr>
            <a:normAutofit/>
          </a:bodyPr>
          <a:lstStyle/>
          <a:p>
            <a:endParaRPr lang="ru-RU" sz="1100" b="1" i="1" dirty="0"/>
          </a:p>
        </p:txBody>
      </p:sp>
      <p:pic>
        <p:nvPicPr>
          <p:cNvPr id="1026" name="Picture 2" descr="C:\Users\контур\Desktop\20180122_1618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43248"/>
            <a:ext cx="2751129" cy="3116262"/>
          </a:xfrm>
          <a:prstGeom prst="rect">
            <a:avLst/>
          </a:prstGeom>
          <a:noFill/>
        </p:spPr>
      </p:pic>
      <p:pic>
        <p:nvPicPr>
          <p:cNvPr id="1027" name="Picture 3" descr="C:\Users\контур\Desktop\упр\20180117_1658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011203" flipV="1">
            <a:off x="1338117" y="3874531"/>
            <a:ext cx="2352670" cy="16306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4414" y="142852"/>
            <a:ext cx="7572428" cy="66787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Рука является вышедшим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наружу головным мозгом.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Э.Кант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 ребенка находится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его пальцах.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В.А. Сухомлинский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КИНЕЗИОЛОГИЯ -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НАУКА О РАЗВИТИИ УМСТВЕННЫХ СПОСОБНОСТЕЙ И ФИЗИЧЕСКОГО ЗДОРОВЬЯ ЧЕРЕЗ ОПРЕДЕЛЁННЫЕ ДВИГАТЕЛЬНЫЕ УПРАЖНЕНИЯ.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Кинезиология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наука о развитии головного мозга через движение. Она существует уже двести лет и используется во всем мире.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упражнение – это комплекс движений позволяющих активизировать межполушарное воздействие.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Кинезиологическими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движениями пользовались Гиппократ и Аристотель.</a:t>
            </a:r>
          </a:p>
          <a:p>
            <a:r>
              <a:rPr lang="ru-RU" sz="1400" i="1" dirty="0" smtClean="0">
                <a:solidFill>
                  <a:srgbClr val="FF0000"/>
                </a:solidFill>
              </a:rPr>
              <a:t> </a:t>
            </a:r>
            <a:r>
              <a:rPr lang="ru-RU" sz="1400" i="1" dirty="0" err="1" smtClean="0">
                <a:solidFill>
                  <a:srgbClr val="FF0000"/>
                </a:solidFill>
              </a:rPr>
              <a:t>Кинезиология</a:t>
            </a:r>
            <a:r>
              <a:rPr lang="ru-RU" sz="1400" i="1" dirty="0" smtClean="0">
                <a:solidFill>
                  <a:srgbClr val="0070C0"/>
                </a:solidFill>
              </a:rPr>
              <a:t> – наука о развитии головного мозга через движение. Это – универсальный метод развития умственных способностей через определенные двигательные упражнения. Именно эти упражнения позволяют улучшить работу головного мозга, тем самым улучшить память, внимание, речь, пространственные представления, мелкую и крупную моторику, снизить утомляемость.</a:t>
            </a:r>
          </a:p>
          <a:p>
            <a:r>
              <a:rPr lang="ru-RU" sz="1400" i="1" dirty="0" smtClean="0">
                <a:solidFill>
                  <a:srgbClr val="0070C0"/>
                </a:solidFill>
              </a:rPr>
              <a:t>Предлагаю вашему вниманию </a:t>
            </a:r>
            <a:r>
              <a:rPr lang="ru-RU" sz="1400" i="1" dirty="0" err="1" smtClean="0">
                <a:solidFill>
                  <a:srgbClr val="0070C0"/>
                </a:solidFill>
              </a:rPr>
              <a:t>кинезиологические</a:t>
            </a:r>
            <a:r>
              <a:rPr lang="ru-RU" sz="1400" i="1" dirty="0" smtClean="0">
                <a:solidFill>
                  <a:srgbClr val="0070C0"/>
                </a:solidFill>
              </a:rPr>
              <a:t> упражнения, способствующие развитию мелкой моторики. </a:t>
            </a:r>
            <a:r>
              <a:rPr lang="ru-RU" sz="1400" i="1" dirty="0" err="1" smtClean="0">
                <a:solidFill>
                  <a:srgbClr val="0070C0"/>
                </a:solidFill>
              </a:rPr>
              <a:t>Кинезиологические</a:t>
            </a:r>
            <a:r>
              <a:rPr lang="ru-RU" sz="1400" i="1" dirty="0" smtClean="0">
                <a:solidFill>
                  <a:srgbClr val="0070C0"/>
                </a:solidFill>
              </a:rPr>
              <a:t> упражнения дают как немедленный, так и накапливающий эффект для повышения умственной работоспособности.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14414" y="500042"/>
            <a:ext cx="6929486" cy="48936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ЦЕЛЬ КИНЕЗИОЛОГИИ: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Развитие межполушарного воздействия, способствующее активизации мыслительной деятельности. 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РАЗВИТИЯ МЕЖПОЛУШАРНОЙ СПЕЦАЛИЗАЦИИ: синхронизация работы полушарий; развитие мелкой моторики; развитие способностей; развитие памяти, внимания, речи; развитие мышления.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ГИМНАСТИКА МОЗГА - КЛЮЧ К РАЗВИТИЮ СПОСОБНОСТЕЙ РЕБЁНКА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 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головного мозга ребенка начинается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внутриутробно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активно продолжается после рождения.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Мозг человека представляет собой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содружество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функционально ассиметричных полушарий левого и правого. Каждое из них является не зеркальным отображением другого, а необходимым дополнением. Для того, чтобы творчески осмыслить любую проблему, необходимы оба полушария: левое полушарие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правое полушарие.</a:t>
            </a:r>
            <a:r>
              <a:rPr lang="ru-RU" sz="1200" i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 исследованиям физиологов </a:t>
            </a:r>
            <a:r>
              <a:rPr lang="ru-RU" sz="1200" i="1" u="sng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правое полушарие головного мозга</a:t>
            </a:r>
            <a:r>
              <a:rPr lang="ru-RU" sz="1200" i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гуманитарное, образное, творческое – отвечает за тело, координацию движений, пространственное зрительное и кинестетическое восприятие. </a:t>
            </a:r>
            <a:endParaRPr lang="ru-RU" sz="1200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i="1" u="sng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Левое полушарие головного мозга</a:t>
            </a:r>
            <a:r>
              <a:rPr lang="ru-RU" sz="1200" i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математическое, знаковое, речевое, логическое, аналитическое –отвечает за восприятие – слуховой информации, постановку целей и построений программ. Единство мозга складывается из деятельности двух полушарий, тесно связанных между собой системой нервных волокон (мозолистое тело).</a:t>
            </a:r>
            <a:endParaRPr lang="ru-RU" sz="1200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200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КИНЕЗИОЛОГИЯ ОТНОСИТСЯ К ЗДОРОВЬЕСБЕРЕГАЮЩЕЙ ТЕХНОЛОГИИ.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 влиянием </a:t>
            </a:r>
            <a:r>
              <a:rPr lang="ru-RU" sz="1200" i="1" dirty="0" err="1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кинезиологических</a:t>
            </a:r>
            <a:r>
              <a:rPr lang="ru-RU" sz="1200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тренировок в организме происходят положительные структурные изменения. При этом, чем интенсивнее нагрузка, тем значительнее эти изменения. Данная методика позволяет выявить скрытые способности ребёнка и расширить границы возможностей его мозга. </a:t>
            </a:r>
            <a:br>
              <a:rPr lang="ru-RU" sz="1200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1538" y="857232"/>
            <a:ext cx="7858148" cy="33547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упражнений: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Растяжки нормализуют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гипертонус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(неконтролируемое чрезмерное мышечное напряжение) и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гипотонус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(неконтролируемая мышечная вялость).   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Дыхательные упражнения улучшают ритмику организма, развивают самоконтроль и произвольность.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Глазодвигательные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упражнения позволяют расширить поле зрения, улучшить восприятие. Однонаправленные и разнонаправленные движения глаз и языка развивают межполушарное взаимодействие и повышают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энергетизацию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организма.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выполнении телесных движений развивается межполушарное взаимодействие, снимаются непроизвольные, непреднамеренные движения и мышечные зажимы. Оказывается, человеку для закрепления мысли необходимо движение.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 для релаксации способствуют расслаблению, снятию напряжения.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142976" y="142852"/>
            <a:ext cx="800102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РЕЗУЛЬТАТИВНОСТИ КОРРЕКЦИОННО-РАЗВИВАЮЩЕЙ РАБОТЫ НЕОБХОДИМО УЧИТЫВАТЬ ОПРЕДЕЛЕННЫЕ УСЛОВИЯ: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Упражнения необходимо проводить ежедневно. С начало детям с раннего возраста учить выполнять пальчиковые игры от простого к сложному.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проводятся утром;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проводятся ежедневно, без пропусков;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проводятся в доброжелательной обстановке;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детей требуется точное выполнение движений и приемов;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проводятся стоя или сидя за столом;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проводятся по специально разработанным комплексам;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длительность занятий по одному комплексу составляет две недели.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упражнения   целесообразно проводить с использованием музыкального сопровождения. Спокойная, мелодичная музыка создает определенный настрой у детей. Она успокаивает, направляет на ритмичность выполнения упражнений в соответствии с изменениями в мелодии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71538" y="285728"/>
            <a:ext cx="771530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Упражнение "Ухо - нос</a:t>
            </a:r>
            <a:r>
              <a:rPr kumimoji="0" lang="ru-RU" sz="14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Левая рука - взяться за кончик носа, правая рука - взяться за правое ухо. По команде отпустить ухо-нос, хлопнуть в ладоши и поменять положение рук "с точностью наоборот".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Упражнение "Змейка"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Скрестить руки ладонями друг к другу, сцепить пальцы в замок, вывернуть руки к себе. 1 вариант: ребенок с закрытыми глазами называет палец и руку, к которым прикоснулся педагог. 2 вариант: точно и четко двигать пальцем, который называет педагог. Следить, чтобы остальные пальцы в движении не участвовали.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«Колечко</a:t>
            </a:r>
            <a:r>
              <a:rPr lang="ru-RU" sz="1600" b="1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Поочередно и как можно быстрее перебирайте пальцы рук, соединяя в кольцо с большим пальцем последовательно указательный, средний и т.д. Проба выполняется в прямом и в обратном (от мизинца к указательному пальцу) порядке. В начале упражнение выполняется каждой рукой отдельно, затем сразу двумя руками.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142976" y="357166"/>
            <a:ext cx="75724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Кулак-ребро-ладонь.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 положения руки на плоскости стола, последовательно сменяют друг друга. Ладонь на плоскости, сжатая в кулак ладонь, ладонь ребром на плоскости стола, распрямленная ладонь на плоскости стола. Выполняется сначала правой рукой, потом -левой, затем -двумя руками вместе по 8-10 раз. Можно давать себе команды(кулак -ребро-ладонь)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719274" cy="2357454"/>
          </a:xfrm>
        </p:spPr>
        <p:txBody>
          <a:bodyPr>
            <a:normAutofit/>
          </a:bodyPr>
          <a:lstStyle/>
          <a:p>
            <a:endParaRPr lang="ru-RU" sz="1600" b="1" i="1" dirty="0"/>
          </a:p>
        </p:txBody>
      </p:sp>
      <p:pic>
        <p:nvPicPr>
          <p:cNvPr id="2050" name="Picture 2" descr="C:\Users\контур\Desktop\упр\20180117_1705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832338" y="3168662"/>
            <a:ext cx="3690415" cy="306808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2121</TotalTime>
  <Words>893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Кинезиологические  упражнения  и Су-Джок  терапия в работе с детьми- дошкольниками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Варианты игры с шариком су-джок</vt:lpstr>
      <vt:lpstr>Слайд 12</vt:lpstr>
      <vt:lpstr>Слайд 13</vt:lpstr>
      <vt:lpstr>Слайд 14</vt:lpstr>
      <vt:lpstr>Спасибо за внимание! Успехов  в работе с детьми!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Хаммурапи - царь</dc:title>
  <dc:creator>Алексей</dc:creator>
  <cp:lastModifiedBy>RePack by SPecialiST</cp:lastModifiedBy>
  <cp:revision>406</cp:revision>
  <dcterms:created xsi:type="dcterms:W3CDTF">2012-10-26T10:17:17Z</dcterms:created>
  <dcterms:modified xsi:type="dcterms:W3CDTF">2020-04-07T10:03:53Z</dcterms:modified>
</cp:coreProperties>
</file>