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333" r:id="rId5"/>
    <p:sldId id="335" r:id="rId6"/>
    <p:sldId id="336" r:id="rId7"/>
    <p:sldId id="292" r:id="rId8"/>
    <p:sldId id="345" r:id="rId9"/>
    <p:sldId id="341" r:id="rId10"/>
    <p:sldId id="34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54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&#1058;&#1077;&#1082;&#1089;&#1090;%20&#1043;&#1054;&#1058;&#1054;&#1042;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AppData\Local\Temp\Rar$DI19.512\1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780" y="-12576"/>
            <a:ext cx="91440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844408" cy="1872209"/>
          </a:xfrm>
        </p:spPr>
        <p:txBody>
          <a:bodyPr/>
          <a:lstStyle/>
          <a:p>
            <a:r>
              <a:rPr lang="ru-RU" b="1" dirty="0" smtClean="0"/>
              <a:t>Формула успеха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…   +   …   + …   = УСПЕХ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4680520" cy="30243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800000"/>
                </a:solidFill>
              </a:rPr>
              <a:t>СТАРАНИЕ</a:t>
            </a:r>
          </a:p>
          <a:p>
            <a:pPr>
              <a:defRPr/>
            </a:pPr>
            <a:r>
              <a:rPr lang="ru-RU" b="1" dirty="0" smtClean="0">
                <a:solidFill>
                  <a:srgbClr val="800000"/>
                </a:solidFill>
              </a:rPr>
              <a:t>РАЗГОВОРЫ</a:t>
            </a:r>
          </a:p>
          <a:p>
            <a:pPr>
              <a:defRPr/>
            </a:pPr>
            <a:r>
              <a:rPr lang="ru-RU" b="1" dirty="0" smtClean="0">
                <a:solidFill>
                  <a:srgbClr val="800000"/>
                </a:solidFill>
              </a:rPr>
              <a:t>ВНИМАНИЕ</a:t>
            </a:r>
          </a:p>
          <a:p>
            <a:pPr>
              <a:defRPr/>
            </a:pPr>
            <a:r>
              <a:rPr lang="ru-RU" b="1" dirty="0" smtClean="0">
                <a:solidFill>
                  <a:srgbClr val="800000"/>
                </a:solidFill>
              </a:rPr>
              <a:t>ЛЕНЬ</a:t>
            </a:r>
          </a:p>
          <a:p>
            <a:pPr>
              <a:defRPr/>
            </a:pPr>
            <a:r>
              <a:rPr lang="ru-RU" b="1" dirty="0" smtClean="0">
                <a:solidFill>
                  <a:srgbClr val="800000"/>
                </a:solidFill>
              </a:rPr>
              <a:t>СООРАЗИТЕЛЬНОСТЬ</a:t>
            </a:r>
          </a:p>
          <a:p>
            <a:pPr>
              <a:defRPr/>
            </a:pP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30722" name="Picture 2" descr="http://s019.radikal.ru/i615/1203/98/036a820975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3526273" cy="2664296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perspectiveHeroicExtremeLeftFacing"/>
            <a:lightRig rig="balanced" dir="t"/>
          </a:scene3d>
          <a:sp3d>
            <a:bevelT/>
            <a:bevelB prst="relaxedInse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260350"/>
            <a:ext cx="8640960" cy="6337300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chemeClr val="accent1"/>
                </a:solidFill>
              </a:rPr>
              <a:t>ИГРА «Кто быстрее?»</a:t>
            </a:r>
            <a:r>
              <a:rPr lang="ru-RU" dirty="0" smtClean="0"/>
              <a:t> </a:t>
            </a:r>
            <a:endParaRPr lang="ru-RU" b="1" u="sng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400" b="1" dirty="0" smtClean="0"/>
              <a:t>Назовите одним словом – существительным общего рода.</a:t>
            </a:r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Драчун, зачинщик ссор и драк. 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Тот, кто любит сладости.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rId2" action="ppaction://hlinksldjump"/>
              </a:rPr>
              <a:t>Кто владеет левой рукой лучше, чем правой?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Тот, кто назойливо выпрашивает что-нибудь?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Кто любит болтать вздор, пустяки? 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Безобидный, тихий человек.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Грубый, невоспитанный человек.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Неаккуратный человек.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Ненасытный, прожорливый человек.</a:t>
            </a:r>
            <a:endParaRPr lang="ru-RU" sz="2800" b="1" i="1" u="sng" dirty="0" smtClean="0"/>
          </a:p>
          <a:p>
            <a:pPr marL="0" indent="0" eaLnBrk="1" hangingPunct="1">
              <a:buFont typeface="Wingdings" pitchFamily="2" charset="2"/>
              <a:buAutoNum type="arabicPeriod"/>
              <a:defRPr/>
            </a:pPr>
            <a:r>
              <a:rPr lang="ru-RU" sz="2800" b="1" i="1" u="sng" dirty="0" smtClean="0"/>
              <a:t> </a:t>
            </a:r>
            <a:r>
              <a:rPr lang="ru-RU" sz="2800" b="1" i="1" u="sng" dirty="0" smtClean="0">
                <a:hlinkClick r:id="" action="ppaction://noaction"/>
              </a:rPr>
              <a:t>Праздный, глазеющий от скуки по сторонам.</a:t>
            </a:r>
            <a:endParaRPr lang="ru-RU" sz="28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70567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AppData\Local\Temp\Rar$DI19.512\1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Всему название дано-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И зверю, и предмету.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Вещей вокруг полным- полно,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А безымянных нету.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И всё, что может видеть глаз,-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Над нами и под нами,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И всё, что в памяти у нас,-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Означено словами.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043608" y="764704"/>
            <a:ext cx="74009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nstantia" pitchFamily="18" charset="0"/>
                <a:ea typeface="+mj-ea"/>
                <a:cs typeface="+mj-cs"/>
              </a:rPr>
              <a:t>Имя существительное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AppData\Local\Temp\Rar$DI19.512\12-3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Тест  «Что  мы  знаем </a:t>
            </a:r>
            <a:b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об именах существительных».</a:t>
            </a:r>
            <a:endParaRPr lang="ru-RU" sz="3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1845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600" i="1" dirty="0" smtClean="0"/>
              <a:t> </a:t>
            </a:r>
            <a:r>
              <a:rPr lang="ru-RU" sz="3600" b="1" dirty="0" smtClean="0"/>
              <a:t>   </a:t>
            </a:r>
          </a:p>
          <a:p>
            <a:pPr marL="0" indent="0">
              <a:buNone/>
            </a:pPr>
            <a:r>
              <a:rPr lang="ru-RU" sz="4000" dirty="0"/>
              <a:t>1.Нужно заключить</a:t>
            </a:r>
            <a:r>
              <a:rPr lang="ru-RU" sz="4000" b="1" dirty="0"/>
              <a:t> в кавычки </a:t>
            </a:r>
            <a:r>
              <a:rPr lang="ru-RU" sz="4000" dirty="0"/>
              <a:t>собственное наименование:</a:t>
            </a:r>
          </a:p>
          <a:p>
            <a:pPr marL="0" indent="0">
              <a:buNone/>
            </a:pPr>
            <a:r>
              <a:rPr lang="ru-RU" sz="4000" dirty="0"/>
              <a:t>а) село Бородино; б) битва Бородинская; в) стихотворение Бородино</a:t>
            </a:r>
          </a:p>
          <a:p>
            <a:pPr marL="0" indent="0">
              <a:buNone/>
            </a:pPr>
            <a:r>
              <a:rPr lang="ru-RU" sz="4000" dirty="0"/>
              <a:t>2) Является </a:t>
            </a:r>
            <a:r>
              <a:rPr lang="ru-RU" sz="4000" b="1" dirty="0"/>
              <a:t>одушевленным</a:t>
            </a:r>
            <a:r>
              <a:rPr lang="ru-RU" sz="4000" dirty="0"/>
              <a:t> существительное: </a:t>
            </a:r>
          </a:p>
          <a:p>
            <a:pPr marL="0" indent="0">
              <a:buNone/>
            </a:pPr>
            <a:r>
              <a:rPr lang="ru-RU" sz="4000" dirty="0"/>
              <a:t>а) мороз; б) кукла;  в) дерево</a:t>
            </a:r>
          </a:p>
          <a:p>
            <a:pPr marL="0" indent="0">
              <a:buNone/>
            </a:pPr>
            <a:r>
              <a:rPr lang="ru-RU" sz="4000" dirty="0"/>
              <a:t>3) К </a:t>
            </a:r>
            <a:r>
              <a:rPr lang="ru-RU" sz="4000" b="1" dirty="0"/>
              <a:t>женскому роду</a:t>
            </a:r>
            <a:r>
              <a:rPr lang="ru-RU" sz="4000" dirty="0"/>
              <a:t> относится существительное:</a:t>
            </a:r>
          </a:p>
          <a:p>
            <a:pPr marL="0" indent="0">
              <a:buNone/>
            </a:pPr>
            <a:r>
              <a:rPr lang="ru-RU" sz="4000" dirty="0"/>
              <a:t>а) мозоль б) рояль в) тюль</a:t>
            </a:r>
          </a:p>
          <a:p>
            <a:pPr marL="0" indent="0">
              <a:buNone/>
            </a:pPr>
            <a:r>
              <a:rPr lang="ru-RU" sz="4000" dirty="0"/>
              <a:t>4) </a:t>
            </a:r>
            <a:r>
              <a:rPr lang="ru-RU" sz="4000" b="1" dirty="0"/>
              <a:t>Правильно</a:t>
            </a:r>
            <a:r>
              <a:rPr lang="ru-RU" sz="4000" dirty="0"/>
              <a:t> употреблено </a:t>
            </a:r>
            <a:r>
              <a:rPr lang="ru-RU" sz="4000" b="1" dirty="0"/>
              <a:t>прилагательное</a:t>
            </a:r>
            <a:r>
              <a:rPr lang="ru-RU" sz="4000" dirty="0"/>
              <a:t> в словосочетании:</a:t>
            </a:r>
          </a:p>
          <a:p>
            <a:pPr marL="0" indent="0">
              <a:buNone/>
            </a:pPr>
            <a:r>
              <a:rPr lang="ru-RU" sz="4000" dirty="0"/>
              <a:t>а) вкусный яблоко б) хороший шампунь в) золотая семечко</a:t>
            </a:r>
          </a:p>
          <a:p>
            <a:pPr marL="0" indent="0">
              <a:buNone/>
            </a:pPr>
            <a:r>
              <a:rPr lang="ru-RU" sz="4000" dirty="0"/>
              <a:t>5) </a:t>
            </a:r>
            <a:r>
              <a:rPr lang="ru-RU" sz="4000" b="1" dirty="0"/>
              <a:t>Пишется мягкий знак </a:t>
            </a:r>
            <a:r>
              <a:rPr lang="ru-RU" sz="4000" dirty="0"/>
              <a:t>после шипящих на конце </a:t>
            </a:r>
            <a:r>
              <a:rPr lang="ru-RU" sz="4000" dirty="0" smtClean="0"/>
              <a:t>существительного:       а</a:t>
            </a:r>
            <a:r>
              <a:rPr lang="ru-RU" sz="4000" dirty="0"/>
              <a:t>) грач..?    б) </a:t>
            </a:r>
            <a:r>
              <a:rPr lang="ru-RU" sz="4000" dirty="0" smtClean="0"/>
              <a:t>много луж…?  </a:t>
            </a:r>
            <a:r>
              <a:rPr lang="ru-RU" sz="4000" dirty="0"/>
              <a:t>в) рож..?</a:t>
            </a: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683568" y="7101407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						</a:t>
            </a:r>
          </a:p>
          <a:p>
            <a:pPr>
              <a:buNone/>
            </a:pPr>
            <a:endParaRPr lang="ru-RU" sz="24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8676456" y="3212976"/>
            <a:ext cx="14401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		</a:t>
            </a:r>
            <a:r>
              <a:rPr lang="ru-RU" sz="2800" b="1" dirty="0"/>
              <a:t> </a:t>
            </a:r>
            <a:r>
              <a:rPr lang="ru-RU" sz="2800" b="1" dirty="0" smtClean="0"/>
              <a:t>   </a:t>
            </a:r>
            <a:r>
              <a:rPr lang="ru-RU" sz="2800" b="1" u="sng" dirty="0"/>
              <a:t> </a:t>
            </a:r>
            <a:r>
              <a:rPr lang="ru-RU" sz="2800" b="1" u="sng" dirty="0" smtClean="0"/>
              <a:t>                  </a:t>
            </a:r>
            <a:r>
              <a:rPr lang="ru-RU" sz="28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0"/>
          <p:cNvSpPr>
            <a:spLocks noChangeArrowheads="1"/>
          </p:cNvSpPr>
          <p:nvPr/>
        </p:nvSpPr>
        <p:spPr bwMode="auto">
          <a:xfrm>
            <a:off x="762000" y="304800"/>
            <a:ext cx="7924800" cy="609600"/>
          </a:xfrm>
          <a:prstGeom prst="roundRect">
            <a:avLst>
              <a:gd name="adj" fmla="val 1041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chemeClr val="tx2"/>
                </a:solidFill>
              </a:rPr>
              <a:t>Определяем проблему урока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81000" y="10668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О ком идёт речь – о мальчике или о девочке?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1676400"/>
            <a:ext cx="6629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solidFill>
                  <a:srgbClr val="0000FF"/>
                </a:solidFill>
              </a:rPr>
              <a:t>«Ну и копуша же ты!» – не выдержал отец.</a:t>
            </a:r>
          </a:p>
        </p:txBody>
      </p:sp>
      <p:pic>
        <p:nvPicPr>
          <p:cNvPr id="13314" name="Picture 2" descr="http://www.tele-gurman.com/images/stories/woman/sovetu/2012/de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1295400"/>
            <a:ext cx="17526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альтернативный процесс 11"/>
          <p:cNvSpPr>
            <a:spLocks noChangeArrowheads="1"/>
          </p:cNvSpPr>
          <p:nvPr/>
        </p:nvSpPr>
        <p:spPr bwMode="auto">
          <a:xfrm>
            <a:off x="2514600" y="3886200"/>
            <a:ext cx="5791200" cy="1981200"/>
          </a:xfrm>
          <a:prstGeom prst="flowChartAlternateProcess">
            <a:avLst/>
          </a:prstGeom>
          <a:solidFill>
            <a:srgbClr val="FF99CC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FF"/>
                </a:solidFill>
              </a:rPr>
              <a:t>«Ну и копуша же ты, </a:t>
            </a:r>
            <a:r>
              <a:rPr lang="ru-RU" altLang="ru-RU" sz="2800" b="1">
                <a:solidFill>
                  <a:srgbClr val="0000FF"/>
                </a:solidFill>
              </a:rPr>
              <a:t>Маша</a:t>
            </a:r>
            <a:r>
              <a:rPr lang="ru-RU" altLang="ru-RU" sz="2800">
                <a:solidFill>
                  <a:srgbClr val="0000FF"/>
                </a:solidFill>
              </a:rPr>
              <a:t>!» – не выдержал отец.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FF"/>
                </a:solidFill>
              </a:rPr>
              <a:t>«Ну и копуша же ты, </a:t>
            </a:r>
            <a:r>
              <a:rPr lang="ru-RU" altLang="ru-RU" sz="2800" b="1">
                <a:solidFill>
                  <a:srgbClr val="0000FF"/>
                </a:solidFill>
              </a:rPr>
              <a:t>Миша</a:t>
            </a:r>
            <a:r>
              <a:rPr lang="ru-RU" altLang="ru-RU" sz="2800">
                <a:solidFill>
                  <a:srgbClr val="0000FF"/>
                </a:solidFill>
              </a:rPr>
              <a:t>!» – не выдержал отец.</a:t>
            </a:r>
          </a:p>
        </p:txBody>
      </p:sp>
      <p:pic>
        <p:nvPicPr>
          <p:cNvPr id="18" name="Picture 11" descr="http://im6-tub-ru.yandex.net/i?id=349874683-35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12954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60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914400" y="228600"/>
            <a:ext cx="7543800" cy="11430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chemeClr val="tx2"/>
                </a:solidFill>
              </a:rPr>
              <a:t>Решаем проблему,</a:t>
            </a:r>
            <a:br>
              <a:rPr lang="ru-RU" altLang="ru-RU" sz="3600">
                <a:solidFill>
                  <a:schemeClr val="tx2"/>
                </a:solidFill>
              </a:rPr>
            </a:br>
            <a:r>
              <a:rPr lang="ru-RU" altLang="ru-RU" sz="3600">
                <a:solidFill>
                  <a:schemeClr val="tx2"/>
                </a:solidFill>
              </a:rPr>
              <a:t> открываем новые знания</a:t>
            </a: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17526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09800" y="1600200"/>
            <a:ext cx="6477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/>
              <a:t>Прочитайте </a:t>
            </a:r>
            <a:r>
              <a:rPr lang="ru-RU" altLang="ru-RU" sz="2400" dirty="0"/>
              <a:t>текст и задания к упр. </a:t>
            </a:r>
            <a:r>
              <a:rPr lang="ru-RU" altLang="ru-RU" sz="2400" dirty="0" smtClean="0"/>
              <a:t>728.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В</a:t>
            </a:r>
            <a:r>
              <a:rPr lang="ru-RU" altLang="ru-RU" sz="2400" dirty="0" smtClean="0"/>
              <a:t>ыполнить письменно, прислать на почту.    </a:t>
            </a:r>
            <a:endParaRPr lang="ru-RU" altLang="ru-RU" sz="2400" dirty="0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3352800"/>
            <a:ext cx="160813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04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964488" cy="558899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900" b="1" dirty="0" smtClean="0">
                <a:solidFill>
                  <a:srgbClr val="0066FF"/>
                </a:solidFill>
              </a:rPr>
              <a:t/>
            </a:r>
            <a:br>
              <a:rPr lang="ru-RU" altLang="ru-RU" sz="2900" b="1" dirty="0" smtClean="0">
                <a:solidFill>
                  <a:srgbClr val="0066FF"/>
                </a:solidFill>
              </a:rPr>
            </a:br>
            <a:r>
              <a:rPr lang="ru-RU" altLang="ru-RU" sz="3100" b="1" dirty="0" smtClean="0">
                <a:solidFill>
                  <a:srgbClr val="0066FF"/>
                </a:solidFill>
              </a:rPr>
              <a:t>Подумаем над окончанием </a:t>
            </a:r>
            <a:r>
              <a:rPr lang="ru-RU" altLang="ru-RU" sz="3100" b="1" dirty="0">
                <a:solidFill>
                  <a:srgbClr val="0066FF"/>
                </a:solidFill>
              </a:rPr>
              <a:t> </a:t>
            </a:r>
            <a:r>
              <a:rPr lang="ru-RU" altLang="ru-RU" sz="3100" b="1" dirty="0" smtClean="0">
                <a:solidFill>
                  <a:srgbClr val="0066FF"/>
                </a:solidFill>
              </a:rPr>
              <a:t> 1) прилагательных</a:t>
            </a:r>
            <a:r>
              <a:rPr lang="ru-RU" altLang="ru-RU" sz="3100" b="1" dirty="0">
                <a:solidFill>
                  <a:srgbClr val="0066FF"/>
                </a:solidFill>
              </a:rPr>
              <a:t> </a:t>
            </a:r>
            <a:r>
              <a:rPr lang="ru-RU" altLang="ru-RU" sz="3100" b="1" dirty="0" smtClean="0">
                <a:solidFill>
                  <a:srgbClr val="0066FF"/>
                </a:solidFill>
              </a:rPr>
              <a:t>  и </a:t>
            </a:r>
            <a:br>
              <a:rPr lang="ru-RU" altLang="ru-RU" sz="3100" b="1" dirty="0" smtClean="0">
                <a:solidFill>
                  <a:srgbClr val="0066FF"/>
                </a:solidFill>
              </a:rPr>
            </a:br>
            <a:r>
              <a:rPr lang="ru-RU" altLang="ru-RU" sz="3100" b="1" dirty="0" smtClean="0">
                <a:solidFill>
                  <a:srgbClr val="0066FF"/>
                </a:solidFill>
              </a:rPr>
              <a:t>2) глаголов прошедшего времени единственного числа</a:t>
            </a:r>
            <a:r>
              <a:rPr lang="ru-RU" altLang="ru-RU" sz="2900" b="1" dirty="0" smtClean="0">
                <a:solidFill>
                  <a:srgbClr val="0066FF"/>
                </a:solidFill>
              </a:rPr>
              <a:t>:</a:t>
            </a:r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м.р</a:t>
            </a:r>
            <a:r>
              <a:rPr lang="ru-RU" altLang="ru-RU" b="1" dirty="0" smtClean="0">
                <a:solidFill>
                  <a:srgbClr val="FF0000"/>
                </a:solidFill>
              </a:rPr>
              <a:t>.                           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м.р</a:t>
            </a:r>
            <a:r>
              <a:rPr lang="ru-RU" altLang="ru-RU" b="1" dirty="0" smtClean="0">
                <a:solidFill>
                  <a:srgbClr val="FF0000"/>
                </a:solidFill>
              </a:rPr>
              <a:t>.</a:t>
            </a:r>
            <a:endParaRPr lang="ru-RU" altLang="ru-RU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Миша – </a:t>
            </a:r>
            <a:r>
              <a:rPr lang="ru-RU" altLang="ru-RU" dirty="0" err="1" smtClean="0"/>
              <a:t>больш</a:t>
            </a:r>
            <a:r>
              <a:rPr lang="ru-RU" altLang="ru-RU" dirty="0" smtClean="0"/>
              <a:t>              </a:t>
            </a:r>
            <a:r>
              <a:rPr lang="ru-RU" altLang="ru-RU" b="1" dirty="0" smtClean="0"/>
              <a:t>забияка</a:t>
            </a:r>
            <a:r>
              <a:rPr lang="ru-RU" altLang="ru-RU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ж.р</a:t>
            </a:r>
            <a:r>
              <a:rPr lang="ru-RU" altLang="ru-RU" dirty="0" smtClean="0">
                <a:solidFill>
                  <a:srgbClr val="FF0000"/>
                </a:solidFill>
              </a:rPr>
              <a:t>.                                          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ж.р</a:t>
            </a:r>
            <a:r>
              <a:rPr lang="ru-RU" altLang="ru-RU" b="1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Марина – </a:t>
            </a:r>
            <a:r>
              <a:rPr lang="ru-RU" altLang="ru-RU" dirty="0" err="1" smtClean="0"/>
              <a:t>удивительн</a:t>
            </a:r>
            <a:r>
              <a:rPr lang="ru-RU" altLang="ru-RU" dirty="0" smtClean="0"/>
              <a:t>             </a:t>
            </a:r>
            <a:r>
              <a:rPr lang="ru-RU" altLang="ru-RU" b="1" dirty="0" smtClean="0"/>
              <a:t>забияка</a:t>
            </a:r>
            <a:r>
              <a:rPr lang="ru-RU" altLang="ru-RU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 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м.р</a:t>
            </a:r>
            <a:r>
              <a:rPr lang="ru-RU" altLang="ru-RU" b="1" dirty="0" smtClean="0">
                <a:solidFill>
                  <a:srgbClr val="FF0000"/>
                </a:solidFill>
              </a:rPr>
              <a:t>.                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м.р</a:t>
            </a:r>
            <a:r>
              <a:rPr lang="ru-RU" altLang="ru-RU" b="1" dirty="0" smtClean="0">
                <a:solidFill>
                  <a:srgbClr val="FF0000"/>
                </a:solidFill>
              </a:rPr>
              <a:t>.</a:t>
            </a:r>
            <a:endParaRPr lang="ru-RU" altLang="ru-RU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b="1" dirty="0" smtClean="0"/>
              <a:t>Левша</a:t>
            </a:r>
            <a:r>
              <a:rPr lang="ru-RU" altLang="ru-RU" dirty="0" smtClean="0"/>
              <a:t>   Коля    рисовал</a:t>
            </a:r>
            <a:r>
              <a:rPr lang="ru-RU" altLang="ru-RU" b="1" dirty="0" smtClean="0">
                <a:solidFill>
                  <a:srgbClr val="FF0000"/>
                </a:solidFill>
              </a:rPr>
              <a:t>_</a:t>
            </a:r>
            <a:r>
              <a:rPr lang="ru-RU" altLang="ru-RU" dirty="0" smtClean="0"/>
              <a:t>     красиво.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ж.р</a:t>
            </a:r>
            <a:r>
              <a:rPr lang="ru-RU" altLang="ru-RU" b="1" dirty="0" smtClean="0">
                <a:solidFill>
                  <a:srgbClr val="FF0000"/>
                </a:solidFill>
              </a:rPr>
              <a:t>.                      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ж.р</a:t>
            </a:r>
            <a:r>
              <a:rPr lang="ru-RU" altLang="ru-RU" b="1" dirty="0" smtClean="0">
                <a:solidFill>
                  <a:srgbClr val="FF0000"/>
                </a:solidFill>
              </a:rPr>
              <a:t>.                    </a:t>
            </a:r>
            <a:endParaRPr lang="ru-RU" alt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altLang="ru-RU" b="1" dirty="0"/>
              <a:t>Левша</a:t>
            </a:r>
            <a:r>
              <a:rPr lang="ru-RU" altLang="ru-RU" dirty="0"/>
              <a:t>   </a:t>
            </a:r>
            <a:r>
              <a:rPr lang="ru-RU" altLang="ru-RU" dirty="0" smtClean="0"/>
              <a:t>Маша    </a:t>
            </a:r>
            <a:r>
              <a:rPr lang="ru-RU" altLang="ru-RU" dirty="0"/>
              <a:t>рисовал</a:t>
            </a:r>
            <a:r>
              <a:rPr lang="ru-RU" altLang="ru-RU" b="1" dirty="0">
                <a:solidFill>
                  <a:srgbClr val="FF0000"/>
                </a:solidFill>
              </a:rPr>
              <a:t>_</a:t>
            </a:r>
            <a:r>
              <a:rPr lang="ru-RU" altLang="ru-RU" dirty="0"/>
              <a:t>     </a:t>
            </a:r>
            <a:r>
              <a:rPr lang="ru-RU" altLang="ru-RU" dirty="0" smtClean="0"/>
              <a:t>  красиво.</a:t>
            </a:r>
            <a:endParaRPr lang="ru-RU" altLang="ru-RU" dirty="0"/>
          </a:p>
        </p:txBody>
      </p:sp>
      <p:sp>
        <p:nvSpPr>
          <p:cNvPr id="9220" name="Text Box 27"/>
          <p:cNvSpPr txBox="1">
            <a:spLocks noChangeArrowheads="1"/>
          </p:cNvSpPr>
          <p:nvPr/>
        </p:nvSpPr>
        <p:spPr bwMode="auto">
          <a:xfrm>
            <a:off x="3348038" y="1412875"/>
            <a:ext cx="2365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3131840" y="1916832"/>
            <a:ext cx="10801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</a:rPr>
              <a:t>ОЙ</a:t>
            </a:r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4355976" y="3068960"/>
            <a:ext cx="8640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</a:rPr>
              <a:t>АЯ</a:t>
            </a:r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4788024" y="5373217"/>
            <a:ext cx="5760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 smtClean="0">
                <a:solidFill>
                  <a:srgbClr val="FF0000"/>
                </a:solidFill>
              </a:rPr>
              <a:t>А</a:t>
            </a:r>
            <a:endParaRPr lang="ru-RU" alt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0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AppData\Local\Temp\Rar$DI19.512\1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Зачем нужно уметь правильно определять род существительных?  </a:t>
            </a:r>
            <a:endParaRPr lang="ru-RU" sz="3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373616" cy="43924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Род </a:t>
            </a:r>
            <a:r>
              <a:rPr lang="ru-RU" dirty="0"/>
              <a:t>существительных нужно уметь определять, чтобы правильно сочетать в предложении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с  прилагательными, местоимениями, числительными,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с  глаголами в прошедшем времени в единственном числе.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24944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i="1" smtClean="0"/>
              <a:t>Маленьк</a:t>
            </a:r>
            <a:r>
              <a:rPr lang="ru-RU" sz="5400" b="1" i="1" smtClean="0">
                <a:solidFill>
                  <a:srgbClr val="FF0000"/>
                </a:solidFill>
              </a:rPr>
              <a:t>ая</a:t>
            </a:r>
            <a:r>
              <a:rPr lang="ru-RU" sz="5400" i="1" smtClean="0">
                <a:solidFill>
                  <a:srgbClr val="FF0000"/>
                </a:solidFill>
              </a:rPr>
              <a:t>  </a:t>
            </a:r>
            <a:r>
              <a:rPr lang="ru-RU" sz="5400" i="1" smtClean="0"/>
              <a:t>невежа </a:t>
            </a:r>
            <a:r>
              <a:rPr lang="ru-RU" sz="5400" i="1" dirty="0">
                <a:solidFill>
                  <a:srgbClr val="FF0000"/>
                </a:solidFill>
              </a:rPr>
              <a:t>Катя</a:t>
            </a:r>
            <a:r>
              <a:rPr lang="ru-RU" sz="5400" i="1" dirty="0"/>
              <a:t> не слушал</a:t>
            </a:r>
            <a:r>
              <a:rPr lang="ru-RU" sz="5400" b="1" i="1" dirty="0">
                <a:solidFill>
                  <a:srgbClr val="FF0000"/>
                </a:solidFill>
              </a:rPr>
              <a:t>а</a:t>
            </a:r>
            <a:r>
              <a:rPr lang="ru-RU" sz="5400" i="1" dirty="0"/>
              <a:t>сь </a:t>
            </a:r>
            <a:r>
              <a:rPr lang="ru-RU" sz="5400" i="1" dirty="0" smtClean="0"/>
              <a:t> маму</a:t>
            </a:r>
            <a:r>
              <a:rPr lang="ru-RU" sz="5400" i="1" dirty="0"/>
              <a:t>.  </a:t>
            </a:r>
            <a:r>
              <a:rPr lang="ru-RU" sz="3600" i="1" dirty="0"/>
              <a:t>(</a:t>
            </a:r>
            <a:r>
              <a:rPr lang="ru-RU" sz="3600" i="1" dirty="0" err="1"/>
              <a:t>ж.р</a:t>
            </a:r>
            <a:r>
              <a:rPr lang="ru-RU" sz="3600" i="1" dirty="0"/>
              <a:t>.)   </a:t>
            </a:r>
            <a:endParaRPr lang="ru-RU" sz="3600" dirty="0"/>
          </a:p>
          <a:p>
            <a:pPr marL="0" indent="0">
              <a:buNone/>
            </a:pPr>
            <a:r>
              <a:rPr lang="ru-RU" sz="5400" i="1" dirty="0"/>
              <a:t>Больш</a:t>
            </a:r>
            <a:r>
              <a:rPr lang="ru-RU" sz="5400" b="1" i="1" dirty="0">
                <a:solidFill>
                  <a:srgbClr val="FF0000"/>
                </a:solidFill>
              </a:rPr>
              <a:t>ой</a:t>
            </a:r>
            <a:r>
              <a:rPr lang="ru-RU" sz="5400" i="1" dirty="0"/>
              <a:t> </a:t>
            </a:r>
            <a:r>
              <a:rPr lang="ru-RU" sz="5400" i="1" dirty="0" smtClean="0"/>
              <a:t> невежа </a:t>
            </a:r>
            <a:r>
              <a:rPr lang="ru-RU" sz="5400" i="1" dirty="0">
                <a:solidFill>
                  <a:srgbClr val="FF0000"/>
                </a:solidFill>
              </a:rPr>
              <a:t>Коля</a:t>
            </a:r>
            <a:r>
              <a:rPr lang="ru-RU" sz="5400" i="1" dirty="0"/>
              <a:t> разбил</a:t>
            </a:r>
            <a:r>
              <a:rPr lang="ru-RU" sz="5400" b="1" i="1" dirty="0">
                <a:solidFill>
                  <a:srgbClr val="FF0000"/>
                </a:solidFill>
              </a:rPr>
              <a:t>_</a:t>
            </a:r>
            <a:r>
              <a:rPr lang="ru-RU" sz="5400" i="1" dirty="0"/>
              <a:t>  стекло. </a:t>
            </a:r>
            <a:r>
              <a:rPr lang="ru-RU" sz="4000" i="1" dirty="0"/>
              <a:t>(</a:t>
            </a:r>
            <a:r>
              <a:rPr lang="ru-RU" sz="4000" i="1" dirty="0" err="1"/>
              <a:t>м.р</a:t>
            </a:r>
            <a:r>
              <a:rPr lang="ru-RU" sz="4000" i="1" dirty="0"/>
              <a:t>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24086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альтернативный процесс 8"/>
          <p:cNvSpPr/>
          <p:nvPr/>
        </p:nvSpPr>
        <p:spPr>
          <a:xfrm>
            <a:off x="2971800" y="4572000"/>
            <a:ext cx="2819400" cy="457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Проверьте себя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57200" y="2438400"/>
            <a:ext cx="8001000" cy="1600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Носок, мозоль, забияка, вестибюль, тюль, растяпа, фамилия, рояль, мышь, непоседа, врач, стража, умник, умница.</a:t>
            </a:r>
          </a:p>
        </p:txBody>
      </p:sp>
      <p:sp>
        <p:nvSpPr>
          <p:cNvPr id="8196" name="AutoShape 6"/>
          <p:cNvSpPr>
            <a:spLocks noChangeArrowheads="1"/>
          </p:cNvSpPr>
          <p:nvPr/>
        </p:nvSpPr>
        <p:spPr bwMode="auto">
          <a:xfrm>
            <a:off x="1752600" y="533400"/>
            <a:ext cx="5943600" cy="5334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dirty="0" err="1" smtClean="0">
                <a:solidFill>
                  <a:schemeClr val="tx2"/>
                </a:solidFill>
              </a:rPr>
              <a:t>Саморефлексия</a:t>
            </a:r>
            <a:endParaRPr lang="ru-RU" altLang="ru-RU" sz="36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" y="1371600"/>
            <a:ext cx="8470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Определите род имён существительных, запишите слова, разбив их на </a:t>
            </a:r>
            <a:r>
              <a:rPr lang="ru-RU" altLang="ru-RU" sz="2400" dirty="0" smtClean="0"/>
              <a:t>столбики: 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муж.р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.</a:t>
            </a:r>
            <a:r>
              <a:rPr lang="ru-RU" altLang="ru-RU" sz="2400" dirty="0" smtClean="0"/>
              <a:t>     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жен.р</a:t>
            </a:r>
            <a:r>
              <a:rPr lang="ru-RU" altLang="ru-RU" sz="2400" dirty="0" smtClean="0"/>
              <a:t>.      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общий  род   </a:t>
            </a:r>
            <a:endParaRPr lang="ru-RU" alt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13720" y="2295785"/>
            <a:ext cx="8153400" cy="3124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400" dirty="0"/>
              <a:t>носок        мозоль                     </a:t>
            </a:r>
            <a:r>
              <a:rPr lang="ru-RU" altLang="ru-RU" sz="2400" dirty="0" smtClean="0"/>
              <a:t>забияка   тюль </a:t>
            </a:r>
            <a:endParaRPr lang="ru-RU" altLang="ru-RU" sz="2400" dirty="0"/>
          </a:p>
          <a:p>
            <a:pPr eaLnBrk="1" hangingPunct="1">
              <a:defRPr/>
            </a:pPr>
            <a:r>
              <a:rPr lang="ru-RU" altLang="ru-RU" sz="2400" dirty="0"/>
              <a:t>вестибюль               фамилия                  растяпа    </a:t>
            </a:r>
          </a:p>
          <a:p>
            <a:pPr eaLnBrk="1" hangingPunct="1">
              <a:defRPr/>
            </a:pPr>
            <a:r>
              <a:rPr lang="ru-RU" altLang="ru-RU" sz="2400" dirty="0" smtClean="0"/>
              <a:t>врач</a:t>
            </a:r>
          </a:p>
          <a:p>
            <a:pPr eaLnBrk="1" hangingPunct="1">
              <a:defRPr/>
            </a:pPr>
            <a:r>
              <a:rPr lang="ru-RU" altLang="ru-RU" sz="2400" dirty="0" smtClean="0"/>
              <a:t>умник</a:t>
            </a:r>
          </a:p>
          <a:p>
            <a:pPr eaLnBrk="1" hangingPunct="1">
              <a:defRPr/>
            </a:pPr>
            <a:r>
              <a:rPr lang="ru-RU" altLang="ru-RU" sz="2400" dirty="0" smtClean="0"/>
              <a:t>          </a:t>
            </a:r>
            <a:r>
              <a:rPr lang="ru-RU" altLang="ru-RU" sz="2400" dirty="0"/>
              <a:t>мышь                        непоседа   </a:t>
            </a:r>
          </a:p>
          <a:p>
            <a:pPr eaLnBrk="1" hangingPunct="1">
              <a:defRPr/>
            </a:pPr>
            <a:r>
              <a:rPr lang="ru-RU" altLang="ru-RU" sz="2400" dirty="0"/>
              <a:t>рояль                       стража                 умница </a:t>
            </a:r>
            <a:endParaRPr lang="ru-RU" altLang="ru-RU" sz="2400" dirty="0" smtClean="0"/>
          </a:p>
        </p:txBody>
      </p:sp>
      <p:pic>
        <p:nvPicPr>
          <p:cNvPr id="8199" name="Picture 8" descr="http://www.segment.ru/data/images/1p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5334000"/>
            <a:ext cx="9271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24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8" grpId="0" build="p" animBg="1"/>
      <p:bldP spid="3" grpId="0" build="p"/>
      <p:bldP spid="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4647</TotalTime>
  <Words>489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Формула успеха …   +   …   + …   = УСПЕХ</vt:lpstr>
      <vt:lpstr>Презентация PowerPoint</vt:lpstr>
      <vt:lpstr>Тест  «Что  мы  знаем  об именах существительных».</vt:lpstr>
      <vt:lpstr>Презентация PowerPoint</vt:lpstr>
      <vt:lpstr>Презентация PowerPoint</vt:lpstr>
      <vt:lpstr> Подумаем над окончанием   1) прилагательных   и  2) глаголов прошедшего времени единственного числа:</vt:lpstr>
      <vt:lpstr>Зачем нужно уметь правильно определять род существительных?  </vt:lpstr>
      <vt:lpstr>Пример: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Одушевлённые – значит живые…</dc:title>
  <dc:creator>Ольга</dc:creator>
  <cp:lastModifiedBy>Anastasia</cp:lastModifiedBy>
  <cp:revision>303</cp:revision>
  <dcterms:created xsi:type="dcterms:W3CDTF">2013-02-16T12:29:28Z</dcterms:created>
  <dcterms:modified xsi:type="dcterms:W3CDTF">2020-04-12T19:28:39Z</dcterms:modified>
</cp:coreProperties>
</file>