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5"/>
  </p:notesMasterIdLst>
  <p:sldIdLst>
    <p:sldId id="256" r:id="rId2"/>
    <p:sldId id="258" r:id="rId3"/>
    <p:sldId id="257" r:id="rId4"/>
    <p:sldId id="259" r:id="rId5"/>
    <p:sldId id="260" r:id="rId6"/>
    <p:sldId id="261" r:id="rId7"/>
    <p:sldId id="262" r:id="rId8"/>
    <p:sldId id="263" r:id="rId9"/>
    <p:sldId id="264" r:id="rId10"/>
    <p:sldId id="268" r:id="rId11"/>
    <p:sldId id="266" r:id="rId12"/>
    <p:sldId id="265" r:id="rId13"/>
    <p:sldId id="267"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4223" autoAdjust="0"/>
  </p:normalViewPr>
  <p:slideViewPr>
    <p:cSldViewPr snapToGrid="0">
      <p:cViewPr>
        <p:scale>
          <a:sx n="58" d="100"/>
          <a:sy n="58" d="100"/>
        </p:scale>
        <p:origin x="-936" y="-26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4064387-E079-49DF-87C5-3F87B9D008A5}" type="datetimeFigureOut">
              <a:rPr lang="ru-RU" smtClean="0"/>
              <a:t>12.04.2020</a:t>
            </a:fld>
            <a:endParaRPr lang="ru-RU"/>
          </a:p>
        </p:txBody>
      </p:sp>
      <p:sp>
        <p:nvSpPr>
          <p:cNvPr id="4" name="Образ слайда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5A19813-1AD1-4444-A91E-619E31AF6648}" type="slidenum">
              <a:rPr lang="ru-RU" smtClean="0"/>
              <a:t>‹#›</a:t>
            </a:fld>
            <a:endParaRPr lang="ru-RU"/>
          </a:p>
        </p:txBody>
      </p:sp>
    </p:spTree>
    <p:extLst>
      <p:ext uri="{BB962C8B-B14F-4D97-AF65-F5344CB8AC3E}">
        <p14:creationId xmlns:p14="http://schemas.microsoft.com/office/powerpoint/2010/main" val="25628097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Наша жизнь непосредственно связана с товарами. Мы можем сами производить их, например, сшить красивое платье или изготовить полку для книг. Но чаще мы покупаем товары в магазине.</a:t>
            </a:r>
          </a:p>
          <a:p>
            <a:r>
              <a:rPr lang="ru-RU" dirty="0" smtClean="0"/>
              <a:t>1</a:t>
            </a:r>
          </a:p>
          <a:p>
            <a:r>
              <a:rPr lang="ru-RU" dirty="0" smtClean="0"/>
              <a:t>Что такое информация о товарах? Информация о товаре — это совокупность характеризующих его сведений. Ее основная функция — информирование покупателя о потребительной стоимости товара. Информация о товаре влияет на формирование потребительского спроса на товары. С позиций товароведения как научной дисциплины виды информации о товаре классифицируют по следующим признакам: источнику происхождения; характеру проявления; объему; форме представления.</a:t>
            </a:r>
          </a:p>
          <a:p>
            <a:endParaRPr lang="ru-RU" dirty="0" smtClean="0"/>
          </a:p>
          <a:p>
            <a:r>
              <a:rPr lang="ru-RU" dirty="0" smtClean="0"/>
              <a:t>По источнику происхождения информацию о товаре подразделяют на торговую, производственную и бытовую.</a:t>
            </a:r>
          </a:p>
          <a:p>
            <a:endParaRPr lang="ru-RU" dirty="0" smtClean="0"/>
          </a:p>
          <a:p>
            <a:r>
              <a:rPr lang="ru-RU" dirty="0" smtClean="0"/>
              <a:t>По характеру проявления — на товароведную и организационную.</a:t>
            </a:r>
          </a:p>
          <a:p>
            <a:endParaRPr lang="ru-RU" dirty="0" smtClean="0"/>
          </a:p>
          <a:p>
            <a:r>
              <a:rPr lang="ru-RU" dirty="0" smtClean="0"/>
              <a:t>По объему информацию подразделяют на специальную (для специалистов) и покупательскую (для потребителей).</a:t>
            </a:r>
          </a:p>
          <a:p>
            <a:endParaRPr lang="ru-RU" dirty="0" smtClean="0"/>
          </a:p>
          <a:p>
            <a:r>
              <a:rPr lang="ru-RU" dirty="0" smtClean="0"/>
              <a:t>По форме/представления различают информацию </a:t>
            </a:r>
            <a:r>
              <a:rPr lang="ru-RU" dirty="0" err="1" smtClean="0"/>
              <a:t>маркировочно</a:t>
            </a:r>
            <a:r>
              <a:rPr lang="ru-RU" dirty="0" smtClean="0"/>
              <a:t>-справочную, </a:t>
            </a:r>
            <a:r>
              <a:rPr lang="ru-RU" dirty="0" err="1" smtClean="0"/>
              <a:t>маркировочно</a:t>
            </a:r>
            <a:r>
              <a:rPr lang="ru-RU" dirty="0" smtClean="0"/>
              <a:t>-условную, эксплуатационно-сопроводительную и рекламно-справочную.</a:t>
            </a:r>
          </a:p>
          <a:p>
            <a:endParaRPr lang="ru-RU" dirty="0"/>
          </a:p>
        </p:txBody>
      </p:sp>
      <p:sp>
        <p:nvSpPr>
          <p:cNvPr id="4" name="Номер слайда 3"/>
          <p:cNvSpPr>
            <a:spLocks noGrp="1"/>
          </p:cNvSpPr>
          <p:nvPr>
            <p:ph type="sldNum" sz="quarter" idx="10"/>
          </p:nvPr>
        </p:nvSpPr>
        <p:spPr/>
        <p:txBody>
          <a:bodyPr/>
          <a:lstStyle/>
          <a:p>
            <a:fld id="{E5A19813-1AD1-4444-A91E-619E31AF6648}" type="slidenum">
              <a:rPr lang="ru-RU" smtClean="0"/>
              <a:t>2</a:t>
            </a:fld>
            <a:endParaRPr lang="ru-RU"/>
          </a:p>
        </p:txBody>
      </p:sp>
    </p:spTree>
    <p:extLst>
      <p:ext uri="{BB962C8B-B14F-4D97-AF65-F5344CB8AC3E}">
        <p14:creationId xmlns:p14="http://schemas.microsoft.com/office/powerpoint/2010/main" val="131701391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По горизонтали:</a:t>
            </a:r>
          </a:p>
          <a:p>
            <a:r>
              <a:rPr lang="ru-RU" dirty="0" smtClean="0"/>
              <a:t>1. Знаки, которые могут шифровать до нескольких страниц символьной информации (Двумерные).</a:t>
            </a:r>
          </a:p>
          <a:p>
            <a:r>
              <a:rPr lang="ru-RU" dirty="0" smtClean="0"/>
              <a:t>7. Графическая информация, которая наносится на поверхность товара, маркировку или упаковку изделий (</a:t>
            </a:r>
            <a:r>
              <a:rPr lang="ru-RU" dirty="0" err="1" smtClean="0"/>
              <a:t>Штрихкод</a:t>
            </a:r>
            <a:r>
              <a:rPr lang="ru-RU" dirty="0" smtClean="0"/>
              <a:t>).</a:t>
            </a:r>
          </a:p>
          <a:p>
            <a:r>
              <a:rPr lang="ru-RU" dirty="0" smtClean="0"/>
              <a:t>8. Содержит фирменное название продукции, символ компании, состав, рекламные материалы и краткую инструкцию для пользователя (Этикетка).</a:t>
            </a:r>
          </a:p>
          <a:p>
            <a:r>
              <a:rPr lang="ru-RU" dirty="0" smtClean="0"/>
              <a:t>9. Графическое изображение рекламного характера (Баннер).</a:t>
            </a:r>
          </a:p>
          <a:p>
            <a:r>
              <a:rPr lang="ru-RU" dirty="0" smtClean="0"/>
              <a:t>10. Направление в маркетинговых коммуникациях, в рамках которого производится распространение информации для привлечения внимания к объекту рекламирования с целью формирования или поддержания интереса к нему (Реклама).</a:t>
            </a:r>
          </a:p>
          <a:p>
            <a:r>
              <a:rPr lang="ru-RU" dirty="0" smtClean="0"/>
              <a:t>11. Подробная инструкция, в которой указаны меры предосторожности, если таковые имеются. как правило, его запечатывают в упаковку лекарств, химических препаратов, игрушек и так далее (Вкладыш).</a:t>
            </a:r>
          </a:p>
          <a:p>
            <a:r>
              <a:rPr lang="ru-RU" dirty="0" smtClean="0"/>
              <a:t>По вертикали:</a:t>
            </a:r>
          </a:p>
          <a:p>
            <a:r>
              <a:rPr lang="ru-RU" dirty="0" smtClean="0"/>
              <a:t>3. Печатное сообщение, извещение о чем-нибудь, публикация, например форма рекламы, которая встречается, в основном, в газетах и периодических изданиях (Объявление).</a:t>
            </a:r>
          </a:p>
          <a:p>
            <a:r>
              <a:rPr lang="ru-RU" dirty="0" smtClean="0"/>
              <a:t>4. Комплекс обозначений, который состоит из текста, графических или цветовых символов и их комбинаций (Маркировка).</a:t>
            </a:r>
          </a:p>
          <a:p>
            <a:r>
              <a:rPr lang="ru-RU" dirty="0" smtClean="0"/>
              <a:t>5. Лист бумаги с текстом и иногда с иллюстрациями (Листовка).</a:t>
            </a:r>
          </a:p>
          <a:p>
            <a:r>
              <a:rPr lang="ru-RU" dirty="0" smtClean="0"/>
              <a:t>6. Знаки, которые могут быть представлены фрагментами музыкальных произведений или короткими оригинальными звуками (Звуковые).</a:t>
            </a:r>
          </a:p>
          <a:p>
            <a:r>
              <a:rPr lang="ru-RU" dirty="0" smtClean="0"/>
              <a:t>8. Каждый продавец и производитель товаров должны в обязательном порядке иметь ………. , подтверждающий его качество (Сертификат).</a:t>
            </a:r>
          </a:p>
          <a:p>
            <a:endParaRPr lang="ru-RU" dirty="0"/>
          </a:p>
        </p:txBody>
      </p:sp>
      <p:sp>
        <p:nvSpPr>
          <p:cNvPr id="4" name="Номер слайда 3"/>
          <p:cNvSpPr>
            <a:spLocks noGrp="1"/>
          </p:cNvSpPr>
          <p:nvPr>
            <p:ph type="sldNum" sz="quarter" idx="10"/>
          </p:nvPr>
        </p:nvSpPr>
        <p:spPr/>
        <p:txBody>
          <a:bodyPr/>
          <a:lstStyle/>
          <a:p>
            <a:fld id="{E5A19813-1AD1-4444-A91E-619E31AF6648}" type="slidenum">
              <a:rPr lang="ru-RU" smtClean="0"/>
              <a:t>11</a:t>
            </a:fld>
            <a:endParaRPr lang="ru-RU"/>
          </a:p>
        </p:txBody>
      </p:sp>
    </p:spTree>
    <p:extLst>
      <p:ext uri="{BB962C8B-B14F-4D97-AF65-F5344CB8AC3E}">
        <p14:creationId xmlns:p14="http://schemas.microsoft.com/office/powerpoint/2010/main" val="17061848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Что нам надо знать о товарах? Конечно самую важную информацию, которая помогает судить о качестве товаров, их хранении, безопасности эксплуатации или употреблении. Откуда же человек узнаёт эту информацию? Перечислим основные источники информации о товарах или услугах.</a:t>
            </a:r>
          </a:p>
          <a:p>
            <a:endParaRPr lang="ru-RU" dirty="0" smtClean="0"/>
          </a:p>
          <a:p>
            <a:r>
              <a:rPr lang="ru-RU" dirty="0" smtClean="0"/>
              <a:t>1. Средства массовой информации.</a:t>
            </a:r>
          </a:p>
          <a:p>
            <a:endParaRPr lang="ru-RU" dirty="0" smtClean="0"/>
          </a:p>
          <a:p>
            <a:r>
              <a:rPr lang="ru-RU" dirty="0" smtClean="0"/>
              <a:t>К ним относятся радио, телевидение, газеты, журналы, смс-рассылка и Интернет.</a:t>
            </a:r>
          </a:p>
          <a:p>
            <a:endParaRPr lang="ru-RU" dirty="0" smtClean="0"/>
          </a:p>
          <a:p>
            <a:r>
              <a:rPr lang="ru-RU" dirty="0" smtClean="0"/>
              <a:t>2. Выставки товаров или услуг.</a:t>
            </a:r>
          </a:p>
          <a:p>
            <a:endParaRPr lang="ru-RU" dirty="0" smtClean="0"/>
          </a:p>
          <a:p>
            <a:r>
              <a:rPr lang="ru-RU" dirty="0" smtClean="0"/>
              <a:t>Производители той или иной группы товаров регулярно участвуют в таких выставках. Например, производители мебели организовывают такие выставки регулярно. Человек, который хочет купить мебель, может познакомится с новыми направлениями в мебельном производстве. Увидеть какие цвета и материалы становятся модными в новом году и так далее.</a:t>
            </a:r>
          </a:p>
          <a:p>
            <a:endParaRPr lang="ru-RU" dirty="0" smtClean="0"/>
          </a:p>
          <a:p>
            <a:r>
              <a:rPr lang="ru-RU" dirty="0" smtClean="0"/>
              <a:t>3. Наружная реклама.</a:t>
            </a:r>
          </a:p>
          <a:p>
            <a:endParaRPr lang="ru-RU" dirty="0" smtClean="0"/>
          </a:p>
          <a:p>
            <a:r>
              <a:rPr lang="ru-RU" dirty="0" smtClean="0"/>
              <a:t>Это и листовки, вывески, рекламные щиты.</a:t>
            </a:r>
          </a:p>
          <a:p>
            <a:endParaRPr lang="ru-RU" dirty="0" smtClean="0"/>
          </a:p>
          <a:p>
            <a:r>
              <a:rPr lang="ru-RU" dirty="0" smtClean="0"/>
              <a:t>4. Символы на этикетках, вкладышах, упаковках. Более подробно мы рассмотрим их ниже.</a:t>
            </a:r>
          </a:p>
          <a:p>
            <a:endParaRPr lang="ru-RU" dirty="0" smtClean="0"/>
          </a:p>
          <a:p>
            <a:r>
              <a:rPr lang="ru-RU" dirty="0" smtClean="0"/>
              <a:t>5. Инструкции с описанием качества товаров и технологии их применения.</a:t>
            </a:r>
          </a:p>
          <a:p>
            <a:endParaRPr lang="ru-RU" dirty="0" smtClean="0"/>
          </a:p>
          <a:p>
            <a:r>
              <a:rPr lang="ru-RU" dirty="0" smtClean="0"/>
              <a:t>Производители либо пишут такие инструкции на упаковках, например, на продуктах питания, либо печатают на специальных вкладышах и вкладывают их в коробку с продуктом. Такие инструкции дают, например, к зубным пастам или электрическим приборам.</a:t>
            </a:r>
          </a:p>
          <a:p>
            <a:endParaRPr lang="ru-RU" dirty="0" smtClean="0"/>
          </a:p>
          <a:p>
            <a:r>
              <a:rPr lang="ru-RU" dirty="0" smtClean="0"/>
              <a:t>6. «Сарафанное радио» то есть устное и письменное общение между людьми.</a:t>
            </a:r>
          </a:p>
          <a:p>
            <a:endParaRPr lang="ru-RU" dirty="0" smtClean="0"/>
          </a:p>
          <a:p>
            <a:r>
              <a:rPr lang="ru-RU" dirty="0" smtClean="0"/>
              <a:t>Как часто вы слышите от знакомых: я купила такую замечательную микроволновку и так недорого. Это и есть яркий пример сарафанного радио. Такие новости могут распространяться через телефон, электронную почту, чаты и социальную сеть.</a:t>
            </a:r>
          </a:p>
          <a:p>
            <a:endParaRPr lang="ru-RU" dirty="0"/>
          </a:p>
        </p:txBody>
      </p:sp>
      <p:sp>
        <p:nvSpPr>
          <p:cNvPr id="4" name="Номер слайда 3"/>
          <p:cNvSpPr>
            <a:spLocks noGrp="1"/>
          </p:cNvSpPr>
          <p:nvPr>
            <p:ph type="sldNum" sz="quarter" idx="10"/>
          </p:nvPr>
        </p:nvSpPr>
        <p:spPr/>
        <p:txBody>
          <a:bodyPr/>
          <a:lstStyle/>
          <a:p>
            <a:fld id="{E5A19813-1AD1-4444-A91E-619E31AF6648}" type="slidenum">
              <a:rPr lang="ru-RU" smtClean="0"/>
              <a:t>3</a:t>
            </a:fld>
            <a:endParaRPr lang="ru-RU"/>
          </a:p>
        </p:txBody>
      </p:sp>
    </p:spTree>
    <p:extLst>
      <p:ext uri="{BB962C8B-B14F-4D97-AF65-F5344CB8AC3E}">
        <p14:creationId xmlns:p14="http://schemas.microsoft.com/office/powerpoint/2010/main" val="6615254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Какая же информация для нас первостепенная? Конечно, информация о качестве товара и безопасность его использования.</a:t>
            </a:r>
          </a:p>
          <a:p>
            <a:r>
              <a:rPr lang="ru-RU" dirty="0" smtClean="0"/>
              <a:t>Каждый продавец и производитель товаров должны в обязательном порядке иметь сертификат, подтверждающий его качество. Слово сертификат происходит от латинского слова «удостоверяю». Сертификаты обязательны для большинства товаров и услуг.</a:t>
            </a:r>
          </a:p>
          <a:p>
            <a:r>
              <a:rPr lang="ru-RU" dirty="0" smtClean="0"/>
              <a:t>Для выдачи такого сертификата, товар или услугу сначала надо сертифицировать, то есть проверить их соответствие определённым требованиям. Это очень важно. Давайте перечислим задачи, которые выполняет сертификация.</a:t>
            </a:r>
          </a:p>
          <a:p>
            <a:r>
              <a:rPr lang="ru-RU" dirty="0" smtClean="0"/>
              <a:t>Она оказывает помощь в выборе продукции. Защищает покупателя от того производителя или исполнителя, который некачественно выполняют свою работу.</a:t>
            </a:r>
          </a:p>
          <a:p>
            <a:r>
              <a:rPr lang="ru-RU" dirty="0" smtClean="0"/>
              <a:t>Контролирует безопасность продукции для окружающей среды, жизни, здоровья и имущества населения.</a:t>
            </a:r>
          </a:p>
          <a:p>
            <a:r>
              <a:rPr lang="ru-RU" dirty="0" smtClean="0"/>
              <a:t>Улучшает деятельность предприятий на товарном рынке как внутри страны, так и за её пределами.</a:t>
            </a:r>
          </a:p>
          <a:p>
            <a:r>
              <a:rPr lang="ru-RU" dirty="0" smtClean="0"/>
              <a:t>Также сертификация содействует экспорту и повышению конкурентоспособности отечественной продукции.</a:t>
            </a:r>
          </a:p>
          <a:p>
            <a:r>
              <a:rPr lang="ru-RU" dirty="0" smtClean="0"/>
              <a:t>Различают несколько видов сертификатов:</a:t>
            </a:r>
          </a:p>
          <a:p>
            <a:r>
              <a:rPr lang="ru-RU" dirty="0" smtClean="0"/>
              <a:t>- Гигиенический, в том числе и зарубежных на соответствие требованиям безопасности, производитель или торговое предприятие получает сертификат соответствия.</a:t>
            </a:r>
          </a:p>
          <a:p>
            <a:r>
              <a:rPr lang="ru-RU" dirty="0" smtClean="0"/>
              <a:t>Поскольку ответственность за товар перед покупателем несёт именно торговое предприятие, то оно должно по первому требованию предъявить или сам сертификат соответствия или его заверенную копию.</a:t>
            </a:r>
          </a:p>
          <a:p>
            <a:endParaRPr lang="ru-RU" dirty="0" smtClean="0"/>
          </a:p>
          <a:p>
            <a:endParaRPr lang="ru-RU" dirty="0"/>
          </a:p>
        </p:txBody>
      </p:sp>
      <p:sp>
        <p:nvSpPr>
          <p:cNvPr id="4" name="Номер слайда 3"/>
          <p:cNvSpPr>
            <a:spLocks noGrp="1"/>
          </p:cNvSpPr>
          <p:nvPr>
            <p:ph type="sldNum" sz="quarter" idx="10"/>
          </p:nvPr>
        </p:nvSpPr>
        <p:spPr/>
        <p:txBody>
          <a:bodyPr/>
          <a:lstStyle/>
          <a:p>
            <a:fld id="{E5A19813-1AD1-4444-A91E-619E31AF6648}" type="slidenum">
              <a:rPr lang="ru-RU" smtClean="0"/>
              <a:t>4</a:t>
            </a:fld>
            <a:endParaRPr lang="ru-RU"/>
          </a:p>
        </p:txBody>
      </p:sp>
    </p:spTree>
    <p:extLst>
      <p:ext uri="{BB962C8B-B14F-4D97-AF65-F5344CB8AC3E}">
        <p14:creationId xmlns:p14="http://schemas.microsoft.com/office/powerpoint/2010/main" val="18562651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Цели сертификации:</a:t>
            </a:r>
          </a:p>
          <a:p>
            <a:r>
              <a:rPr lang="ru-RU" dirty="0" smtClean="0"/>
              <a:t>1) содействие потребителям в компетентном выборе продукции;</a:t>
            </a:r>
          </a:p>
          <a:p>
            <a:r>
              <a:rPr lang="ru-RU" dirty="0" smtClean="0"/>
              <a:t>2) защита потребителя от недобросовестного изготовителя;</a:t>
            </a:r>
          </a:p>
          <a:p>
            <a:r>
              <a:rPr lang="ru-RU" dirty="0" smtClean="0"/>
              <a:t>3) контроль безопасности продукции для окружающей среды,</a:t>
            </a:r>
          </a:p>
          <a:p>
            <a:r>
              <a:rPr lang="ru-RU" dirty="0" smtClean="0"/>
              <a:t>жизни и здоровья людей;</a:t>
            </a:r>
          </a:p>
          <a:p>
            <a:r>
              <a:rPr lang="ru-RU" dirty="0" smtClean="0"/>
              <a:t>4) создание условий для деятельности организаций и предпринимателей на едином товарном рынке России.</a:t>
            </a:r>
          </a:p>
          <a:p>
            <a:endParaRPr lang="ru-RU" dirty="0"/>
          </a:p>
        </p:txBody>
      </p:sp>
      <p:sp>
        <p:nvSpPr>
          <p:cNvPr id="4" name="Номер слайда 3"/>
          <p:cNvSpPr>
            <a:spLocks noGrp="1"/>
          </p:cNvSpPr>
          <p:nvPr>
            <p:ph type="sldNum" sz="quarter" idx="10"/>
          </p:nvPr>
        </p:nvSpPr>
        <p:spPr/>
        <p:txBody>
          <a:bodyPr/>
          <a:lstStyle/>
          <a:p>
            <a:fld id="{E5A19813-1AD1-4444-A91E-619E31AF6648}" type="slidenum">
              <a:rPr lang="ru-RU" smtClean="0"/>
              <a:t>5</a:t>
            </a:fld>
            <a:endParaRPr lang="ru-RU"/>
          </a:p>
        </p:txBody>
      </p:sp>
    </p:spTree>
    <p:extLst>
      <p:ext uri="{BB962C8B-B14F-4D97-AF65-F5344CB8AC3E}">
        <p14:creationId xmlns:p14="http://schemas.microsoft.com/office/powerpoint/2010/main" val="22258866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Что такое маркировка, этикетка, вкладыш? Какова их роль для покупателя и производителя?</a:t>
            </a:r>
          </a:p>
          <a:p>
            <a:r>
              <a:rPr lang="ru-RU" dirty="0" smtClean="0"/>
              <a:t>Маркировка – это комплекс обозначений, который состоит из текста, графических или цветовых символов и их комбинаций. Маркировка наносится на изделие, упаковку, ярлык или этикетку и позволяет определить изготовителя продукции, условия и сроки её хранения.</a:t>
            </a:r>
          </a:p>
          <a:p>
            <a:endParaRPr lang="ru-RU" dirty="0" smtClean="0"/>
          </a:p>
          <a:p>
            <a:r>
              <a:rPr lang="ru-RU" dirty="0" smtClean="0"/>
              <a:t>Этикетка содержит фирменное название продукции, символ компании, состав, рекламные материалы и краткую инструкцию для пользователя.</a:t>
            </a:r>
          </a:p>
          <a:p>
            <a:endParaRPr lang="ru-RU" dirty="0" smtClean="0"/>
          </a:p>
          <a:p>
            <a:r>
              <a:rPr lang="ru-RU" dirty="0" smtClean="0"/>
              <a:t>Вкладыш – это подробная инструкция, в которой указаны меры предосторожности, если таковые имеются. как правило, вкладыш запечатывают в упаковку лекарств, химических препаратов, игрушек и так далее.</a:t>
            </a:r>
          </a:p>
          <a:p>
            <a:endParaRPr lang="ru-RU" dirty="0" smtClean="0"/>
          </a:p>
          <a:p>
            <a:r>
              <a:rPr lang="ru-RU" dirty="0" smtClean="0"/>
              <a:t>Они нужны для того, чтобы было проще определить безопасность того или иного товара или соответствие конкретным требованиям, пользуются торговыми знаками.</a:t>
            </a:r>
          </a:p>
          <a:p>
            <a:r>
              <a:rPr lang="ru-RU" dirty="0" smtClean="0"/>
              <a:t>Они помогают быстрее заметить нужную информацию.</a:t>
            </a:r>
          </a:p>
          <a:p>
            <a:endParaRPr lang="ru-RU" dirty="0"/>
          </a:p>
        </p:txBody>
      </p:sp>
      <p:sp>
        <p:nvSpPr>
          <p:cNvPr id="4" name="Номер слайда 3"/>
          <p:cNvSpPr>
            <a:spLocks noGrp="1"/>
          </p:cNvSpPr>
          <p:nvPr>
            <p:ph type="sldNum" sz="quarter" idx="10"/>
          </p:nvPr>
        </p:nvSpPr>
        <p:spPr/>
        <p:txBody>
          <a:bodyPr/>
          <a:lstStyle/>
          <a:p>
            <a:fld id="{E5A19813-1AD1-4444-A91E-619E31AF6648}" type="slidenum">
              <a:rPr lang="ru-RU" smtClean="0"/>
              <a:t>6</a:t>
            </a:fld>
            <a:endParaRPr lang="ru-RU"/>
          </a:p>
        </p:txBody>
      </p:sp>
    </p:spTree>
    <p:extLst>
      <p:ext uri="{BB962C8B-B14F-4D97-AF65-F5344CB8AC3E}">
        <p14:creationId xmlns:p14="http://schemas.microsoft.com/office/powerpoint/2010/main" val="22979983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Виды товарных знаков</a:t>
            </a:r>
          </a:p>
          <a:p>
            <a:r>
              <a:rPr lang="ru-RU" dirty="0" smtClean="0"/>
              <a:t>Выделяют следующие виды товарных знаков:</a:t>
            </a:r>
          </a:p>
          <a:p>
            <a:r>
              <a:rPr lang="ru-RU" dirty="0" smtClean="0"/>
              <a:t>1. Словесный</a:t>
            </a:r>
          </a:p>
          <a:p>
            <a:r>
              <a:rPr lang="ru-RU" dirty="0" smtClean="0"/>
              <a:t>2. Изобразительный</a:t>
            </a:r>
          </a:p>
          <a:p>
            <a:r>
              <a:rPr lang="ru-RU" dirty="0" smtClean="0"/>
              <a:t>3. Комбинированный</a:t>
            </a:r>
          </a:p>
          <a:p>
            <a:r>
              <a:rPr lang="ru-RU" dirty="0" smtClean="0"/>
              <a:t>4. Объемный</a:t>
            </a:r>
          </a:p>
          <a:p>
            <a:r>
              <a:rPr lang="ru-RU" dirty="0" smtClean="0"/>
              <a:t>5. Звуковой</a:t>
            </a:r>
          </a:p>
          <a:p>
            <a:r>
              <a:rPr lang="ru-RU" dirty="0" smtClean="0"/>
              <a:t>6. Обонятельный</a:t>
            </a:r>
          </a:p>
          <a:p>
            <a:r>
              <a:rPr lang="ru-RU" dirty="0" smtClean="0"/>
              <a:t>Словесный знак</a:t>
            </a:r>
          </a:p>
          <a:p>
            <a:r>
              <a:rPr lang="ru-RU" dirty="0" smtClean="0"/>
              <a:t>Словесные товарные знаки — это названия компаний или товаров. Ими могут быть как реальные, существующие слова, так и неологизмы или вымышленные слова.</a:t>
            </a:r>
          </a:p>
          <a:p>
            <a:r>
              <a:rPr lang="ru-RU" dirty="0" smtClean="0"/>
              <a:t>Например: Спектр, Альфа, </a:t>
            </a:r>
            <a:r>
              <a:rPr lang="ru-RU" dirty="0" err="1" smtClean="0"/>
              <a:t>Элеком</a:t>
            </a:r>
            <a:r>
              <a:rPr lang="ru-RU" dirty="0" smtClean="0"/>
              <a:t>, </a:t>
            </a:r>
            <a:r>
              <a:rPr lang="ru-RU" dirty="0" err="1" smtClean="0"/>
              <a:t>Panasonic</a:t>
            </a:r>
            <a:r>
              <a:rPr lang="ru-RU" dirty="0" smtClean="0"/>
              <a:t>, </a:t>
            </a:r>
            <a:r>
              <a:rPr lang="ru-RU" dirty="0" err="1" smtClean="0"/>
              <a:t>Microsoft</a:t>
            </a:r>
            <a:r>
              <a:rPr lang="ru-RU" dirty="0" smtClean="0"/>
              <a:t>, </a:t>
            </a:r>
            <a:r>
              <a:rPr lang="ru-RU" dirty="0" err="1" smtClean="0"/>
              <a:t>Coca-Cola</a:t>
            </a:r>
            <a:r>
              <a:rPr lang="ru-RU" dirty="0" smtClean="0"/>
              <a:t>, </a:t>
            </a:r>
            <a:r>
              <a:rPr lang="ru-RU" dirty="0" err="1" smtClean="0"/>
              <a:t>Facebook</a:t>
            </a:r>
            <a:r>
              <a:rPr lang="ru-RU" dirty="0" smtClean="0"/>
              <a:t>.</a:t>
            </a:r>
          </a:p>
          <a:p>
            <a:r>
              <a:rPr lang="ru-RU" dirty="0" smtClean="0"/>
              <a:t>Изобразительный знак</a:t>
            </a:r>
          </a:p>
          <a:p>
            <a:r>
              <a:rPr lang="ru-RU" dirty="0" smtClean="0"/>
              <a:t>Этот вид товарного знака представляет собой оригинальные изображения различных геометрических фигур/предметов/животных/людей, символы, эмблемы или знаки.</a:t>
            </a:r>
          </a:p>
          <a:p>
            <a:r>
              <a:rPr lang="ru-RU" dirty="0" smtClean="0"/>
              <a:t>Например, стилизованное яблоко в знаке </a:t>
            </a:r>
            <a:r>
              <a:rPr lang="ru-RU" dirty="0" err="1" smtClean="0"/>
              <a:t>Apple</a:t>
            </a:r>
            <a:r>
              <a:rPr lang="ru-RU" dirty="0" smtClean="0"/>
              <a:t> и т.д.</a:t>
            </a:r>
          </a:p>
          <a:p>
            <a:r>
              <a:rPr lang="ru-RU" dirty="0" smtClean="0"/>
              <a:t>Комбинированный знак</a:t>
            </a:r>
          </a:p>
          <a:p>
            <a:r>
              <a:rPr lang="ru-RU" dirty="0" smtClean="0"/>
              <a:t>Комбинированный товарный знак представляет собой различные комбинации слов и изображений, сочетания приведенных выше товарных знаков.</a:t>
            </a:r>
          </a:p>
          <a:p>
            <a:r>
              <a:rPr lang="ru-RU" dirty="0" smtClean="0"/>
              <a:t>Например, комбинация текстового товарного знака «</a:t>
            </a:r>
            <a:r>
              <a:rPr lang="ru-RU" dirty="0" err="1" smtClean="0"/>
              <a:t>Reebok</a:t>
            </a:r>
            <a:r>
              <a:rPr lang="ru-RU" dirty="0" smtClean="0"/>
              <a:t>» и изобразительного знака</a:t>
            </a:r>
          </a:p>
          <a:p>
            <a:r>
              <a:rPr lang="ru-RU" dirty="0" smtClean="0"/>
              <a:t>Объемный знак</a:t>
            </a:r>
          </a:p>
          <a:p>
            <a:r>
              <a:rPr lang="ru-RU" dirty="0" smtClean="0"/>
              <a:t>Объемные товарные знаки, обычно, представляют собой сам товар или его упаковку (коробки, тубы, бутылки и т.п.). Однако, такие знаки не должны представлять собой форму товара, которая обусловлена главным образом свойством либо назначением товаров. Регистрация объемных товарных знаков возможна при наличии индивидуализирующих черт, например, специфической форма, не характерной для бутылки, коробки или флакона духов.</a:t>
            </a:r>
          </a:p>
          <a:p>
            <a:r>
              <a:rPr lang="ru-RU" dirty="0" smtClean="0"/>
              <a:t>Звуковой знак</a:t>
            </a:r>
          </a:p>
          <a:p>
            <a:r>
              <a:rPr lang="ru-RU" dirty="0" smtClean="0"/>
              <a:t>Звуковые товарные знаки могут быть представлены фрагментами музыкальных произведений или короткими оригинальными звуками. В настоящее время этот вид товарного знака используют все чаще. Часто звуковые товарные знаки называют «</a:t>
            </a:r>
            <a:r>
              <a:rPr lang="ru-RU" dirty="0" err="1" smtClean="0"/>
              <a:t>джинглами</a:t>
            </a:r>
            <a:r>
              <a:rPr lang="ru-RU" dirty="0" smtClean="0"/>
              <a:t>». </a:t>
            </a:r>
            <a:r>
              <a:rPr lang="ru-RU" dirty="0" err="1" smtClean="0"/>
              <a:t>Джингл</a:t>
            </a:r>
            <a:r>
              <a:rPr lang="ru-RU" dirty="0" smtClean="0"/>
              <a:t> представляет собой короткую, законченную музыкальную фразу с вокальной </a:t>
            </a:r>
            <a:r>
              <a:rPr lang="ru-RU" dirty="0" err="1" smtClean="0"/>
              <a:t>пропевкой</a:t>
            </a:r>
            <a:r>
              <a:rPr lang="ru-RU" dirty="0" smtClean="0"/>
              <a:t>, может содержать название бренда или слоган.</a:t>
            </a:r>
          </a:p>
          <a:p>
            <a:r>
              <a:rPr lang="ru-RU" dirty="0" smtClean="0"/>
              <a:t>Примерами звуковых товарных знаков являются позывные радиостанций («Европа плюс», «Русское радио»), радиопрограмм («Бригада У»), мелодии и заставки популярных телепередач (например, «Поле чудес», «Большая разница», «Спокойной ночи, малыши») и др.</a:t>
            </a:r>
          </a:p>
          <a:p>
            <a:r>
              <a:rPr lang="ru-RU" dirty="0" smtClean="0"/>
              <a:t>Обонятельный знак</a:t>
            </a:r>
          </a:p>
          <a:p>
            <a:r>
              <a:rPr lang="ru-RU" dirty="0" smtClean="0"/>
              <a:t>Обонятельные товарные знаки представлены ароматами, обычно, не свойственными определенным товарам. Обонятельные товарные знаки являются крайне редкими не только в России, но и во всем мире. Они практически не регистрируются, поскольку достаточно затруднительно представить их на регистрацию, а также оповестить потребителей о том, что данный аромат является товарным знаком.</a:t>
            </a:r>
          </a:p>
          <a:p>
            <a:endParaRPr lang="ru-RU" dirty="0"/>
          </a:p>
        </p:txBody>
      </p:sp>
      <p:sp>
        <p:nvSpPr>
          <p:cNvPr id="4" name="Номер слайда 3"/>
          <p:cNvSpPr>
            <a:spLocks noGrp="1"/>
          </p:cNvSpPr>
          <p:nvPr>
            <p:ph type="sldNum" sz="quarter" idx="10"/>
          </p:nvPr>
        </p:nvSpPr>
        <p:spPr/>
        <p:txBody>
          <a:bodyPr/>
          <a:lstStyle/>
          <a:p>
            <a:fld id="{E5A19813-1AD1-4444-A91E-619E31AF6648}" type="slidenum">
              <a:rPr lang="ru-RU" smtClean="0"/>
              <a:t>7</a:t>
            </a:fld>
            <a:endParaRPr lang="ru-RU"/>
          </a:p>
        </p:txBody>
      </p:sp>
    </p:spTree>
    <p:extLst>
      <p:ext uri="{BB962C8B-B14F-4D97-AF65-F5344CB8AC3E}">
        <p14:creationId xmlns:p14="http://schemas.microsoft.com/office/powerpoint/2010/main" val="19533571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Что такое </a:t>
            </a:r>
            <a:r>
              <a:rPr lang="ru-RU" dirty="0" err="1" smtClean="0"/>
              <a:t>штрихкод</a:t>
            </a:r>
            <a:r>
              <a:rPr lang="ru-RU" dirty="0" smtClean="0"/>
              <a:t>?</a:t>
            </a:r>
          </a:p>
          <a:p>
            <a:r>
              <a:rPr lang="ru-RU" dirty="0" err="1" smtClean="0"/>
              <a:t>Штрихкод</a:t>
            </a:r>
            <a:r>
              <a:rPr lang="ru-RU" dirty="0" smtClean="0"/>
              <a:t> – графическая информация, которая наносится на поверхность товара, маркировку или упаковку изделий. Состоит </a:t>
            </a:r>
            <a:r>
              <a:rPr lang="ru-RU" dirty="0" err="1" smtClean="0"/>
              <a:t>штрихкод</a:t>
            </a:r>
            <a:r>
              <a:rPr lang="ru-RU" dirty="0" smtClean="0"/>
              <a:t> из последовательности чёрных и белых полос или других геометрических фигур.</a:t>
            </a:r>
          </a:p>
          <a:p>
            <a:endParaRPr lang="ru-RU" dirty="0" smtClean="0"/>
          </a:p>
          <a:p>
            <a:r>
              <a:rPr lang="ru-RU" dirty="0" smtClean="0"/>
              <a:t>На сегодняшний момент существует два вида </a:t>
            </a:r>
            <a:r>
              <a:rPr lang="ru-RU" dirty="0" err="1" smtClean="0"/>
              <a:t>штрихкодов</a:t>
            </a:r>
            <a:r>
              <a:rPr lang="ru-RU" dirty="0" smtClean="0"/>
              <a:t>: линейные и двухмерные.</a:t>
            </a:r>
          </a:p>
          <a:p>
            <a:r>
              <a:rPr lang="ru-RU" dirty="0" smtClean="0"/>
              <a:t>Двухмерные знаки могут шифровать до нескольких страниц символьной информации, поэтому их часто используют для кодирования характеристик продукции с множеством параметров. Изначально возникли многоуровневые двухмерные коды, которые фактически были совмещенными линейными. Впоследствии были разработаны матричные знаки, способные зашифровать больший объем информации.</a:t>
            </a:r>
          </a:p>
          <a:p>
            <a:endParaRPr lang="ru-RU" dirty="0"/>
          </a:p>
        </p:txBody>
      </p:sp>
      <p:sp>
        <p:nvSpPr>
          <p:cNvPr id="4" name="Номер слайда 3"/>
          <p:cNvSpPr>
            <a:spLocks noGrp="1"/>
          </p:cNvSpPr>
          <p:nvPr>
            <p:ph type="sldNum" sz="quarter" idx="10"/>
          </p:nvPr>
        </p:nvSpPr>
        <p:spPr/>
        <p:txBody>
          <a:bodyPr/>
          <a:lstStyle/>
          <a:p>
            <a:fld id="{E5A19813-1AD1-4444-A91E-619E31AF6648}" type="slidenum">
              <a:rPr lang="ru-RU" smtClean="0"/>
              <a:t>8</a:t>
            </a:fld>
            <a:endParaRPr lang="ru-RU"/>
          </a:p>
        </p:txBody>
      </p:sp>
    </p:spTree>
    <p:extLst>
      <p:ext uri="{BB962C8B-B14F-4D97-AF65-F5344CB8AC3E}">
        <p14:creationId xmlns:p14="http://schemas.microsoft.com/office/powerpoint/2010/main" val="6888784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Что скрывается за «зеброй»?</a:t>
            </a:r>
          </a:p>
          <a:p>
            <a:r>
              <a:rPr lang="ru-RU" dirty="0" smtClean="0"/>
              <a:t>Первые три цифры указывают на страну производителя товара. Следующие четыре цифры обозначают номер предприятия. Этот номер системой кодирования выдаётся каждому предприятию. Следующие четыре цифры обозначают вид товара. Каждая организация-производитель или продавец самостоятельно кодируют этими цифрами информацию о продукте. Там может быть зашифровано наименование, сорт, артикул, цвет, размер и так далее. Последней стоит контрольная цифра. Именно эту цифру и считывает специальный сканер.</a:t>
            </a:r>
          </a:p>
          <a:p>
            <a:endParaRPr lang="ru-RU" dirty="0"/>
          </a:p>
        </p:txBody>
      </p:sp>
      <p:sp>
        <p:nvSpPr>
          <p:cNvPr id="4" name="Номер слайда 3"/>
          <p:cNvSpPr>
            <a:spLocks noGrp="1"/>
          </p:cNvSpPr>
          <p:nvPr>
            <p:ph type="sldNum" sz="quarter" idx="10"/>
          </p:nvPr>
        </p:nvSpPr>
        <p:spPr/>
        <p:txBody>
          <a:bodyPr/>
          <a:lstStyle/>
          <a:p>
            <a:fld id="{E5A19813-1AD1-4444-A91E-619E31AF6648}" type="slidenum">
              <a:rPr lang="ru-RU" smtClean="0"/>
              <a:t>9</a:t>
            </a:fld>
            <a:endParaRPr lang="ru-RU"/>
          </a:p>
        </p:txBody>
      </p:sp>
    </p:spTree>
    <p:extLst>
      <p:ext uri="{BB962C8B-B14F-4D97-AF65-F5344CB8AC3E}">
        <p14:creationId xmlns:p14="http://schemas.microsoft.com/office/powerpoint/2010/main" val="3098569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Последняя цифра кода UPC называется контрольная цифра . Эта цифра позволяет сканеру определить, правильно ли им считан код или нет? Вот как контрольная цифра рассчитывается для других 11 знаков на примере, показанном выше:</a:t>
            </a:r>
          </a:p>
          <a:p>
            <a:endParaRPr lang="ru-RU" dirty="0" smtClean="0"/>
          </a:p>
          <a:p>
            <a:r>
              <a:rPr lang="ru-RU" dirty="0" smtClean="0"/>
              <a:t>Сложите стоимость всех цифр в нечетных позициях (цифры 1, 3, 5, 7, 9 и 11). 0 + 6 + 0 + 2 + 1 + 5 = 14</a:t>
            </a:r>
          </a:p>
          <a:p>
            <a:r>
              <a:rPr lang="ru-RU" dirty="0" smtClean="0"/>
              <a:t>Умножьте это число на 3  14 * 3 = 42</a:t>
            </a:r>
          </a:p>
          <a:p>
            <a:r>
              <a:rPr lang="ru-RU" dirty="0" smtClean="0"/>
              <a:t>Сложите стоимость всех цифр в четных позициях (цифры 2, 4, 6, 8 и 10). 3 + 0 + 0 + 9 + 4 = 16</a:t>
            </a:r>
          </a:p>
          <a:p>
            <a:r>
              <a:rPr lang="ru-RU" dirty="0" smtClean="0"/>
              <a:t>Добавить эту сумму со значением в пункте 2. 42 + 16 = 58</a:t>
            </a:r>
          </a:p>
          <a:p>
            <a:r>
              <a:rPr lang="ru-RU" dirty="0" smtClean="0"/>
              <a:t>Чтобы узнать контрольную цифру, возьмите число в пункте 4 и  определите то число, которое получится при добавлении к нему числа из пункта 4, чтобы получилось ближайшее число кратное 10. 58 + 2 = 60 Контрольная цифра поэтому будет 2 .</a:t>
            </a:r>
          </a:p>
          <a:p>
            <a:r>
              <a:rPr lang="ru-RU" dirty="0" smtClean="0"/>
              <a:t>Каждый раз, когда сканер сканирует элемент, он выполняет этот расчет. Если контрольная цифра, которую он </a:t>
            </a:r>
            <a:r>
              <a:rPr lang="ru-RU" dirty="0" err="1" smtClean="0"/>
              <a:t>он</a:t>
            </a:r>
            <a:r>
              <a:rPr lang="ru-RU" dirty="0" smtClean="0"/>
              <a:t> рассчитывает, отличается от контрольной цифры, которую он считывает, сканер знает, что что-то пошло не так и штрих-код необходимо повторно сканировать.</a:t>
            </a:r>
            <a:endParaRPr lang="ru-RU" dirty="0"/>
          </a:p>
        </p:txBody>
      </p:sp>
      <p:sp>
        <p:nvSpPr>
          <p:cNvPr id="4" name="Номер слайда 3"/>
          <p:cNvSpPr>
            <a:spLocks noGrp="1"/>
          </p:cNvSpPr>
          <p:nvPr>
            <p:ph type="sldNum" sz="quarter" idx="10"/>
          </p:nvPr>
        </p:nvSpPr>
        <p:spPr/>
        <p:txBody>
          <a:bodyPr/>
          <a:lstStyle/>
          <a:p>
            <a:fld id="{E5A19813-1AD1-4444-A91E-619E31AF6648}" type="slidenum">
              <a:rPr lang="ru-RU" smtClean="0"/>
              <a:t>10</a:t>
            </a:fld>
            <a:endParaRPr lang="ru-RU"/>
          </a:p>
        </p:txBody>
      </p:sp>
    </p:spTree>
    <p:extLst>
      <p:ext uri="{BB962C8B-B14F-4D97-AF65-F5344CB8AC3E}">
        <p14:creationId xmlns:p14="http://schemas.microsoft.com/office/powerpoint/2010/main" val="40030951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ru-RU" smtClean="0"/>
              <a:t>Образец заголовка</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4E7DB2CB-98F7-4AFB-AA99-992BF2BF0A43}" type="datetimeFigureOut">
              <a:rPr lang="ru-RU" smtClean="0"/>
              <a:t>12.04.2020</a:t>
            </a:fld>
            <a:endParaRPr lang="ru-RU"/>
          </a:p>
        </p:txBody>
      </p:sp>
      <p:sp>
        <p:nvSpPr>
          <p:cNvPr id="5" name="Footer Placeholder 4"/>
          <p:cNvSpPr>
            <a:spLocks noGrp="1"/>
          </p:cNvSpPr>
          <p:nvPr>
            <p:ph type="ftr" sz="quarter" idx="11"/>
          </p:nvPr>
        </p:nvSpPr>
        <p:spPr/>
        <p:txBody>
          <a:bodyPr/>
          <a:lstStyle/>
          <a:p>
            <a:endParaRPr lang="ru-RU"/>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4F5CC44E-3D5F-442D-8094-EC3063F04497}" type="slidenum">
              <a:rPr lang="ru-RU" smtClean="0"/>
              <a:t>‹#›</a:t>
            </a:fld>
            <a:endParaRPr lang="ru-RU"/>
          </a:p>
        </p:txBody>
      </p:sp>
    </p:spTree>
    <p:extLst>
      <p:ext uri="{BB962C8B-B14F-4D97-AF65-F5344CB8AC3E}">
        <p14:creationId xmlns:p14="http://schemas.microsoft.com/office/powerpoint/2010/main" val="7517356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4E7DB2CB-98F7-4AFB-AA99-992BF2BF0A43}" type="datetimeFigureOut">
              <a:rPr lang="ru-RU" smtClean="0"/>
              <a:t>12.04.2020</a:t>
            </a:fld>
            <a:endParaRPr lang="ru-RU"/>
          </a:p>
        </p:txBody>
      </p:sp>
      <p:sp>
        <p:nvSpPr>
          <p:cNvPr id="5" name="Footer Placeholder 4"/>
          <p:cNvSpPr>
            <a:spLocks noGrp="1"/>
          </p:cNvSpPr>
          <p:nvPr>
            <p:ph type="ftr" sz="quarter" idx="11"/>
          </p:nvPr>
        </p:nvSpPr>
        <p:spPr/>
        <p:txBody>
          <a:bodyPr/>
          <a:lstStyle/>
          <a:p>
            <a:endParaRPr lang="ru-RU"/>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4F5CC44E-3D5F-442D-8094-EC3063F04497}" type="slidenum">
              <a:rPr lang="ru-RU" smtClean="0"/>
              <a:t>‹#›</a:t>
            </a:fld>
            <a:endParaRPr lang="ru-RU"/>
          </a:p>
        </p:txBody>
      </p:sp>
    </p:spTree>
    <p:extLst>
      <p:ext uri="{BB962C8B-B14F-4D97-AF65-F5344CB8AC3E}">
        <p14:creationId xmlns:p14="http://schemas.microsoft.com/office/powerpoint/2010/main" val="17352610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ru-RU" smtClean="0"/>
              <a:t>Образец заголовка</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4E7DB2CB-98F7-4AFB-AA99-992BF2BF0A43}" type="datetimeFigureOut">
              <a:rPr lang="ru-RU" smtClean="0"/>
              <a:t>12.04.2020</a:t>
            </a:fld>
            <a:endParaRPr lang="ru-RU"/>
          </a:p>
        </p:txBody>
      </p:sp>
      <p:sp>
        <p:nvSpPr>
          <p:cNvPr id="5" name="Footer Placeholder 4"/>
          <p:cNvSpPr>
            <a:spLocks noGrp="1"/>
          </p:cNvSpPr>
          <p:nvPr>
            <p:ph type="ftr" sz="quarter" idx="11"/>
          </p:nvPr>
        </p:nvSpPr>
        <p:spPr/>
        <p:txBody>
          <a:bodyPr/>
          <a:lstStyle/>
          <a:p>
            <a:endParaRPr lang="ru-RU"/>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4F5CC44E-3D5F-442D-8094-EC3063F04497}" type="slidenum">
              <a:rPr lang="ru-RU" smtClean="0"/>
              <a:t>‹#›</a:t>
            </a:fld>
            <a:endParaRPr lang="ru-RU"/>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94214935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ru-RU" smtClean="0"/>
              <a:t>Образец заголовка</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smtClean="0"/>
              <a:t>Образец текста</a:t>
            </a:r>
          </a:p>
        </p:txBody>
      </p:sp>
      <p:sp>
        <p:nvSpPr>
          <p:cNvPr id="5" name="Date Placeholder 4"/>
          <p:cNvSpPr>
            <a:spLocks noGrp="1"/>
          </p:cNvSpPr>
          <p:nvPr>
            <p:ph type="dt" sz="half" idx="10"/>
          </p:nvPr>
        </p:nvSpPr>
        <p:spPr/>
        <p:txBody>
          <a:bodyPr/>
          <a:lstStyle/>
          <a:p>
            <a:fld id="{4E7DB2CB-98F7-4AFB-AA99-992BF2BF0A43}" type="datetimeFigureOut">
              <a:rPr lang="ru-RU" smtClean="0"/>
              <a:t>12.04.2020</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4F5CC44E-3D5F-442D-8094-EC3063F04497}" type="slidenum">
              <a:rPr lang="ru-RU" smtClean="0"/>
              <a:t>‹#›</a:t>
            </a:fld>
            <a:endParaRPr lang="ru-RU"/>
          </a:p>
        </p:txBody>
      </p:sp>
    </p:spTree>
    <p:extLst>
      <p:ext uri="{BB962C8B-B14F-4D97-AF65-F5344CB8AC3E}">
        <p14:creationId xmlns:p14="http://schemas.microsoft.com/office/powerpoint/2010/main" val="239932303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ru-RU" smtClean="0"/>
              <a:t>Образец заголовка</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smtClean="0"/>
              <a:t>Образец текста</a:t>
            </a:r>
          </a:p>
        </p:txBody>
      </p:sp>
      <p:sp>
        <p:nvSpPr>
          <p:cNvPr id="5" name="Date Placeholder 4"/>
          <p:cNvSpPr>
            <a:spLocks noGrp="1"/>
          </p:cNvSpPr>
          <p:nvPr>
            <p:ph type="dt" sz="half" idx="10"/>
          </p:nvPr>
        </p:nvSpPr>
        <p:spPr/>
        <p:txBody>
          <a:bodyPr/>
          <a:lstStyle/>
          <a:p>
            <a:fld id="{4E7DB2CB-98F7-4AFB-AA99-992BF2BF0A43}" type="datetimeFigureOut">
              <a:rPr lang="ru-RU" smtClean="0"/>
              <a:t>12.04.2020</a:t>
            </a:fld>
            <a:endParaRPr lang="ru-RU"/>
          </a:p>
        </p:txBody>
      </p:sp>
      <p:sp>
        <p:nvSpPr>
          <p:cNvPr id="6" name="Footer Placeholder 5"/>
          <p:cNvSpPr>
            <a:spLocks noGrp="1"/>
          </p:cNvSpPr>
          <p:nvPr>
            <p:ph type="ftr" sz="quarter" idx="11"/>
          </p:nvPr>
        </p:nvSpPr>
        <p:spPr/>
        <p:txBody>
          <a:bodyPr/>
          <a:lstStyle/>
          <a:p>
            <a:endParaRPr lang="ru-RU"/>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4F5CC44E-3D5F-442D-8094-EC3063F04497}" type="slidenum">
              <a:rPr lang="ru-RU" smtClean="0"/>
              <a:t>‹#›</a:t>
            </a:fld>
            <a:endParaRPr lang="ru-RU"/>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5356143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ru-RU" smtClean="0"/>
              <a:t>Образец заголовка</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smtClean="0"/>
              <a:t>Образец текста</a:t>
            </a:r>
          </a:p>
        </p:txBody>
      </p:sp>
      <p:sp>
        <p:nvSpPr>
          <p:cNvPr id="5" name="Date Placeholder 4"/>
          <p:cNvSpPr>
            <a:spLocks noGrp="1"/>
          </p:cNvSpPr>
          <p:nvPr>
            <p:ph type="dt" sz="half" idx="10"/>
          </p:nvPr>
        </p:nvSpPr>
        <p:spPr/>
        <p:txBody>
          <a:bodyPr/>
          <a:lstStyle/>
          <a:p>
            <a:fld id="{4E7DB2CB-98F7-4AFB-AA99-992BF2BF0A43}" type="datetimeFigureOut">
              <a:rPr lang="ru-RU" smtClean="0"/>
              <a:t>12.04.2020</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4F5CC44E-3D5F-442D-8094-EC3063F04497}" type="slidenum">
              <a:rPr lang="ru-RU" smtClean="0"/>
              <a:t>‹#›</a:t>
            </a:fld>
            <a:endParaRPr lang="ru-RU"/>
          </a:p>
        </p:txBody>
      </p:sp>
    </p:spTree>
    <p:extLst>
      <p:ext uri="{BB962C8B-B14F-4D97-AF65-F5344CB8AC3E}">
        <p14:creationId xmlns:p14="http://schemas.microsoft.com/office/powerpoint/2010/main" val="423103046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4E7DB2CB-98F7-4AFB-AA99-992BF2BF0A43}" type="datetimeFigureOut">
              <a:rPr lang="ru-RU" smtClean="0"/>
              <a:t>12.04.2020</a:t>
            </a:fld>
            <a:endParaRPr lang="ru-RU"/>
          </a:p>
        </p:txBody>
      </p:sp>
      <p:sp>
        <p:nvSpPr>
          <p:cNvPr id="5" name="Footer Placeholder 4"/>
          <p:cNvSpPr>
            <a:spLocks noGrp="1"/>
          </p:cNvSpPr>
          <p:nvPr>
            <p:ph type="ftr" sz="quarter" idx="11"/>
          </p:nvPr>
        </p:nvSpPr>
        <p:spPr/>
        <p:txBody>
          <a:bodyPr/>
          <a:lstStyle/>
          <a:p>
            <a:endParaRPr lang="ru-RU"/>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4F5CC44E-3D5F-442D-8094-EC3063F04497}" type="slidenum">
              <a:rPr lang="ru-RU" smtClean="0"/>
              <a:t>‹#›</a:t>
            </a:fld>
            <a:endParaRPr lang="ru-RU"/>
          </a:p>
        </p:txBody>
      </p:sp>
    </p:spTree>
    <p:extLst>
      <p:ext uri="{BB962C8B-B14F-4D97-AF65-F5344CB8AC3E}">
        <p14:creationId xmlns:p14="http://schemas.microsoft.com/office/powerpoint/2010/main" val="61146875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4E7DB2CB-98F7-4AFB-AA99-992BF2BF0A43}" type="datetimeFigureOut">
              <a:rPr lang="ru-RU" smtClean="0"/>
              <a:t>12.04.2020</a:t>
            </a:fld>
            <a:endParaRPr lang="ru-RU"/>
          </a:p>
        </p:txBody>
      </p:sp>
      <p:sp>
        <p:nvSpPr>
          <p:cNvPr id="5" name="Footer Placeholder 4"/>
          <p:cNvSpPr>
            <a:spLocks noGrp="1"/>
          </p:cNvSpPr>
          <p:nvPr>
            <p:ph type="ftr" sz="quarter" idx="11"/>
          </p:nvPr>
        </p:nvSpPr>
        <p:spPr/>
        <p:txBody>
          <a:bodyPr/>
          <a:lstStyle/>
          <a:p>
            <a:endParaRPr lang="ru-RU"/>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4F5CC44E-3D5F-442D-8094-EC3063F04497}" type="slidenum">
              <a:rPr lang="ru-RU" smtClean="0"/>
              <a:t>‹#›</a:t>
            </a:fld>
            <a:endParaRPr lang="ru-RU"/>
          </a:p>
        </p:txBody>
      </p:sp>
    </p:spTree>
    <p:extLst>
      <p:ext uri="{BB962C8B-B14F-4D97-AF65-F5344CB8AC3E}">
        <p14:creationId xmlns:p14="http://schemas.microsoft.com/office/powerpoint/2010/main" val="22549525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ru-RU" smtClean="0"/>
              <a:t>Образец заголовка</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4E7DB2CB-98F7-4AFB-AA99-992BF2BF0A43}" type="datetimeFigureOut">
              <a:rPr lang="ru-RU" smtClean="0"/>
              <a:t>12.04.2020</a:t>
            </a:fld>
            <a:endParaRPr lang="ru-RU"/>
          </a:p>
        </p:txBody>
      </p:sp>
      <p:sp>
        <p:nvSpPr>
          <p:cNvPr id="5" name="Footer Placeholder 4"/>
          <p:cNvSpPr>
            <a:spLocks noGrp="1"/>
          </p:cNvSpPr>
          <p:nvPr>
            <p:ph type="ftr" sz="quarter" idx="11"/>
          </p:nvPr>
        </p:nvSpPr>
        <p:spPr/>
        <p:txBody>
          <a:bodyPr/>
          <a:lstStyle/>
          <a:p>
            <a:endParaRPr lang="ru-RU"/>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4F5CC44E-3D5F-442D-8094-EC3063F04497}" type="slidenum">
              <a:rPr lang="ru-RU" smtClean="0"/>
              <a:t>‹#›</a:t>
            </a:fld>
            <a:endParaRPr lang="ru-RU"/>
          </a:p>
        </p:txBody>
      </p:sp>
    </p:spTree>
    <p:extLst>
      <p:ext uri="{BB962C8B-B14F-4D97-AF65-F5344CB8AC3E}">
        <p14:creationId xmlns:p14="http://schemas.microsoft.com/office/powerpoint/2010/main" val="7997413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4E7DB2CB-98F7-4AFB-AA99-992BF2BF0A43}" type="datetimeFigureOut">
              <a:rPr lang="ru-RU" smtClean="0"/>
              <a:t>12.04.2020</a:t>
            </a:fld>
            <a:endParaRPr lang="ru-RU"/>
          </a:p>
        </p:txBody>
      </p:sp>
      <p:sp>
        <p:nvSpPr>
          <p:cNvPr id="5" name="Footer Placeholder 4"/>
          <p:cNvSpPr>
            <a:spLocks noGrp="1"/>
          </p:cNvSpPr>
          <p:nvPr>
            <p:ph type="ftr" sz="quarter" idx="11"/>
          </p:nvPr>
        </p:nvSpPr>
        <p:spPr/>
        <p:txBody>
          <a:bodyPr/>
          <a:lstStyle/>
          <a:p>
            <a:endParaRPr lang="ru-RU"/>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4F5CC44E-3D5F-442D-8094-EC3063F04497}" type="slidenum">
              <a:rPr lang="ru-RU" smtClean="0"/>
              <a:t>‹#›</a:t>
            </a:fld>
            <a:endParaRPr lang="ru-RU"/>
          </a:p>
        </p:txBody>
      </p:sp>
    </p:spTree>
    <p:extLst>
      <p:ext uri="{BB962C8B-B14F-4D97-AF65-F5344CB8AC3E}">
        <p14:creationId xmlns:p14="http://schemas.microsoft.com/office/powerpoint/2010/main" val="11836773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4E7DB2CB-98F7-4AFB-AA99-992BF2BF0A43}" type="datetimeFigureOut">
              <a:rPr lang="ru-RU" smtClean="0"/>
              <a:t>12.04.2020</a:t>
            </a:fld>
            <a:endParaRPr lang="ru-RU"/>
          </a:p>
        </p:txBody>
      </p:sp>
      <p:sp>
        <p:nvSpPr>
          <p:cNvPr id="6" name="Footer Placeholder 5"/>
          <p:cNvSpPr>
            <a:spLocks noGrp="1"/>
          </p:cNvSpPr>
          <p:nvPr>
            <p:ph type="ftr" sz="quarter" idx="11"/>
          </p:nvPr>
        </p:nvSpPr>
        <p:spPr/>
        <p:txBody>
          <a:bodyPr/>
          <a:lstStyle/>
          <a:p>
            <a:endParaRPr lang="ru-RU"/>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4F5CC44E-3D5F-442D-8094-EC3063F04497}" type="slidenum">
              <a:rPr lang="ru-RU" smtClean="0"/>
              <a:t>‹#›</a:t>
            </a:fld>
            <a:endParaRPr lang="ru-RU"/>
          </a:p>
        </p:txBody>
      </p:sp>
    </p:spTree>
    <p:extLst>
      <p:ext uri="{BB962C8B-B14F-4D97-AF65-F5344CB8AC3E}">
        <p14:creationId xmlns:p14="http://schemas.microsoft.com/office/powerpoint/2010/main" val="13964210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4E7DB2CB-98F7-4AFB-AA99-992BF2BF0A43}" type="datetimeFigureOut">
              <a:rPr lang="ru-RU" smtClean="0"/>
              <a:t>12.04.2020</a:t>
            </a:fld>
            <a:endParaRPr lang="ru-RU"/>
          </a:p>
        </p:txBody>
      </p:sp>
      <p:sp>
        <p:nvSpPr>
          <p:cNvPr id="8" name="Footer Placeholder 7"/>
          <p:cNvSpPr>
            <a:spLocks noGrp="1"/>
          </p:cNvSpPr>
          <p:nvPr>
            <p:ph type="ftr" sz="quarter" idx="11"/>
          </p:nvPr>
        </p:nvSpPr>
        <p:spPr/>
        <p:txBody>
          <a:bodyPr/>
          <a:lstStyle/>
          <a:p>
            <a:endParaRPr lang="ru-RU"/>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4F5CC44E-3D5F-442D-8094-EC3063F04497}" type="slidenum">
              <a:rPr lang="ru-RU" smtClean="0"/>
              <a:t>‹#›</a:t>
            </a:fld>
            <a:endParaRPr lang="ru-RU"/>
          </a:p>
        </p:txBody>
      </p:sp>
    </p:spTree>
    <p:extLst>
      <p:ext uri="{BB962C8B-B14F-4D97-AF65-F5344CB8AC3E}">
        <p14:creationId xmlns:p14="http://schemas.microsoft.com/office/powerpoint/2010/main" val="15696150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4E7DB2CB-98F7-4AFB-AA99-992BF2BF0A43}" type="datetimeFigureOut">
              <a:rPr lang="ru-RU" smtClean="0"/>
              <a:t>12.04.2020</a:t>
            </a:fld>
            <a:endParaRPr lang="ru-RU"/>
          </a:p>
        </p:txBody>
      </p:sp>
      <p:sp>
        <p:nvSpPr>
          <p:cNvPr id="4" name="Footer Placeholder 3"/>
          <p:cNvSpPr>
            <a:spLocks noGrp="1"/>
          </p:cNvSpPr>
          <p:nvPr>
            <p:ph type="ftr" sz="quarter" idx="11"/>
          </p:nvPr>
        </p:nvSpPr>
        <p:spPr/>
        <p:txBody>
          <a:bodyPr/>
          <a:lstStyle/>
          <a:p>
            <a:endParaRPr lang="ru-RU"/>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4F5CC44E-3D5F-442D-8094-EC3063F04497}" type="slidenum">
              <a:rPr lang="ru-RU" smtClean="0"/>
              <a:t>‹#›</a:t>
            </a:fld>
            <a:endParaRPr lang="ru-RU"/>
          </a:p>
        </p:txBody>
      </p:sp>
    </p:spTree>
    <p:extLst>
      <p:ext uri="{BB962C8B-B14F-4D97-AF65-F5344CB8AC3E}">
        <p14:creationId xmlns:p14="http://schemas.microsoft.com/office/powerpoint/2010/main" val="14306125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E7DB2CB-98F7-4AFB-AA99-992BF2BF0A43}" type="datetimeFigureOut">
              <a:rPr lang="ru-RU" smtClean="0"/>
              <a:t>12.04.2020</a:t>
            </a:fld>
            <a:endParaRPr lang="ru-RU"/>
          </a:p>
        </p:txBody>
      </p:sp>
      <p:sp>
        <p:nvSpPr>
          <p:cNvPr id="3" name="Footer Placeholder 2"/>
          <p:cNvSpPr>
            <a:spLocks noGrp="1"/>
          </p:cNvSpPr>
          <p:nvPr>
            <p:ph type="ftr" sz="quarter" idx="11"/>
          </p:nvPr>
        </p:nvSpPr>
        <p:spPr/>
        <p:txBody>
          <a:bodyPr/>
          <a:lstStyle/>
          <a:p>
            <a:endParaRPr lang="ru-RU"/>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4F5CC44E-3D5F-442D-8094-EC3063F04497}" type="slidenum">
              <a:rPr lang="ru-RU" smtClean="0"/>
              <a:t>‹#›</a:t>
            </a:fld>
            <a:endParaRPr lang="ru-RU"/>
          </a:p>
        </p:txBody>
      </p:sp>
    </p:spTree>
    <p:extLst>
      <p:ext uri="{BB962C8B-B14F-4D97-AF65-F5344CB8AC3E}">
        <p14:creationId xmlns:p14="http://schemas.microsoft.com/office/powerpoint/2010/main" val="6434206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ru-RU" smtClean="0"/>
              <a:t>Образец заголовка</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4E7DB2CB-98F7-4AFB-AA99-992BF2BF0A43}" type="datetimeFigureOut">
              <a:rPr lang="ru-RU" smtClean="0"/>
              <a:t>12.04.2020</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4F5CC44E-3D5F-442D-8094-EC3063F04497}" type="slidenum">
              <a:rPr lang="ru-RU" smtClean="0"/>
              <a:t>‹#›</a:t>
            </a:fld>
            <a:endParaRPr lang="ru-RU"/>
          </a:p>
        </p:txBody>
      </p:sp>
    </p:spTree>
    <p:extLst>
      <p:ext uri="{BB962C8B-B14F-4D97-AF65-F5344CB8AC3E}">
        <p14:creationId xmlns:p14="http://schemas.microsoft.com/office/powerpoint/2010/main" val="36745058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4E7DB2CB-98F7-4AFB-AA99-992BF2BF0A43}" type="datetimeFigureOut">
              <a:rPr lang="ru-RU" smtClean="0"/>
              <a:t>12.04.2020</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4F5CC44E-3D5F-442D-8094-EC3063F04497}" type="slidenum">
              <a:rPr lang="ru-RU" smtClean="0"/>
              <a:t>‹#›</a:t>
            </a:fld>
            <a:endParaRPr lang="ru-RU"/>
          </a:p>
        </p:txBody>
      </p:sp>
    </p:spTree>
    <p:extLst>
      <p:ext uri="{BB962C8B-B14F-4D97-AF65-F5344CB8AC3E}">
        <p14:creationId xmlns:p14="http://schemas.microsoft.com/office/powerpoint/2010/main" val="15090856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4E7DB2CB-98F7-4AFB-AA99-992BF2BF0A43}" type="datetimeFigureOut">
              <a:rPr lang="ru-RU" smtClean="0"/>
              <a:t>12.04.2020</a:t>
            </a:fld>
            <a:endParaRPr lang="ru-RU"/>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ru-RU"/>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4F5CC44E-3D5F-442D-8094-EC3063F04497}" type="slidenum">
              <a:rPr lang="ru-RU" smtClean="0"/>
              <a:t>‹#›</a:t>
            </a:fld>
            <a:endParaRPr lang="ru-RU"/>
          </a:p>
        </p:txBody>
      </p:sp>
    </p:spTree>
    <p:extLst>
      <p:ext uri="{BB962C8B-B14F-4D97-AF65-F5344CB8AC3E}">
        <p14:creationId xmlns:p14="http://schemas.microsoft.com/office/powerpoint/2010/main" val="308625698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8.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fontScale="90000"/>
          </a:bodyPr>
          <a:lstStyle/>
          <a:p>
            <a:r>
              <a:rPr lang="ru-RU" sz="5400" dirty="0" smtClean="0"/>
              <a:t>Информация о товарах. Товарные символы, этикетки, </a:t>
            </a:r>
            <a:r>
              <a:rPr lang="ru-RU" sz="5400" dirty="0" err="1" smtClean="0"/>
              <a:t>штрихкод</a:t>
            </a:r>
            <a:endParaRPr lang="ru-RU" sz="5400" dirty="0"/>
          </a:p>
        </p:txBody>
      </p:sp>
      <p:sp>
        <p:nvSpPr>
          <p:cNvPr id="3" name="Подзаголовок 2"/>
          <p:cNvSpPr>
            <a:spLocks noGrp="1"/>
          </p:cNvSpPr>
          <p:nvPr>
            <p:ph type="subTitle" idx="1"/>
          </p:nvPr>
        </p:nvSpPr>
        <p:spPr/>
        <p:txBody>
          <a:bodyPr>
            <a:normAutofit/>
          </a:bodyPr>
          <a:lstStyle/>
          <a:p>
            <a:pPr algn="r"/>
            <a:r>
              <a:rPr lang="ru-RU" sz="1600" dirty="0" smtClean="0"/>
              <a:t>Подготовили ученицы 8 класса</a:t>
            </a:r>
          </a:p>
          <a:p>
            <a:pPr algn="r"/>
            <a:r>
              <a:rPr lang="ru-RU" sz="1600" dirty="0" smtClean="0"/>
              <a:t>МОУ «Лицей №5», г. Железногорск, Курская область</a:t>
            </a:r>
          </a:p>
          <a:p>
            <a:pPr algn="r"/>
            <a:r>
              <a:rPr lang="ru-RU" sz="1600" dirty="0" err="1" smtClean="0"/>
              <a:t>Облаухова</a:t>
            </a:r>
            <a:r>
              <a:rPr lang="ru-RU" sz="1600" dirty="0" smtClean="0"/>
              <a:t> Анастасия</a:t>
            </a:r>
            <a:r>
              <a:rPr lang="ru-RU" sz="1600" dirty="0"/>
              <a:t>, </a:t>
            </a:r>
            <a:r>
              <a:rPr lang="ru-RU" sz="1600" dirty="0" err="1" smtClean="0"/>
              <a:t>Мальгина</a:t>
            </a:r>
            <a:r>
              <a:rPr lang="ru-RU" sz="1600" dirty="0">
                <a:solidFill>
                  <a:prstClr val="black">
                    <a:lumMod val="65000"/>
                    <a:lumOff val="35000"/>
                  </a:prstClr>
                </a:solidFill>
              </a:rPr>
              <a:t> Вера</a:t>
            </a:r>
            <a:r>
              <a:rPr lang="ru-RU" sz="1600" dirty="0" smtClean="0"/>
              <a:t>, Таран</a:t>
            </a:r>
            <a:r>
              <a:rPr lang="ru-RU" sz="1600" dirty="0">
                <a:solidFill>
                  <a:prstClr val="black">
                    <a:lumMod val="65000"/>
                    <a:lumOff val="35000"/>
                  </a:prstClr>
                </a:solidFill>
              </a:rPr>
              <a:t> Анастасия </a:t>
            </a:r>
            <a:endParaRPr lang="ru-RU" sz="1600" dirty="0" smtClean="0"/>
          </a:p>
        </p:txBody>
      </p:sp>
    </p:spTree>
    <p:extLst>
      <p:ext uri="{BB962C8B-B14F-4D97-AF65-F5344CB8AC3E}">
        <p14:creationId xmlns:p14="http://schemas.microsoft.com/office/powerpoint/2010/main" val="322680689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Попробуем определить: сертифицирован ли наш товар</a:t>
            </a:r>
            <a:endParaRPr lang="ru-RU" dirty="0"/>
          </a:p>
        </p:txBody>
      </p:sp>
      <p:sp>
        <p:nvSpPr>
          <p:cNvPr id="3" name="Объект 2"/>
          <p:cNvSpPr>
            <a:spLocks noGrp="1"/>
          </p:cNvSpPr>
          <p:nvPr>
            <p:ph idx="1"/>
          </p:nvPr>
        </p:nvSpPr>
        <p:spPr>
          <a:xfrm>
            <a:off x="2139043" y="2645088"/>
            <a:ext cx="4579484" cy="2841451"/>
          </a:xfrm>
        </p:spPr>
        <p:txBody>
          <a:bodyPr>
            <a:normAutofit/>
          </a:bodyPr>
          <a:lstStyle/>
          <a:p>
            <a:r>
              <a:rPr lang="ru-RU" sz="2400" dirty="0" smtClean="0"/>
              <a:t>Для этого необходимо произвести некоторые математические действия, результатом которых должна стать в нашем случае цифра </a:t>
            </a:r>
            <a:r>
              <a:rPr lang="ru-RU" sz="2400" b="1" dirty="0" smtClean="0"/>
              <a:t>2</a:t>
            </a:r>
            <a:endParaRPr lang="ru-RU" sz="2400" b="1"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18527" y="2398939"/>
            <a:ext cx="4600575" cy="3333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2480358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Рисунок 7"/>
          <p:cNvPicPr/>
          <p:nvPr/>
        </p:nvPicPr>
        <p:blipFill rotWithShape="1">
          <a:blip r:embed="rId3"/>
          <a:srcRect l="29347" t="28471" r="39216" b="10369"/>
          <a:stretch/>
        </p:blipFill>
        <p:spPr>
          <a:xfrm>
            <a:off x="3380510" y="360219"/>
            <a:ext cx="6220690" cy="6151419"/>
          </a:xfrm>
          <a:prstGeom prst="rect">
            <a:avLst/>
          </a:prstGeom>
        </p:spPr>
      </p:pic>
    </p:spTree>
    <p:extLst>
      <p:ext uri="{BB962C8B-B14F-4D97-AF65-F5344CB8AC3E}">
        <p14:creationId xmlns:p14="http://schemas.microsoft.com/office/powerpoint/2010/main" val="102376086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44291" y="0"/>
            <a:ext cx="8908472" cy="997527"/>
          </a:xfrm>
        </p:spPr>
        <p:txBody>
          <a:bodyPr>
            <a:normAutofit/>
          </a:bodyPr>
          <a:lstStyle/>
          <a:p>
            <a:r>
              <a:rPr lang="ru-RU" sz="3200" dirty="0" smtClean="0"/>
              <a:t>Кроссворд</a:t>
            </a:r>
            <a:endParaRPr lang="ru-RU" sz="3200" dirty="0"/>
          </a:p>
        </p:txBody>
      </p:sp>
      <p:sp>
        <p:nvSpPr>
          <p:cNvPr id="3" name="Текст 2"/>
          <p:cNvSpPr>
            <a:spLocks noGrp="1"/>
          </p:cNvSpPr>
          <p:nvPr>
            <p:ph type="body" idx="1"/>
          </p:nvPr>
        </p:nvSpPr>
        <p:spPr>
          <a:xfrm>
            <a:off x="1731818" y="997527"/>
            <a:ext cx="10004569" cy="5860473"/>
          </a:xfrm>
        </p:spPr>
        <p:txBody>
          <a:bodyPr>
            <a:normAutofit fontScale="85000" lnSpcReduction="20000"/>
          </a:bodyPr>
          <a:lstStyle/>
          <a:p>
            <a:r>
              <a:rPr lang="ru-RU" i="1" dirty="0"/>
              <a:t>По горизонтали:</a:t>
            </a:r>
          </a:p>
          <a:p>
            <a:r>
              <a:rPr lang="ru-RU" i="1" dirty="0"/>
              <a:t>1. Знаки, которые могут шифровать до нескольких страниц символьной информации (Двумерные).</a:t>
            </a:r>
          </a:p>
          <a:p>
            <a:r>
              <a:rPr lang="ru-RU" i="1" dirty="0"/>
              <a:t>7. Графическая информация, которая наносится на поверхность товара, маркировку или упаковку изделий (</a:t>
            </a:r>
            <a:r>
              <a:rPr lang="ru-RU" i="1" dirty="0" err="1"/>
              <a:t>Штрихкод</a:t>
            </a:r>
            <a:r>
              <a:rPr lang="ru-RU" i="1" dirty="0"/>
              <a:t>).</a:t>
            </a:r>
          </a:p>
          <a:p>
            <a:r>
              <a:rPr lang="ru-RU" i="1" dirty="0"/>
              <a:t>8. Содержит фирменное название продукции, символ компании, состав, рекламные материалы и краткую инструкцию для пользователя (Этикетка).</a:t>
            </a:r>
          </a:p>
          <a:p>
            <a:r>
              <a:rPr lang="ru-RU" i="1" dirty="0"/>
              <a:t>9. Графическое изображение рекламного характера (</a:t>
            </a:r>
            <a:r>
              <a:rPr lang="ru-RU" i="1" dirty="0" smtClean="0"/>
              <a:t>Баннер</a:t>
            </a:r>
            <a:r>
              <a:rPr lang="ru-RU" i="1" dirty="0"/>
              <a:t>).</a:t>
            </a:r>
          </a:p>
          <a:p>
            <a:r>
              <a:rPr lang="ru-RU" i="1" dirty="0"/>
              <a:t>10. Направление в маркетинговых коммуникациях, в рамках которого производится распространение информации для привлечения внимания к объекту рекламирования с целью формирования или поддержания интереса к нему (Реклама).</a:t>
            </a:r>
          </a:p>
          <a:p>
            <a:r>
              <a:rPr lang="ru-RU" i="1" dirty="0"/>
              <a:t>11. Подробная инструкция, в которой указаны меры предосторожности, если таковые имеются. как правило, его запечатывают в упаковку лекарств, химических препаратов, игрушек и так далее (Вкладыш).</a:t>
            </a:r>
          </a:p>
          <a:p>
            <a:r>
              <a:rPr lang="ru-RU" i="1" dirty="0"/>
              <a:t>По вертикали:</a:t>
            </a:r>
          </a:p>
          <a:p>
            <a:r>
              <a:rPr lang="ru-RU" i="1" dirty="0"/>
              <a:t>3. Печатное сообщение, извещение о чем-нибудь, публикация, например форма рекламы, которая встречается, в основном, в газетах и периодических изданиях (Объявление).</a:t>
            </a:r>
          </a:p>
          <a:p>
            <a:r>
              <a:rPr lang="ru-RU" i="1" dirty="0"/>
              <a:t>4. Комплекс обозначений, который состоит из текста, графических или цветовых символов и их комбинаций (Маркировка).</a:t>
            </a:r>
          </a:p>
          <a:p>
            <a:r>
              <a:rPr lang="ru-RU" i="1" dirty="0"/>
              <a:t>5. Лист бумаги с текстом и иногда с иллюстрациями (Листовка).</a:t>
            </a:r>
          </a:p>
          <a:p>
            <a:r>
              <a:rPr lang="ru-RU" i="1" dirty="0"/>
              <a:t>6. Знаки, которые могут быть представлены фрагментами музыкальных произведений или короткими оригинальными звуками (Звуковые).</a:t>
            </a:r>
          </a:p>
          <a:p>
            <a:r>
              <a:rPr lang="ru-RU" i="1" dirty="0"/>
              <a:t>8. Каждый продавец и производитель товаров должны в обязательном порядке иметь ………. , подтверждающий его качество (Сертификат).</a:t>
            </a:r>
          </a:p>
          <a:p>
            <a:endParaRPr lang="ru-RU" i="1" dirty="0"/>
          </a:p>
          <a:p>
            <a:endParaRPr lang="ru-RU" i="1" dirty="0"/>
          </a:p>
        </p:txBody>
      </p:sp>
    </p:spTree>
    <p:extLst>
      <p:ext uri="{BB962C8B-B14F-4D97-AF65-F5344CB8AC3E}">
        <p14:creationId xmlns:p14="http://schemas.microsoft.com/office/powerpoint/2010/main" val="316537565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3543300" y="2204357"/>
            <a:ext cx="8304211" cy="2329543"/>
          </a:xfrm>
        </p:spPr>
        <p:txBody>
          <a:bodyPr>
            <a:normAutofit/>
          </a:bodyPr>
          <a:lstStyle/>
          <a:p>
            <a:r>
              <a:rPr lang="ru-RU" dirty="0" smtClean="0"/>
              <a:t>Желаем вам </a:t>
            </a:r>
            <a:br>
              <a:rPr lang="ru-RU" dirty="0" smtClean="0"/>
            </a:br>
            <a:r>
              <a:rPr lang="ru-RU" dirty="0" smtClean="0"/>
              <a:t>только хороших товаров</a:t>
            </a:r>
            <a:endParaRPr lang="ru-RU" dirty="0"/>
          </a:p>
        </p:txBody>
      </p:sp>
    </p:spTree>
    <p:extLst>
      <p:ext uri="{BB962C8B-B14F-4D97-AF65-F5344CB8AC3E}">
        <p14:creationId xmlns:p14="http://schemas.microsoft.com/office/powerpoint/2010/main" val="307111248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0817" y="397191"/>
            <a:ext cx="9375729" cy="1140663"/>
          </a:xfrm>
        </p:spPr>
        <p:txBody>
          <a:bodyPr>
            <a:normAutofit/>
          </a:bodyPr>
          <a:lstStyle/>
          <a:p>
            <a:pPr algn="ctr"/>
            <a:r>
              <a:rPr lang="ru-RU" sz="3200" dirty="0"/>
              <a:t>Что такое информация о товарах?</a:t>
            </a:r>
          </a:p>
        </p:txBody>
      </p:sp>
      <p:sp>
        <p:nvSpPr>
          <p:cNvPr id="3" name="Объект 2"/>
          <p:cNvSpPr>
            <a:spLocks noGrp="1"/>
          </p:cNvSpPr>
          <p:nvPr>
            <p:ph idx="1"/>
          </p:nvPr>
        </p:nvSpPr>
        <p:spPr>
          <a:xfrm>
            <a:off x="11402950" y="6580908"/>
            <a:ext cx="595086" cy="151509"/>
          </a:xfrm>
        </p:spPr>
        <p:txBody>
          <a:bodyPr>
            <a:normAutofit fontScale="25000" lnSpcReduction="20000"/>
          </a:bodyPr>
          <a:lstStyle/>
          <a:p>
            <a:endParaRPr lang="ru-RU" dirty="0"/>
          </a:p>
        </p:txBody>
      </p:sp>
      <p:sp>
        <p:nvSpPr>
          <p:cNvPr id="4" name="Текст 3"/>
          <p:cNvSpPr>
            <a:spLocks noGrp="1"/>
          </p:cNvSpPr>
          <p:nvPr>
            <p:ph type="body" sz="half" idx="2"/>
          </p:nvPr>
        </p:nvSpPr>
        <p:spPr>
          <a:xfrm>
            <a:off x="1209144" y="1900619"/>
            <a:ext cx="8336638" cy="3375417"/>
          </a:xfrm>
        </p:spPr>
        <p:txBody>
          <a:bodyPr>
            <a:normAutofit/>
          </a:bodyPr>
          <a:lstStyle/>
          <a:p>
            <a:r>
              <a:rPr lang="ru-RU" sz="2000" dirty="0"/>
              <a:t>Информация</a:t>
            </a:r>
            <a:r>
              <a:rPr lang="ru-RU" sz="2800" dirty="0"/>
              <a:t> </a:t>
            </a:r>
            <a:r>
              <a:rPr lang="ru-RU" sz="2000" dirty="0"/>
              <a:t>о товаре — это совокупность характеризующих его сведений.</a:t>
            </a:r>
          </a:p>
        </p:txBody>
      </p:sp>
      <p:pic>
        <p:nvPicPr>
          <p:cNvPr id="5" name="Рисунок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608536" y="2788877"/>
            <a:ext cx="5297464" cy="3792031"/>
          </a:xfrm>
          <a:prstGeom prst="rect">
            <a:avLst/>
          </a:prstGeom>
        </p:spPr>
      </p:pic>
    </p:spTree>
    <p:extLst>
      <p:ext uri="{BB962C8B-B14F-4D97-AF65-F5344CB8AC3E}">
        <p14:creationId xmlns:p14="http://schemas.microsoft.com/office/powerpoint/2010/main" val="280896819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10016" y="486858"/>
            <a:ext cx="9603275" cy="1049235"/>
          </a:xfrm>
        </p:spPr>
        <p:txBody>
          <a:bodyPr>
            <a:normAutofit fontScale="90000"/>
          </a:bodyPr>
          <a:lstStyle/>
          <a:p>
            <a:pPr algn="ctr"/>
            <a:r>
              <a:rPr lang="ru-RU" dirty="0"/>
              <a:t>Откуда же </a:t>
            </a:r>
            <a:r>
              <a:rPr lang="ru-RU" dirty="0" smtClean="0"/>
              <a:t>человеку приходит информация о товарах?</a:t>
            </a:r>
            <a:endParaRPr lang="ru-RU" dirty="0"/>
          </a:p>
        </p:txBody>
      </p:sp>
      <p:sp>
        <p:nvSpPr>
          <p:cNvPr id="3" name="Объект 2"/>
          <p:cNvSpPr>
            <a:spLocks noGrp="1"/>
          </p:cNvSpPr>
          <p:nvPr>
            <p:ph idx="1"/>
          </p:nvPr>
        </p:nvSpPr>
        <p:spPr>
          <a:xfrm>
            <a:off x="1160634" y="1728686"/>
            <a:ext cx="6473220" cy="3782291"/>
          </a:xfrm>
        </p:spPr>
        <p:txBody>
          <a:bodyPr/>
          <a:lstStyle/>
          <a:p>
            <a:pPr marL="457200" indent="-457200">
              <a:buAutoNum type="arabicPeriod"/>
            </a:pPr>
            <a:r>
              <a:rPr lang="ru-RU" dirty="0" smtClean="0"/>
              <a:t>Средства </a:t>
            </a:r>
            <a:r>
              <a:rPr lang="ru-RU" dirty="0"/>
              <a:t>массовой информации</a:t>
            </a:r>
            <a:r>
              <a:rPr lang="ru-RU" dirty="0" smtClean="0"/>
              <a:t>.</a:t>
            </a:r>
          </a:p>
          <a:p>
            <a:pPr marL="457200" indent="-457200">
              <a:buAutoNum type="arabicPeriod"/>
            </a:pPr>
            <a:r>
              <a:rPr lang="ru-RU" dirty="0"/>
              <a:t>Выставки товаров или услуг</a:t>
            </a:r>
            <a:r>
              <a:rPr lang="ru-RU" dirty="0" smtClean="0"/>
              <a:t>.</a:t>
            </a:r>
          </a:p>
          <a:p>
            <a:pPr marL="457200" indent="-457200">
              <a:buAutoNum type="arabicPeriod"/>
            </a:pPr>
            <a:r>
              <a:rPr lang="ru-RU" dirty="0"/>
              <a:t>Наружная реклама</a:t>
            </a:r>
            <a:r>
              <a:rPr lang="ru-RU" dirty="0" smtClean="0"/>
              <a:t>.</a:t>
            </a:r>
          </a:p>
          <a:p>
            <a:pPr marL="457200" indent="-457200">
              <a:buAutoNum type="arabicPeriod"/>
            </a:pPr>
            <a:r>
              <a:rPr lang="ru-RU" dirty="0"/>
              <a:t>Символы на этикетках, вкладышах, упаковках. </a:t>
            </a:r>
            <a:endParaRPr lang="ru-RU" dirty="0" smtClean="0"/>
          </a:p>
          <a:p>
            <a:pPr marL="457200" indent="-457200">
              <a:buAutoNum type="arabicPeriod"/>
            </a:pPr>
            <a:r>
              <a:rPr lang="ru-RU" dirty="0"/>
              <a:t>Инструкции с описанием качества товаров и технологии их применения</a:t>
            </a:r>
            <a:r>
              <a:rPr lang="ru-RU" dirty="0" smtClean="0"/>
              <a:t>.</a:t>
            </a:r>
          </a:p>
          <a:p>
            <a:pPr marL="457200" indent="-457200">
              <a:buAutoNum type="arabicPeriod"/>
            </a:pPr>
            <a:r>
              <a:rPr lang="ru-RU" dirty="0"/>
              <a:t>«Сарафанное радио</a:t>
            </a:r>
            <a:r>
              <a:rPr lang="ru-RU" dirty="0" smtClean="0"/>
              <a:t>», </a:t>
            </a:r>
            <a:r>
              <a:rPr lang="ru-RU" dirty="0"/>
              <a:t>то есть устное и письменное общение между людьми.</a:t>
            </a:r>
          </a:p>
        </p:txBody>
      </p:sp>
      <p:pic>
        <p:nvPicPr>
          <p:cNvPr id="4" name="Рисунок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785780" y="1512313"/>
            <a:ext cx="2085585" cy="1390390"/>
          </a:xfrm>
          <a:prstGeom prst="rect">
            <a:avLst/>
          </a:prstGeom>
        </p:spPr>
      </p:pic>
      <p:pic>
        <p:nvPicPr>
          <p:cNvPr id="5" name="Рисунок 4"/>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466808" y="2207508"/>
            <a:ext cx="2029655" cy="2029655"/>
          </a:xfrm>
          <a:prstGeom prst="rect">
            <a:avLst/>
          </a:prstGeom>
        </p:spPr>
      </p:pic>
      <p:pic>
        <p:nvPicPr>
          <p:cNvPr id="6" name="Рисунок 5"/>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8257399" y="4583875"/>
            <a:ext cx="3441203" cy="1935678"/>
          </a:xfrm>
          <a:prstGeom prst="rect">
            <a:avLst/>
          </a:prstGeom>
        </p:spPr>
      </p:pic>
    </p:spTree>
    <p:extLst>
      <p:ext uri="{BB962C8B-B14F-4D97-AF65-F5344CB8AC3E}">
        <p14:creationId xmlns:p14="http://schemas.microsoft.com/office/powerpoint/2010/main" val="354100455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40174" y="622301"/>
            <a:ext cx="8908473" cy="976312"/>
          </a:xfrm>
        </p:spPr>
        <p:txBody>
          <a:bodyPr>
            <a:noAutofit/>
          </a:bodyPr>
          <a:lstStyle/>
          <a:p>
            <a:pPr algn="ctr"/>
            <a:r>
              <a:rPr lang="ru-RU" sz="3200" dirty="0"/>
              <a:t>Какая же информация для нас первостепенная?</a:t>
            </a:r>
          </a:p>
        </p:txBody>
      </p:sp>
      <p:sp>
        <p:nvSpPr>
          <p:cNvPr id="4" name="Текст 3"/>
          <p:cNvSpPr>
            <a:spLocks noGrp="1"/>
          </p:cNvSpPr>
          <p:nvPr>
            <p:ph type="body" sz="half" idx="2"/>
          </p:nvPr>
        </p:nvSpPr>
        <p:spPr>
          <a:xfrm>
            <a:off x="1248782" y="1889558"/>
            <a:ext cx="9691256" cy="465714"/>
          </a:xfrm>
        </p:spPr>
        <p:txBody>
          <a:bodyPr>
            <a:normAutofit/>
          </a:bodyPr>
          <a:lstStyle/>
          <a:p>
            <a:r>
              <a:rPr lang="ru-RU" sz="1800" dirty="0"/>
              <a:t>Конечно, информация о качестве товара и безопасность его использования.</a:t>
            </a:r>
          </a:p>
        </p:txBody>
      </p:sp>
      <p:pic>
        <p:nvPicPr>
          <p:cNvPr id="5" name="Рисунок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085111" y="2470313"/>
            <a:ext cx="2810598" cy="3988760"/>
          </a:xfrm>
          <a:prstGeom prst="rect">
            <a:avLst/>
          </a:prstGeom>
        </p:spPr>
      </p:pic>
      <p:pic>
        <p:nvPicPr>
          <p:cNvPr id="6" name="Рисунок 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647708" y="2501489"/>
            <a:ext cx="2770309" cy="3957584"/>
          </a:xfrm>
          <a:prstGeom prst="rect">
            <a:avLst/>
          </a:prstGeom>
        </p:spPr>
      </p:pic>
    </p:spTree>
    <p:extLst>
      <p:ext uri="{BB962C8B-B14F-4D97-AF65-F5344CB8AC3E}">
        <p14:creationId xmlns:p14="http://schemas.microsoft.com/office/powerpoint/2010/main" val="306765555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34836" y="446088"/>
            <a:ext cx="9005455" cy="976312"/>
          </a:xfrm>
        </p:spPr>
        <p:txBody>
          <a:bodyPr>
            <a:normAutofit/>
          </a:bodyPr>
          <a:lstStyle/>
          <a:p>
            <a:pPr algn="ctr"/>
            <a:r>
              <a:rPr lang="ru-RU" sz="3200" dirty="0"/>
              <a:t>Цели </a:t>
            </a:r>
            <a:r>
              <a:rPr lang="ru-RU" sz="3200" dirty="0" smtClean="0"/>
              <a:t>сертификации:</a:t>
            </a:r>
            <a:endParaRPr lang="ru-RU" sz="3200" dirty="0"/>
          </a:p>
        </p:txBody>
      </p:sp>
      <p:sp>
        <p:nvSpPr>
          <p:cNvPr id="3" name="Объект 2"/>
          <p:cNvSpPr>
            <a:spLocks noGrp="1"/>
          </p:cNvSpPr>
          <p:nvPr>
            <p:ph idx="1"/>
          </p:nvPr>
        </p:nvSpPr>
        <p:spPr>
          <a:xfrm>
            <a:off x="11379921" y="6812281"/>
            <a:ext cx="631970" cy="45719"/>
          </a:xfrm>
        </p:spPr>
        <p:txBody>
          <a:bodyPr>
            <a:normAutofit fontScale="25000" lnSpcReduction="20000"/>
          </a:bodyPr>
          <a:lstStyle/>
          <a:p>
            <a:endParaRPr lang="ru-RU" dirty="0"/>
          </a:p>
        </p:txBody>
      </p:sp>
      <p:sp>
        <p:nvSpPr>
          <p:cNvPr id="4" name="Текст 3"/>
          <p:cNvSpPr>
            <a:spLocks noGrp="1"/>
          </p:cNvSpPr>
          <p:nvPr>
            <p:ph type="body" sz="half" idx="2"/>
          </p:nvPr>
        </p:nvSpPr>
        <p:spPr>
          <a:xfrm>
            <a:off x="2719242" y="2291341"/>
            <a:ext cx="8660679" cy="4262436"/>
          </a:xfrm>
        </p:spPr>
        <p:txBody>
          <a:bodyPr>
            <a:normAutofit/>
          </a:bodyPr>
          <a:lstStyle/>
          <a:p>
            <a:r>
              <a:rPr lang="ru-RU" sz="1800" dirty="0"/>
              <a:t>1) содействие потребителям в компетентном выборе продукции;</a:t>
            </a:r>
          </a:p>
          <a:p>
            <a:r>
              <a:rPr lang="ru-RU" sz="1800" dirty="0"/>
              <a:t>2) защита потребителя от недобросовестного изготовителя;</a:t>
            </a:r>
          </a:p>
          <a:p>
            <a:r>
              <a:rPr lang="ru-RU" sz="1800" dirty="0"/>
              <a:t>3) контроль безопасности продукции для окружающей среды,</a:t>
            </a:r>
          </a:p>
          <a:p>
            <a:r>
              <a:rPr lang="ru-RU" sz="1800" dirty="0"/>
              <a:t>жизни и здоровья людей;</a:t>
            </a:r>
          </a:p>
          <a:p>
            <a:r>
              <a:rPr lang="ru-RU" sz="1800" dirty="0"/>
              <a:t>4) создание условий для деятельности организаций и предпринимателей на едином товарном рынке России;</a:t>
            </a:r>
          </a:p>
          <a:p>
            <a:endParaRPr lang="ru-RU" sz="1800" dirty="0"/>
          </a:p>
        </p:txBody>
      </p:sp>
    </p:spTree>
    <p:extLst>
      <p:ext uri="{BB962C8B-B14F-4D97-AF65-F5344CB8AC3E}">
        <p14:creationId xmlns:p14="http://schemas.microsoft.com/office/powerpoint/2010/main" val="39491306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23107" y="554837"/>
            <a:ext cx="9003329" cy="1280890"/>
          </a:xfrm>
        </p:spPr>
        <p:txBody>
          <a:bodyPr>
            <a:normAutofit fontScale="90000"/>
          </a:bodyPr>
          <a:lstStyle/>
          <a:p>
            <a:pPr algn="ctr"/>
            <a:r>
              <a:rPr lang="ru-RU" sz="3200" dirty="0"/>
              <a:t>Что такое маркировка, этикетка, вкладыш? Какова их роль для покупателя и производителя?</a:t>
            </a:r>
          </a:p>
        </p:txBody>
      </p:sp>
      <p:pic>
        <p:nvPicPr>
          <p:cNvPr id="4" name="Объект 3"/>
          <p:cNvPicPr>
            <a:picLocks noGrp="1" noChangeAspect="1"/>
          </p:cNvPicPr>
          <p:nvPr>
            <p:ph idx="1"/>
          </p:nvPr>
        </p:nvPicPr>
        <p:blipFill>
          <a:blip r:embed="rId3" cstate="email">
            <a:extLst>
              <a:ext uri="{28A0092B-C50C-407E-A947-70E740481C1C}">
                <a14:useLocalDpi xmlns:a14="http://schemas.microsoft.com/office/drawing/2010/main"/>
              </a:ext>
            </a:extLst>
          </a:blip>
          <a:stretch>
            <a:fillRect/>
          </a:stretch>
        </p:blipFill>
        <p:spPr>
          <a:xfrm>
            <a:off x="1100137" y="2343334"/>
            <a:ext cx="5397645" cy="1465944"/>
          </a:xfrm>
          <a:prstGeom prst="rect">
            <a:avLst/>
          </a:prstGeom>
        </p:spPr>
      </p:pic>
      <p:pic>
        <p:nvPicPr>
          <p:cNvPr id="5" name="Рисунок 4"/>
          <p:cNvPicPr>
            <a:picLocks noChangeAspect="1"/>
          </p:cNvPicPr>
          <p:nvPr/>
        </p:nvPicPr>
        <p:blipFill>
          <a:blip r:embed="rId4"/>
          <a:stretch>
            <a:fillRect/>
          </a:stretch>
        </p:blipFill>
        <p:spPr>
          <a:xfrm>
            <a:off x="7739495" y="2046582"/>
            <a:ext cx="3842905" cy="2947982"/>
          </a:xfrm>
          <a:prstGeom prst="rect">
            <a:avLst/>
          </a:prstGeom>
        </p:spPr>
      </p:pic>
      <p:pic>
        <p:nvPicPr>
          <p:cNvPr id="6" name="Рисунок 5"/>
          <p:cNvPicPr>
            <a:picLocks noChangeAspect="1"/>
          </p:cNvPicPr>
          <p:nvPr/>
        </p:nvPicPr>
        <p:blipFill>
          <a:blip r:embed="rId5"/>
          <a:stretch>
            <a:fillRect/>
          </a:stretch>
        </p:blipFill>
        <p:spPr>
          <a:xfrm>
            <a:off x="3268682" y="3999144"/>
            <a:ext cx="4024745" cy="2329540"/>
          </a:xfrm>
          <a:prstGeom prst="rect">
            <a:avLst/>
          </a:prstGeom>
        </p:spPr>
      </p:pic>
    </p:spTree>
    <p:extLst>
      <p:ext uri="{BB962C8B-B14F-4D97-AF65-F5344CB8AC3E}">
        <p14:creationId xmlns:p14="http://schemas.microsoft.com/office/powerpoint/2010/main" val="297965210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23107" y="457856"/>
            <a:ext cx="9072602" cy="1280890"/>
          </a:xfrm>
        </p:spPr>
        <p:txBody>
          <a:bodyPr>
            <a:normAutofit/>
          </a:bodyPr>
          <a:lstStyle/>
          <a:p>
            <a:pPr algn="ctr"/>
            <a:r>
              <a:rPr lang="ru-RU" sz="3200" dirty="0"/>
              <a:t>Виды товарных знаков</a:t>
            </a:r>
          </a:p>
        </p:txBody>
      </p:sp>
      <p:sp>
        <p:nvSpPr>
          <p:cNvPr id="3" name="Объект 2"/>
          <p:cNvSpPr>
            <a:spLocks noGrp="1"/>
          </p:cNvSpPr>
          <p:nvPr>
            <p:ph idx="1"/>
          </p:nvPr>
        </p:nvSpPr>
        <p:spPr>
          <a:xfrm>
            <a:off x="1780309" y="1738746"/>
            <a:ext cx="8915400" cy="3777622"/>
          </a:xfrm>
        </p:spPr>
        <p:txBody>
          <a:bodyPr/>
          <a:lstStyle/>
          <a:p>
            <a:r>
              <a:rPr lang="ru-RU" dirty="0"/>
              <a:t>1. Словесный</a:t>
            </a:r>
          </a:p>
          <a:p>
            <a:r>
              <a:rPr lang="ru-RU" dirty="0"/>
              <a:t>2. Изобразительный</a:t>
            </a:r>
          </a:p>
          <a:p>
            <a:r>
              <a:rPr lang="ru-RU" dirty="0"/>
              <a:t>3. Комбинированный</a:t>
            </a:r>
          </a:p>
          <a:p>
            <a:r>
              <a:rPr lang="ru-RU" dirty="0"/>
              <a:t>4. Объемный</a:t>
            </a:r>
          </a:p>
          <a:p>
            <a:r>
              <a:rPr lang="ru-RU" dirty="0"/>
              <a:t>5. Звуковой</a:t>
            </a:r>
          </a:p>
          <a:p>
            <a:r>
              <a:rPr lang="ru-RU" dirty="0"/>
              <a:t>6. Обонятельный</a:t>
            </a:r>
          </a:p>
          <a:p>
            <a:endParaRPr lang="ru-RU" dirty="0"/>
          </a:p>
        </p:txBody>
      </p:sp>
      <p:pic>
        <p:nvPicPr>
          <p:cNvPr id="4" name="Рисунок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698671" y="3063789"/>
            <a:ext cx="1915989" cy="1293495"/>
          </a:xfrm>
          <a:prstGeom prst="rect">
            <a:avLst/>
          </a:prstGeom>
        </p:spPr>
      </p:pic>
      <p:pic>
        <p:nvPicPr>
          <p:cNvPr id="5" name="Рисунок 4"/>
          <p:cNvPicPr>
            <a:picLocks noChangeAspect="1"/>
          </p:cNvPicPr>
          <p:nvPr/>
        </p:nvPicPr>
        <p:blipFill>
          <a:blip r:embed="rId4"/>
          <a:stretch>
            <a:fillRect/>
          </a:stretch>
        </p:blipFill>
        <p:spPr>
          <a:xfrm>
            <a:off x="8129201" y="2170377"/>
            <a:ext cx="1728957" cy="1234969"/>
          </a:xfrm>
          <a:prstGeom prst="rect">
            <a:avLst/>
          </a:prstGeom>
        </p:spPr>
      </p:pic>
      <p:pic>
        <p:nvPicPr>
          <p:cNvPr id="6" name="Рисунок 5"/>
          <p:cNvPicPr>
            <a:picLocks noChangeAspect="1"/>
          </p:cNvPicPr>
          <p:nvPr/>
        </p:nvPicPr>
        <p:blipFill>
          <a:blip r:embed="rId5"/>
          <a:stretch>
            <a:fillRect/>
          </a:stretch>
        </p:blipFill>
        <p:spPr>
          <a:xfrm>
            <a:off x="8843745" y="5067810"/>
            <a:ext cx="2857500" cy="971550"/>
          </a:xfrm>
          <a:prstGeom prst="rect">
            <a:avLst/>
          </a:prstGeom>
        </p:spPr>
      </p:pic>
      <p:pic>
        <p:nvPicPr>
          <p:cNvPr id="7" name="Рисунок 6"/>
          <p:cNvPicPr>
            <a:picLocks noChangeAspect="1"/>
          </p:cNvPicPr>
          <p:nvPr/>
        </p:nvPicPr>
        <p:blipFill>
          <a:blip r:embed="rId6"/>
          <a:stretch>
            <a:fillRect/>
          </a:stretch>
        </p:blipFill>
        <p:spPr>
          <a:xfrm>
            <a:off x="10201999" y="1073362"/>
            <a:ext cx="1209675" cy="1714500"/>
          </a:xfrm>
          <a:prstGeom prst="rect">
            <a:avLst/>
          </a:prstGeom>
        </p:spPr>
      </p:pic>
      <p:pic>
        <p:nvPicPr>
          <p:cNvPr id="8" name="Рисунок 7"/>
          <p:cNvPicPr>
            <a:picLocks noChangeAspect="1"/>
          </p:cNvPicPr>
          <p:nvPr/>
        </p:nvPicPr>
        <p:blipFill>
          <a:blip r:embed="rId7"/>
          <a:stretch>
            <a:fillRect/>
          </a:stretch>
        </p:blipFill>
        <p:spPr>
          <a:xfrm>
            <a:off x="2107976" y="4820160"/>
            <a:ext cx="2524125" cy="1219200"/>
          </a:xfrm>
          <a:prstGeom prst="rect">
            <a:avLst/>
          </a:prstGeom>
        </p:spPr>
      </p:pic>
      <p:pic>
        <p:nvPicPr>
          <p:cNvPr id="9" name="Рисунок 8"/>
          <p:cNvPicPr>
            <a:picLocks noChangeAspect="1"/>
          </p:cNvPicPr>
          <p:nvPr/>
        </p:nvPicPr>
        <p:blipFill>
          <a:blip r:embed="rId8"/>
          <a:stretch>
            <a:fillRect/>
          </a:stretch>
        </p:blipFill>
        <p:spPr>
          <a:xfrm>
            <a:off x="5504193" y="5067810"/>
            <a:ext cx="2857500" cy="971550"/>
          </a:xfrm>
          <a:prstGeom prst="rect">
            <a:avLst/>
          </a:prstGeom>
        </p:spPr>
      </p:pic>
    </p:spTree>
    <p:extLst>
      <p:ext uri="{BB962C8B-B14F-4D97-AF65-F5344CB8AC3E}">
        <p14:creationId xmlns:p14="http://schemas.microsoft.com/office/powerpoint/2010/main" val="426064215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9253" y="651819"/>
            <a:ext cx="9086456" cy="1280890"/>
          </a:xfrm>
        </p:spPr>
        <p:txBody>
          <a:bodyPr>
            <a:normAutofit/>
          </a:bodyPr>
          <a:lstStyle/>
          <a:p>
            <a:pPr algn="ctr"/>
            <a:r>
              <a:rPr lang="ru-RU" sz="3200" dirty="0" smtClean="0"/>
              <a:t>Что такое </a:t>
            </a:r>
            <a:r>
              <a:rPr lang="ru-RU" sz="3200" dirty="0" err="1" smtClean="0"/>
              <a:t>штрихкод</a:t>
            </a:r>
            <a:r>
              <a:rPr lang="ru-RU" sz="3200" dirty="0" smtClean="0"/>
              <a:t>?</a:t>
            </a:r>
            <a:endParaRPr lang="ru-RU" sz="3200" dirty="0"/>
          </a:p>
        </p:txBody>
      </p:sp>
      <p:sp>
        <p:nvSpPr>
          <p:cNvPr id="3" name="Объект 2"/>
          <p:cNvSpPr>
            <a:spLocks noGrp="1"/>
          </p:cNvSpPr>
          <p:nvPr>
            <p:ph idx="1"/>
          </p:nvPr>
        </p:nvSpPr>
        <p:spPr>
          <a:xfrm>
            <a:off x="940521" y="1634836"/>
            <a:ext cx="8915400" cy="3777622"/>
          </a:xfrm>
        </p:spPr>
        <p:txBody>
          <a:bodyPr/>
          <a:lstStyle/>
          <a:p>
            <a:r>
              <a:rPr lang="ru-RU" dirty="0" err="1"/>
              <a:t>Штрихкод</a:t>
            </a:r>
            <a:r>
              <a:rPr lang="ru-RU" dirty="0"/>
              <a:t> – графическая информация, которая наносится на поверхность товара, маркировку или упаковку изделий.</a:t>
            </a:r>
          </a:p>
        </p:txBody>
      </p:sp>
      <p:pic>
        <p:nvPicPr>
          <p:cNvPr id="4" name="Рисунок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540535" y="2112073"/>
            <a:ext cx="3388230" cy="2665408"/>
          </a:xfrm>
          <a:prstGeom prst="rect">
            <a:avLst/>
          </a:prstGeom>
        </p:spPr>
      </p:pic>
      <p:pic>
        <p:nvPicPr>
          <p:cNvPr id="5" name="Рисунок 4"/>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934983" y="3084559"/>
            <a:ext cx="5611091" cy="2931576"/>
          </a:xfrm>
          <a:prstGeom prst="rect">
            <a:avLst/>
          </a:prstGeom>
        </p:spPr>
      </p:pic>
    </p:spTree>
    <p:extLst>
      <p:ext uri="{BB962C8B-B14F-4D97-AF65-F5344CB8AC3E}">
        <p14:creationId xmlns:p14="http://schemas.microsoft.com/office/powerpoint/2010/main" val="404835005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7127" y="624110"/>
            <a:ext cx="9213273" cy="1280890"/>
          </a:xfrm>
        </p:spPr>
        <p:txBody>
          <a:bodyPr>
            <a:normAutofit/>
          </a:bodyPr>
          <a:lstStyle/>
          <a:p>
            <a:pPr algn="ctr"/>
            <a:r>
              <a:rPr lang="ru-RU" sz="3200" dirty="0"/>
              <a:t>Что скрывается за «зеброй»?</a:t>
            </a:r>
          </a:p>
        </p:txBody>
      </p:sp>
      <p:sp>
        <p:nvSpPr>
          <p:cNvPr id="3" name="Объект 2"/>
          <p:cNvSpPr>
            <a:spLocks noGrp="1"/>
          </p:cNvSpPr>
          <p:nvPr>
            <p:ph idx="1"/>
          </p:nvPr>
        </p:nvSpPr>
        <p:spPr/>
        <p:txBody>
          <a:bodyPr/>
          <a:lstStyle/>
          <a:p>
            <a:endParaRPr lang="ru-RU"/>
          </a:p>
        </p:txBody>
      </p:sp>
      <p:pic>
        <p:nvPicPr>
          <p:cNvPr id="4" name="Рисунок 3"/>
          <p:cNvPicPr>
            <a:picLocks noChangeAspect="1"/>
          </p:cNvPicPr>
          <p:nvPr/>
        </p:nvPicPr>
        <p:blipFill>
          <a:blip r:embed="rId3"/>
          <a:stretch>
            <a:fillRect/>
          </a:stretch>
        </p:blipFill>
        <p:spPr>
          <a:xfrm>
            <a:off x="2092902" y="1761098"/>
            <a:ext cx="4709680" cy="3032574"/>
          </a:xfrm>
          <a:prstGeom prst="rect">
            <a:avLst/>
          </a:prstGeom>
        </p:spPr>
      </p:pic>
      <p:pic>
        <p:nvPicPr>
          <p:cNvPr id="5" name="Рисунок 4"/>
          <p:cNvPicPr>
            <a:picLocks noChangeAspect="1"/>
          </p:cNvPicPr>
          <p:nvPr/>
        </p:nvPicPr>
        <p:blipFill>
          <a:blip r:embed="rId4"/>
          <a:stretch>
            <a:fillRect/>
          </a:stretch>
        </p:blipFill>
        <p:spPr>
          <a:xfrm>
            <a:off x="5416549" y="4793672"/>
            <a:ext cx="6124575" cy="1943100"/>
          </a:xfrm>
          <a:prstGeom prst="rect">
            <a:avLst/>
          </a:prstGeom>
        </p:spPr>
      </p:pic>
    </p:spTree>
    <p:extLst>
      <p:ext uri="{BB962C8B-B14F-4D97-AF65-F5344CB8AC3E}">
        <p14:creationId xmlns:p14="http://schemas.microsoft.com/office/powerpoint/2010/main" val="354142556"/>
      </p:ext>
    </p:extLst>
  </p:cSld>
  <p:clrMapOvr>
    <a:masterClrMapping/>
  </p:clrMapOvr>
  <p:timing>
    <p:tnLst>
      <p:par>
        <p:cTn id="1" dur="indefinite" restart="never" nodeType="tmRoot"/>
      </p:par>
    </p:tnLst>
  </p:timing>
</p:sld>
</file>

<file path=ppt/theme/theme1.xml><?xml version="1.0" encoding="utf-8"?>
<a:theme xmlns:a="http://schemas.openxmlformats.org/drawingml/2006/main" name="Легкий дым">
  <a:themeElements>
    <a:clrScheme name="Легкий дым">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Легкий дым">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Легкий дым">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Wisp" id="{7CB32D59-10C0-40DD-B7BD-2E94284A981C}" vid="{24B1A44C-C006-48B2-A4D7-E5549B3D8CD4}"/>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Wisp</Template>
  <TotalTime>286</TotalTime>
  <Words>2271</Words>
  <Application>Microsoft Office PowerPoint</Application>
  <PresentationFormat>Произвольный</PresentationFormat>
  <Paragraphs>170</Paragraphs>
  <Slides>13</Slides>
  <Notes>10</Notes>
  <HiddenSlides>0</HiddenSlides>
  <MMClips>0</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Легкий дым</vt:lpstr>
      <vt:lpstr>Информация о товарах. Товарные символы, этикетки, штрихкод</vt:lpstr>
      <vt:lpstr>Что такое информация о товарах?</vt:lpstr>
      <vt:lpstr>Откуда же человеку приходит информация о товарах?</vt:lpstr>
      <vt:lpstr>Какая же информация для нас первостепенная?</vt:lpstr>
      <vt:lpstr>Цели сертификации:</vt:lpstr>
      <vt:lpstr>Что такое маркировка, этикетка, вкладыш? Какова их роль для покупателя и производителя?</vt:lpstr>
      <vt:lpstr>Виды товарных знаков</vt:lpstr>
      <vt:lpstr>Что такое штрихкод?</vt:lpstr>
      <vt:lpstr>Что скрывается за «зеброй»?</vt:lpstr>
      <vt:lpstr>Попробуем определить: сертифицирован ли наш товар</vt:lpstr>
      <vt:lpstr>Презентация PowerPoint</vt:lpstr>
      <vt:lpstr>Кроссворд</vt:lpstr>
      <vt:lpstr>Желаем вам  только хороших товаров</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Информация о товарах. Товарные символы, этикетки, штрихкод</dc:title>
  <dc:creator>Alexa Alexa</dc:creator>
  <cp:lastModifiedBy>XTreme.ws</cp:lastModifiedBy>
  <cp:revision>21</cp:revision>
  <dcterms:created xsi:type="dcterms:W3CDTF">2020-04-11T12:30:48Z</dcterms:created>
  <dcterms:modified xsi:type="dcterms:W3CDTF">2020-04-12T15:44:07Z</dcterms:modified>
</cp:coreProperties>
</file>