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91" r:id="rId4"/>
    <p:sldId id="288" r:id="rId5"/>
    <p:sldId id="289" r:id="rId6"/>
    <p:sldId id="290" r:id="rId7"/>
    <p:sldId id="293" r:id="rId8"/>
    <p:sldId id="292" r:id="rId9"/>
    <p:sldId id="295" r:id="rId10"/>
    <p:sldId id="264" r:id="rId11"/>
    <p:sldId id="269" r:id="rId12"/>
    <p:sldId id="296" r:id="rId13"/>
    <p:sldId id="309" r:id="rId14"/>
    <p:sldId id="299" r:id="rId15"/>
    <p:sldId id="274" r:id="rId16"/>
    <p:sldId id="300" r:id="rId17"/>
    <p:sldId id="301" r:id="rId18"/>
    <p:sldId id="30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B033"/>
    <a:srgbClr val="1335C3"/>
    <a:srgbClr val="D9F2F7"/>
    <a:srgbClr val="2A65AC"/>
    <a:srgbClr val="924900"/>
    <a:srgbClr val="DDEB23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D23BD0-81F4-4871-BDC4-97F22430A9AF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05C31C-3336-40B0-A977-98CF21CA6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86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CF7361-9868-4A55-AC60-BDD72AC028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F0DE06-BD4E-4269-84F8-E9E3E3BF6CC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A87820-4720-46A9-A234-036D5BA8362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03CB43-37DE-430E-BA2C-FA2071DAB40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7B2301-75E7-420B-A455-8968DBD6CD6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2EF8FB-FED5-4D35-B631-67E34156B1F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1B71-AD88-4467-B2DD-D010BB573F05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B936D-B1E6-42EF-8C19-C2C6C8D91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C0A7-B9FD-47BF-93CE-B10118A7FB12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F8F79-F8AD-41EC-B96F-3809FB5EE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47CC2-9027-4E53-804A-6994A85CA3B6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E1E7B-1EA8-43BA-AD98-783CC9F4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009AE-C423-4396-9439-35473C5B5FA2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155D-E060-49D7-B436-A4251CB2B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C2B29-404D-4E08-893B-FFF4A5731468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6DD33-6196-4300-AFC6-65E7C2B34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AA020-4478-4625-8055-954D1D53BFDB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0C678-EF25-49A3-B9C2-4006EB3DF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D3BE7-840A-406B-96B6-4484496894B3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B4E44-5991-4364-AA56-93AE25A50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B34BE-2402-4217-B920-ABDEB3AF41B4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1349E-FDC4-4639-A8A6-0DA24B31A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B11A8-2B4F-41C2-86C5-6449A1B124C3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9C6CD-97F5-474E-A850-087A154DB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5F3C0-21C8-461F-BC62-EF50BBB6E975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21B7E-C38E-4439-9763-B845AB9AD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A0AF2-63E6-4D76-9A3C-622AFAA1456D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D6D13-D629-49AE-A267-DA4A9BD6B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498C1F-023A-405F-9CF7-6B4966490222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211633-032B-4FE7-AEA0-0EE3265A5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bin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3.jpeg"/><Relationship Id="rId7" Type="http://schemas.openxmlformats.org/officeDocument/2006/relationships/slide" Target="slide3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10" Type="http://schemas.openxmlformats.org/officeDocument/2006/relationships/slide" Target="slide7.xml"/><Relationship Id="rId19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755650" y="476250"/>
            <a:ext cx="7758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E02EBE"/>
                </a:solidFill>
              </a:rPr>
              <a:t>ИНТЕЛЛЕКТУАЛЬН НААДН</a:t>
            </a:r>
            <a:r>
              <a:rPr lang="ru-RU"/>
              <a:t> </a:t>
            </a:r>
          </a:p>
        </p:txBody>
      </p:sp>
      <p:sp>
        <p:nvSpPr>
          <p:cNvPr id="14347" name="Rectangle 11">
            <a:hlinkClick r:id="rId4" action="ppaction://hlinksldjump" highlightClick="1">
              <a:snd r:embed="rId5" name="cashreg.wav"/>
            </a:hlinkClick>
          </p:cNvPr>
          <p:cNvSpPr>
            <a:spLocks noChangeArrowheads="1"/>
          </p:cNvSpPr>
          <p:nvPr/>
        </p:nvSpPr>
        <p:spPr bwMode="auto">
          <a:xfrm>
            <a:off x="3419475" y="616585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</a:rPr>
              <a:t>НААД  ЭКЛХМН</a:t>
            </a:r>
            <a:r>
              <a:rPr lang="ru-RU" b="1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14340" name="WordArt 6"/>
          <p:cNvSpPr>
            <a:spLocks noChangeArrowheads="1" noChangeShapeType="1" noTextEdit="1"/>
          </p:cNvSpPr>
          <p:nvPr/>
        </p:nvSpPr>
        <p:spPr bwMode="auto">
          <a:xfrm>
            <a:off x="2771775" y="1989138"/>
            <a:ext cx="33131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Ухата экм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787900" y="4437063"/>
            <a:ext cx="3240088" cy="1898650"/>
          </a:xfrm>
          <a:prstGeom prst="rect">
            <a:avLst/>
          </a:prstGeom>
          <a:solidFill>
            <a:srgbClr val="00FF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1335C3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/>
              <a:t>Садта күн  - салата модн</a:t>
            </a:r>
          </a:p>
          <a:p>
            <a:pPr>
              <a:defRPr/>
            </a:pPr>
            <a:r>
              <a:rPr lang="ru-RU" sz="2800" b="1" i="1">
                <a:solidFill>
                  <a:srgbClr val="1335C3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/>
              <a:t>Күүнә экн – наһцнр, усна экн - булг</a:t>
            </a:r>
            <a:r>
              <a:rPr lang="ru-RU"/>
              <a:t> </a:t>
            </a:r>
            <a:endParaRPr lang="ru-RU" sz="2800" b="1" i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i="1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827088" y="1989138"/>
            <a:ext cx="4897437" cy="1778000"/>
          </a:xfrm>
          <a:prstGeom prst="rect">
            <a:avLst/>
          </a:prstGeom>
          <a:solidFill>
            <a:srgbClr val="FF99CC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i="1"/>
              <a:t>Үлгүрмүд цааранднь келтн:</a:t>
            </a:r>
            <a:r>
              <a:rPr lang="ru-RU"/>
              <a:t> </a:t>
            </a:r>
          </a:p>
          <a:p>
            <a:pPr>
              <a:defRPr/>
            </a:pPr>
            <a:endParaRPr lang="ru-RU" i="1"/>
          </a:p>
          <a:p>
            <a:pPr>
              <a:defRPr/>
            </a:pPr>
            <a:r>
              <a:rPr lang="ru-RU" b="1" i="1">
                <a:solidFill>
                  <a:srgbClr val="1335C3"/>
                </a:solidFill>
              </a:rPr>
              <a:t>1. Садта күн  - ……….</a:t>
            </a:r>
          </a:p>
          <a:p>
            <a:pPr>
              <a:defRPr/>
            </a:pPr>
            <a:endParaRPr lang="ru-RU" b="1" i="1">
              <a:solidFill>
                <a:srgbClr val="1335C3"/>
              </a:solidFill>
            </a:endParaRPr>
          </a:p>
          <a:p>
            <a:pPr>
              <a:defRPr/>
            </a:pPr>
            <a:endParaRPr lang="ru-RU" b="1" i="1">
              <a:solidFill>
                <a:srgbClr val="1335C3"/>
              </a:solidFill>
            </a:endParaRPr>
          </a:p>
          <a:p>
            <a:pPr>
              <a:defRPr/>
            </a:pPr>
            <a:r>
              <a:rPr lang="ru-RU" b="1" i="1">
                <a:solidFill>
                  <a:srgbClr val="1335C3"/>
                </a:solidFill>
              </a:rPr>
              <a:t>2. Күүнә экн – наһцнр, усна экн -</a:t>
            </a:r>
            <a:r>
              <a:rPr lang="ru-RU" b="1">
                <a:solidFill>
                  <a:srgbClr val="1335C3"/>
                </a:solidFill>
              </a:rPr>
              <a:t> 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2484438" y="333375"/>
            <a:ext cx="4175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endParaRPr lang="ru-RU" sz="3200" b="1" i="1">
              <a:solidFill>
                <a:srgbClr val="00B050"/>
              </a:solidFill>
              <a:latin typeface="Times New Roman" pitchFamily="18" charset="0"/>
            </a:endParaRPr>
          </a:p>
        </p:txBody>
      </p:sp>
      <p:pic>
        <p:nvPicPr>
          <p:cNvPr id="10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868863"/>
            <a:ext cx="1008063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МАНА ѲРК-БҮЛ</a:t>
            </a:r>
          </a:p>
        </p:txBody>
      </p:sp>
      <p:pic>
        <p:nvPicPr>
          <p:cNvPr id="29705" name="Picture 12" descr="0005-012-CHa-sch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276475"/>
            <a:ext cx="709612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3" descr="%D1%80%D0%BE%D0%B4%D0%BD%D0%B8%D0%BA_%D0%BD%D0%B0_%D1%81%D0%B0%D0%B9%D1%82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068638"/>
            <a:ext cx="941387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МАНА ѲРК-БҮЛ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5219700" y="2852738"/>
            <a:ext cx="2520950" cy="26574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Үвл – зима</a:t>
            </a:r>
          </a:p>
          <a:p>
            <a:pPr marL="342900" indent="-342900" algn="ctr">
              <a:defRPr/>
            </a:pPr>
            <a:endParaRPr lang="ru-RU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Хавр – весна</a:t>
            </a:r>
          </a:p>
          <a:p>
            <a:pPr marL="342900" indent="-342900" algn="ctr">
              <a:defRPr/>
            </a:pPr>
            <a:endParaRPr lang="ru-RU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Зун – лето</a:t>
            </a:r>
          </a:p>
          <a:p>
            <a:pPr marL="342900" indent="-342900" algn="ctr">
              <a:defRPr/>
            </a:pPr>
            <a:endParaRPr lang="ru-RU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Arial" charset="0"/>
              </a:rPr>
              <a:t>Намр - осень </a:t>
            </a:r>
          </a:p>
        </p:txBody>
      </p:sp>
      <p:pic>
        <p:nvPicPr>
          <p:cNvPr id="8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868863"/>
            <a:ext cx="10541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188" y="1773238"/>
            <a:ext cx="6840537" cy="588962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984807"/>
                </a:solidFill>
              </a:rPr>
              <a:t>1. Җилин дѳрвн цаг  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Хальмг лит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341165" y="412602"/>
            <a:ext cx="64807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1748" name="Прямоугольник 10"/>
          <p:cNvSpPr>
            <a:spLocks noChangeArrowheads="1"/>
          </p:cNvSpPr>
          <p:nvPr/>
        </p:nvSpPr>
        <p:spPr bwMode="auto">
          <a:xfrm>
            <a:off x="4765675" y="50006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3200" i="1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339975" y="1692275"/>
            <a:ext cx="5545138" cy="1076325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984807"/>
                </a:solidFill>
              </a:rPr>
              <a:t> Хальмг литин сармуд келҗ ѳгтн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427538" y="2852738"/>
            <a:ext cx="3313112" cy="37592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2000" b="1"/>
              <a:t>Бар сар</a:t>
            </a:r>
          </a:p>
          <a:p>
            <a:pPr marL="342900" indent="-342900" algn="ctr">
              <a:defRPr/>
            </a:pPr>
            <a:r>
              <a:rPr lang="ru-RU" sz="2000" b="1"/>
              <a:t>Туула сар</a:t>
            </a:r>
          </a:p>
          <a:p>
            <a:pPr marL="342900" indent="-342900" algn="ctr">
              <a:defRPr/>
            </a:pPr>
            <a:r>
              <a:rPr lang="ru-RU" sz="2000" b="1"/>
              <a:t>Лу сар</a:t>
            </a:r>
          </a:p>
          <a:p>
            <a:pPr marL="342900" indent="-342900" algn="ctr">
              <a:defRPr/>
            </a:pPr>
            <a:r>
              <a:rPr lang="ru-RU" sz="2000" b="1"/>
              <a:t>Моһа сар</a:t>
            </a:r>
          </a:p>
          <a:p>
            <a:pPr marL="342900" indent="-342900" algn="ctr">
              <a:defRPr/>
            </a:pPr>
            <a:r>
              <a:rPr lang="ru-RU" sz="2000" b="1"/>
              <a:t>Мѳрн сар</a:t>
            </a:r>
          </a:p>
          <a:p>
            <a:pPr marL="342900" indent="-342900" algn="ctr">
              <a:defRPr/>
            </a:pPr>
            <a:r>
              <a:rPr lang="ru-RU" sz="2000" b="1"/>
              <a:t>Хѳн сар</a:t>
            </a:r>
          </a:p>
          <a:p>
            <a:pPr marL="342900" indent="-342900" algn="ctr">
              <a:defRPr/>
            </a:pPr>
            <a:r>
              <a:rPr lang="ru-RU" sz="2000" b="1"/>
              <a:t>Мѳчн сар</a:t>
            </a:r>
          </a:p>
          <a:p>
            <a:pPr marL="342900" indent="-342900" algn="ctr">
              <a:defRPr/>
            </a:pPr>
            <a:r>
              <a:rPr lang="ru-RU" sz="2000" b="1"/>
              <a:t>Така сар</a:t>
            </a:r>
          </a:p>
          <a:p>
            <a:pPr marL="342900" indent="-342900" algn="ctr">
              <a:defRPr/>
            </a:pPr>
            <a:r>
              <a:rPr lang="ru-RU" sz="2000" b="1"/>
              <a:t>Ноха сар</a:t>
            </a:r>
          </a:p>
          <a:p>
            <a:pPr marL="342900" indent="-342900" algn="ctr">
              <a:defRPr/>
            </a:pPr>
            <a:r>
              <a:rPr lang="ru-RU" sz="2000" b="1"/>
              <a:t>Һаха сар</a:t>
            </a:r>
          </a:p>
          <a:p>
            <a:pPr marL="342900" indent="-342900" algn="ctr">
              <a:defRPr/>
            </a:pPr>
            <a:r>
              <a:rPr lang="ru-RU" sz="2000" b="1"/>
              <a:t>Хулһн сар</a:t>
            </a:r>
          </a:p>
          <a:p>
            <a:pPr marL="342900" indent="-342900" algn="ctr">
              <a:defRPr/>
            </a:pPr>
            <a:r>
              <a:rPr lang="ru-RU" sz="2000" b="1"/>
              <a:t>Үкр сар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3276600" y="333375"/>
            <a:ext cx="27352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>
                <a:solidFill>
                  <a:srgbClr val="FF0000"/>
                </a:solidFill>
              </a:rPr>
              <a:t>Хальмг лит</a:t>
            </a:r>
          </a:p>
        </p:txBody>
      </p:sp>
      <p:pic>
        <p:nvPicPr>
          <p:cNvPr id="8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868863"/>
            <a:ext cx="10541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644085" y="33900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5219700" y="2852738"/>
            <a:ext cx="2520950" cy="23891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Сарң ѳдр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Мигмр ѳдр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Үлмҗ ѳдр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Пүрвә ѳдр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Басң ѳдр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Бембә  ѳдр</a:t>
            </a:r>
          </a:p>
          <a:p>
            <a:pPr marL="342900" indent="-342900" algn="ctr">
              <a:defRPr/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Нарн ѳдр</a:t>
            </a:r>
          </a:p>
          <a:p>
            <a:pPr marL="342900" indent="-342900" algn="ctr">
              <a:defRPr/>
            </a:pPr>
            <a:endParaRPr lang="ru-RU" sz="24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868863"/>
            <a:ext cx="10541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188" y="1773238"/>
            <a:ext cx="6840537" cy="588962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984807"/>
                </a:solidFill>
              </a:rPr>
              <a:t>1. </a:t>
            </a:r>
            <a:r>
              <a:rPr lang="ru-RU" b="1" i="1">
                <a:solidFill>
                  <a:srgbClr val="2A65AC"/>
                </a:solidFill>
              </a:rPr>
              <a:t>Долан хонгин ѳдрмүд</a:t>
            </a:r>
            <a:r>
              <a:rPr lang="ru-RU"/>
              <a:t> 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Хальмг лит</a:t>
            </a:r>
          </a:p>
        </p:txBody>
      </p:sp>
      <p:sp>
        <p:nvSpPr>
          <p:cNvPr id="32774" name="WordArt 9"/>
          <p:cNvSpPr>
            <a:spLocks noChangeArrowheads="1" noChangeShapeType="1" noTextEdit="1"/>
          </p:cNvSpPr>
          <p:nvPr/>
        </p:nvSpPr>
        <p:spPr bwMode="auto">
          <a:xfrm>
            <a:off x="7380288" y="188913"/>
            <a:ext cx="7921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30</a:t>
            </a:r>
          </a:p>
        </p:txBody>
      </p:sp>
      <p:pic>
        <p:nvPicPr>
          <p:cNvPr id="2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868863"/>
            <a:ext cx="10541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868863"/>
            <a:ext cx="10541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952060" y="33900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219700" y="3789363"/>
            <a:ext cx="23764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 i="1">
                <a:solidFill>
                  <a:srgbClr val="FF0000"/>
                </a:solidFill>
              </a:rPr>
              <a:t>Темән - верблюд</a:t>
            </a:r>
          </a:p>
          <a:p>
            <a:r>
              <a:rPr lang="ru-RU" sz="3000" b="1" i="1"/>
              <a:t>  </a:t>
            </a:r>
          </a:p>
          <a:p>
            <a:endParaRPr lang="ru-RU" sz="3000" b="1" i="1"/>
          </a:p>
          <a:p>
            <a:endParaRPr lang="ru-RU" sz="3000" b="1" i="1"/>
          </a:p>
          <a:p>
            <a:endParaRPr lang="ru-RU" sz="3000" b="1" i="1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i="1">
                <a:solidFill>
                  <a:srgbClr val="26B033"/>
                </a:solidFill>
                <a:latin typeface="Times New Roman" pitchFamily="18" charset="0"/>
                <a:cs typeface="Times New Roman" pitchFamily="18" charset="0"/>
              </a:rPr>
              <a:t>Ямаран аң хальмг литд орсн уга?</a:t>
            </a:r>
            <a:r>
              <a:rPr lang="ru-RU" sz="3200">
                <a:latin typeface="Georgia" pitchFamily="18" charset="0"/>
              </a:rPr>
              <a:t>               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203575" y="404813"/>
            <a:ext cx="2765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chemeClr val="accent2"/>
                </a:solidFill>
              </a:rPr>
              <a:t>Хальмг лит</a:t>
            </a:r>
          </a:p>
        </p:txBody>
      </p:sp>
      <p:pic>
        <p:nvPicPr>
          <p:cNvPr id="8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508500"/>
            <a:ext cx="1054100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4675" y="5949950"/>
            <a:ext cx="7699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4500563" y="3789363"/>
            <a:ext cx="3167062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0000"/>
                </a:solidFill>
              </a:rPr>
              <a:t>1.Зул</a:t>
            </a:r>
          </a:p>
          <a:p>
            <a:r>
              <a:rPr lang="ru-RU" sz="2000" b="1" i="1">
                <a:solidFill>
                  <a:srgbClr val="FF0000"/>
                </a:solidFill>
              </a:rPr>
              <a:t>2. Цаһан Сар</a:t>
            </a:r>
          </a:p>
          <a:p>
            <a:r>
              <a:rPr lang="ru-RU" sz="2000" b="1" i="1">
                <a:solidFill>
                  <a:srgbClr val="FF0000"/>
                </a:solidFill>
              </a:rPr>
              <a:t>3. Хальмг цәәһин байр</a:t>
            </a:r>
          </a:p>
          <a:p>
            <a:r>
              <a:rPr lang="ru-RU" sz="2000" b="1" i="1">
                <a:solidFill>
                  <a:srgbClr val="FF0000"/>
                </a:solidFill>
              </a:rPr>
              <a:t>4. Үр сар</a:t>
            </a:r>
            <a:endParaRPr lang="ru-RU" sz="2000" b="1" i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sz="2800" b="1" i="1">
                <a:solidFill>
                  <a:srgbClr val="77933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i="1">
                <a:solidFill>
                  <a:srgbClr val="77933C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2051050" y="4048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sz="3600" b="1"/>
          </a:p>
        </p:txBody>
      </p:sp>
      <p:sp>
        <p:nvSpPr>
          <p:cNvPr id="34822" name="Rectangle 8"/>
          <p:cNvSpPr>
            <a:spLocks noChangeArrowheads="1"/>
          </p:cNvSpPr>
          <p:nvPr/>
        </p:nvSpPr>
        <p:spPr bwMode="auto">
          <a:xfrm>
            <a:off x="2628900" y="404813"/>
            <a:ext cx="3814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2F4D71"/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Times New Roman" pitchFamily="18" charset="0"/>
              </a:rPr>
              <a:t>Байрта ѳдрмүд</a:t>
            </a:r>
            <a:r>
              <a:rPr lang="ru-RU" sz="3200" b="1" i="1">
                <a:solidFill>
                  <a:srgbClr val="26B033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5849" name="Picture 9" descr="IMG_659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122396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92275" y="1700213"/>
            <a:ext cx="6192838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Хальмг улсин байрта ѳдрмүд</a:t>
            </a:r>
            <a:endParaRPr lang="ru-RU" sz="2800" b="1" i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9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4675" y="5949950"/>
            <a:ext cx="7699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059113" y="2420938"/>
            <a:ext cx="44656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Целвг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Тоһш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Өвртә тоһш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Кит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Хуц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Темән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Шор боорцг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Мошкмр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Җола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Хорһа боорцг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Шовун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49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Calibri" pitchFamily="34" charset="0"/>
              </a:rPr>
              <a:t> </a:t>
            </a:r>
            <a:endParaRPr lang="ru-RU" sz="2800">
              <a:latin typeface="Georgia" pitchFamily="18" charset="0"/>
            </a:endParaRPr>
          </a:p>
        </p:txBody>
      </p:sp>
      <p:sp>
        <p:nvSpPr>
          <p:cNvPr id="35846" name="Rectangle 8"/>
          <p:cNvSpPr>
            <a:spLocks noChangeArrowheads="1"/>
          </p:cNvSpPr>
          <p:nvPr/>
        </p:nvSpPr>
        <p:spPr bwMode="auto">
          <a:xfrm>
            <a:off x="3276600" y="476250"/>
            <a:ext cx="3240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2F4D71"/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FF0000"/>
                </a:solidFill>
              </a:rPr>
              <a:t>Байрта ѳдрмүд</a:t>
            </a:r>
          </a:p>
        </p:txBody>
      </p:sp>
      <p:pic>
        <p:nvPicPr>
          <p:cNvPr id="36873" name="Picture 9" descr="IMG_659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573463"/>
            <a:ext cx="12969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1331913" y="1598613"/>
            <a:ext cx="6056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tabLst>
                <a:tab pos="1038225" algn="l"/>
              </a:tabLst>
              <a:defRPr/>
            </a:pPr>
            <a:r>
              <a:rPr lang="ru-RU" sz="3200" b="1" dirty="0">
                <a:solidFill>
                  <a:srgbClr val="26B033"/>
                </a:solidFill>
                <a:latin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26B033"/>
                </a:solidFill>
                <a:latin typeface="Times New Roman" pitchFamily="18" charset="0"/>
                <a:cs typeface="Times New Roman" pitchFamily="18" charset="0"/>
              </a:rPr>
              <a:t>Цаһана боорцгудын</a:t>
            </a:r>
            <a:r>
              <a:rPr lang="ru-RU" sz="3200" b="1" i="1" dirty="0">
                <a:solidFill>
                  <a:srgbClr val="26B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26B033"/>
                </a:solidFill>
                <a:latin typeface="Times New Roman" pitchFamily="18" charset="0"/>
                <a:cs typeface="Times New Roman" pitchFamily="18" charset="0"/>
              </a:rPr>
              <a:t>нерд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26B033"/>
                </a:solidFill>
                <a:latin typeface="Times New Roman" pitchFamily="18" charset="0"/>
                <a:cs typeface="Times New Roman" pitchFamily="18" charset="0"/>
              </a:rPr>
              <a:t>заатн</a:t>
            </a:r>
            <a:endParaRPr lang="ru-RU" sz="3200" b="1" i="1" dirty="0">
              <a:solidFill>
                <a:srgbClr val="26B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3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4675" y="5949950"/>
            <a:ext cx="7699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952060" y="33900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76600" y="2492375"/>
            <a:ext cx="5472113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Georgia" pitchFamily="18" charset="0"/>
              </a:rPr>
              <a:t>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</a:rPr>
              <a:t>Эн өдр кех-күцәх тоот:</a:t>
            </a:r>
          </a:p>
          <a:p>
            <a:endParaRPr lang="ru-RU" sz="2000" b="1" i="1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000" b="1" i="1">
                <a:solidFill>
                  <a:srgbClr val="FF0000"/>
                </a:solidFill>
                <a:latin typeface="Times New Roman" pitchFamily="18" charset="0"/>
              </a:rPr>
              <a:t>Өрүн эрт босад, цәәһән чанад, дееҗ бәрәд, зулан өргдмн. Цацл цацад, һалд тос, хорһ хаяд, күңшү үнр һарһдмн. Зулын йөрәлән тәвәд, цәәһән уудг. Эн өдр кен көгшән тевчәд күндлдмн. Элгн-садндан гиичлҗ оддмн. Асхн теңгрин одн күцсн цагт зулан өргәд, насан авдмн.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500188" y="1628775"/>
            <a:ext cx="6167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i="1">
                <a:solidFill>
                  <a:srgbClr val="26B033"/>
                </a:solidFill>
                <a:latin typeface="Times New Roman" pitchFamily="18" charset="0"/>
              </a:rPr>
              <a:t>Зул ѳдрлә күцәх тоот: 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3348038" y="476250"/>
            <a:ext cx="34147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>
                <a:solidFill>
                  <a:srgbClr val="FF0000"/>
                </a:solidFill>
              </a:rPr>
              <a:t>Байрта ѳдрмүд</a:t>
            </a:r>
          </a:p>
        </p:txBody>
      </p:sp>
      <p:pic>
        <p:nvPicPr>
          <p:cNvPr id="37898" name="Picture 10" descr="IMG_659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1296987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8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4675" y="5949950"/>
            <a:ext cx="7699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85750" y="1643063"/>
            <a:ext cx="8496300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>
                <a:latin typeface="Calibri" pitchFamily="34" charset="0"/>
              </a:rPr>
              <a:t>  </a:t>
            </a:r>
            <a:endParaRPr lang="ru-RU" sz="2800" b="1" i="1">
              <a:solidFill>
                <a:srgbClr val="26B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b="1" i="1">
              <a:solidFill>
                <a:srgbClr val="26B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3419475" y="3333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sz="3200" b="1" i="1">
              <a:solidFill>
                <a:srgbClr val="26B033"/>
              </a:solidFill>
              <a:latin typeface="Times New Roman" pitchFamily="18" charset="0"/>
            </a:endParaRPr>
          </a:p>
        </p:txBody>
      </p:sp>
      <p:pic>
        <p:nvPicPr>
          <p:cNvPr id="37898" name="Picture 10" descr="IMG_659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284538"/>
            <a:ext cx="1296987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814763" y="4244975"/>
            <a:ext cx="3421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</a:rPr>
              <a:t>Хѳн сарас эклнә</a:t>
            </a:r>
          </a:p>
        </p:txBody>
      </p:sp>
      <p:sp>
        <p:nvSpPr>
          <p:cNvPr id="37896" name="Прямоугольник 8"/>
          <p:cNvSpPr>
            <a:spLocks noChangeArrowheads="1"/>
          </p:cNvSpPr>
          <p:nvPr/>
        </p:nvSpPr>
        <p:spPr bwMode="auto">
          <a:xfrm>
            <a:off x="900113" y="1700213"/>
            <a:ext cx="7775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</a:rPr>
              <a:t>Үр сар гидг байр ямаран сарас  эклнә?</a:t>
            </a:r>
            <a:r>
              <a:rPr lang="ru-RU" sz="3200" b="1" i="1">
                <a:solidFill>
                  <a:srgbClr val="26B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3348038" y="476250"/>
            <a:ext cx="34147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>
                <a:solidFill>
                  <a:srgbClr val="FF0000"/>
                </a:solidFill>
              </a:rPr>
              <a:t>Байрта ѳдрмүд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8"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143500" y="17145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357938" y="171450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Calibri" pitchFamily="34" charset="0"/>
              </a:rPr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643813" y="171450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40</a:t>
            </a:r>
          </a:p>
        </p:txBody>
      </p:sp>
      <p:sp>
        <p:nvSpPr>
          <p:cNvPr id="3124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4000500" y="17145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10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643813" y="257175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40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357938" y="257175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30</a:t>
            </a:r>
          </a:p>
        </p:txBody>
      </p:sp>
      <p:sp>
        <p:nvSpPr>
          <p:cNvPr id="3128" name="AutoShape 5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3979863" y="258445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10</a:t>
            </a:r>
          </a:p>
        </p:txBody>
      </p:sp>
      <p:sp>
        <p:nvSpPr>
          <p:cNvPr id="3129" name="AutoShape 5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143500" y="257175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20</a:t>
            </a:r>
          </a:p>
        </p:txBody>
      </p:sp>
      <p:sp>
        <p:nvSpPr>
          <p:cNvPr id="3130" name="AutoShape 5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997325" y="34290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10</a:t>
            </a:r>
          </a:p>
        </p:txBody>
      </p:sp>
      <p:sp>
        <p:nvSpPr>
          <p:cNvPr id="3131" name="AutoShape 59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5214938" y="342900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20</a:t>
            </a:r>
          </a:p>
        </p:txBody>
      </p:sp>
      <p:sp>
        <p:nvSpPr>
          <p:cNvPr id="3132" name="AutoShape 60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6429375" y="34290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30</a:t>
            </a:r>
          </a:p>
        </p:txBody>
      </p:sp>
      <p:sp>
        <p:nvSpPr>
          <p:cNvPr id="3133" name="AutoShape 61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715250" y="34290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40</a:t>
            </a:r>
          </a:p>
        </p:txBody>
      </p:sp>
      <p:sp>
        <p:nvSpPr>
          <p:cNvPr id="3135" name="AutoShape 63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3997325" y="42926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10</a:t>
            </a:r>
          </a:p>
        </p:txBody>
      </p:sp>
      <p:sp>
        <p:nvSpPr>
          <p:cNvPr id="3136" name="AutoShape 64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219700" y="429260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latin typeface="+mn-lt"/>
                <a:cs typeface="+mn-cs"/>
              </a:rPr>
              <a:t>20</a:t>
            </a:r>
          </a:p>
        </p:txBody>
      </p:sp>
      <p:sp>
        <p:nvSpPr>
          <p:cNvPr id="3137" name="AutoShape 65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443663" y="429260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latin typeface="+mn-lt"/>
                <a:cs typeface="+mn-cs"/>
              </a:rPr>
              <a:t>30</a:t>
            </a:r>
          </a:p>
        </p:txBody>
      </p:sp>
      <p:sp>
        <p:nvSpPr>
          <p:cNvPr id="3138" name="AutoShape 66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7667625" y="4365625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latin typeface="+mn-lt"/>
                <a:cs typeface="+mn-cs"/>
              </a:rPr>
              <a:t>40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3" y="1700213"/>
            <a:ext cx="2879725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КҮҮН</a:t>
            </a:r>
            <a:r>
              <a:rPr lang="en-US" sz="1600" b="1">
                <a:latin typeface="Times New Roman" pitchFamily="18" charset="0"/>
                <a:cs typeface="Times New Roman" pitchFamily="18" charset="0"/>
              </a:rPr>
              <a:t>Ə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 ЦОГЦИН МѲЧМҮД</a:t>
            </a: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3" y="4292600"/>
            <a:ext cx="2879725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БАЙРТА </a:t>
            </a:r>
            <a:r>
              <a:rPr lang="ru-RU" sz="2000" b="1"/>
              <a:t>ѲДРМ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ҮД</a:t>
            </a: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395288" y="2565400"/>
            <a:ext cx="2879725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</a:rPr>
              <a:t>МИНИ </a:t>
            </a:r>
            <a:r>
              <a:rPr lang="ru-RU" sz="2000" b="1"/>
              <a:t>Ѳ</a:t>
            </a:r>
            <a:r>
              <a:rPr lang="ru-RU" sz="2000" b="1">
                <a:latin typeface="Times New Roman" pitchFamily="18" charset="0"/>
              </a:rPr>
              <a:t>РК-Б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sz="2000" b="1">
                <a:latin typeface="Times New Roman" pitchFamily="18" charset="0"/>
              </a:rPr>
              <a:t>Л</a:t>
            </a:r>
            <a:r>
              <a:rPr lang="ru-RU" sz="2000">
                <a:latin typeface="Times New Roman" pitchFamily="18" charset="0"/>
              </a:rPr>
              <a:t> </a:t>
            </a: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3" y="3429000"/>
            <a:ext cx="2879725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ХАЛЬМГ ЛИТ</a:t>
            </a:r>
          </a:p>
        </p:txBody>
      </p:sp>
      <p:pic>
        <p:nvPicPr>
          <p:cNvPr id="16411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308850" y="6237288"/>
            <a:ext cx="1150938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3" name="WordArt 6"/>
          <p:cNvSpPr>
            <a:spLocks noChangeArrowheads="1" noChangeShapeType="1" noTextEdit="1"/>
          </p:cNvSpPr>
          <p:nvPr/>
        </p:nvSpPr>
        <p:spPr bwMode="auto">
          <a:xfrm>
            <a:off x="3132138" y="404813"/>
            <a:ext cx="331311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Ухата экм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</p:childTnLst>
        </p:cTn>
      </p:par>
    </p:tnLst>
    <p:bldLst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5" grpId="0" animBg="1"/>
      <p:bldP spid="3136" grpId="0" animBg="1"/>
      <p:bldP spid="3137" grpId="0" animBg="1"/>
      <p:bldP spid="31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pic>
        <p:nvPicPr>
          <p:cNvPr id="18434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941888"/>
            <a:ext cx="11017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785813" y="1785938"/>
            <a:ext cx="7500937" cy="5318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800" b="1" i="1">
                <a:solidFill>
                  <a:srgbClr val="1335C3"/>
                </a:solidFill>
                <a:latin typeface="Times New Roman" pitchFamily="18" charset="0"/>
                <a:cs typeface="Times New Roman" pitchFamily="18" charset="0"/>
              </a:rPr>
              <a:t>1. Күүнә цогц мѳчмүд келҗ ѳгтн</a:t>
            </a:r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148263" y="4221163"/>
            <a:ext cx="2952750" cy="18002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 algn="ctr">
              <a:defRPr/>
            </a:pPr>
            <a:r>
              <a:rPr lang="ru-RU" sz="2800" b="1" i="1">
                <a:solidFill>
                  <a:srgbClr val="1335C3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1.Толһа</a:t>
            </a:r>
          </a:p>
          <a:p>
            <a:pPr marL="514350" indent="-514350" algn="ctr"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2. Күзүн </a:t>
            </a:r>
          </a:p>
          <a:p>
            <a:pPr marL="514350" indent="-514350" algn="ctr"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3. Гесн </a:t>
            </a:r>
          </a:p>
          <a:p>
            <a:pPr marL="514350" indent="-514350" algn="ctr"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4. Һар</a:t>
            </a:r>
          </a:p>
          <a:p>
            <a:pPr marL="514350" indent="-514350" algn="ctr"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5 .Кѳл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916238" y="260350"/>
            <a:ext cx="35290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КҮҮН</a:t>
            </a:r>
            <a:r>
              <a:rPr lang="en-US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Ə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ЦОГЦИН МѲЧМҮД</a:t>
            </a:r>
          </a:p>
        </p:txBody>
      </p:sp>
      <p:pic>
        <p:nvPicPr>
          <p:cNvPr id="18439" name="Picture 10" descr="89751741_4979214_S_11_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2852738"/>
            <a:ext cx="26209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24300" y="4797425"/>
            <a:ext cx="3887788" cy="1041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800" b="1" i="1">
                <a:solidFill>
                  <a:srgbClr val="1335C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>
                <a:solidFill>
                  <a:srgbClr val="1335C3"/>
                </a:solidFill>
                <a:latin typeface="Georgia" pitchFamily="18" charset="0"/>
                <a:cs typeface="Arial" charset="0"/>
              </a:rPr>
              <a:t>. Нүдн</a:t>
            </a:r>
          </a:p>
          <a:p>
            <a:pPr>
              <a:spcBef>
                <a:spcPct val="20000"/>
              </a:spcBef>
              <a:defRPr/>
            </a:pPr>
            <a:r>
              <a:rPr lang="ru-RU" sz="2800" b="1" i="1">
                <a:solidFill>
                  <a:srgbClr val="1335C3"/>
                </a:solidFill>
                <a:latin typeface="Georgia" pitchFamily="18" charset="0"/>
                <a:cs typeface="Arial" charset="0"/>
              </a:rPr>
              <a:t>2. Келн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pic>
        <p:nvPicPr>
          <p:cNvPr id="20483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3088" y="594995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7"/>
          <p:cNvSpPr>
            <a:spLocks noChangeArrowheads="1"/>
          </p:cNvSpPr>
          <p:nvPr/>
        </p:nvSpPr>
        <p:spPr bwMode="auto">
          <a:xfrm>
            <a:off x="755650" y="1773238"/>
            <a:ext cx="6911975" cy="2325687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>
                <a:solidFill>
                  <a:srgbClr val="1335C3"/>
                </a:solidFill>
                <a:latin typeface="Times New Roman" pitchFamily="18" charset="0"/>
                <a:cs typeface="Times New Roman" pitchFamily="18" charset="0"/>
              </a:rPr>
              <a:t>Тәәлврнь келтн:</a:t>
            </a:r>
          </a:p>
          <a:p>
            <a:pPr>
              <a:defRPr/>
            </a:pPr>
            <a:r>
              <a:rPr lang="ru-RU" b="1" i="1"/>
              <a:t>			</a:t>
            </a:r>
          </a:p>
          <a:p>
            <a:pPr>
              <a:defRPr/>
            </a:pPr>
            <a:r>
              <a:rPr lang="ru-RU" b="1" i="1">
                <a:solidFill>
                  <a:srgbClr val="FF6600"/>
                </a:solidFill>
              </a:rPr>
              <a:t>1</a:t>
            </a:r>
            <a:r>
              <a:rPr lang="ru-RU" sz="3200" b="1" i="1">
                <a:solidFill>
                  <a:srgbClr val="FF6600"/>
                </a:solidFill>
              </a:rPr>
              <a:t>. Ааһд алг махн</a:t>
            </a:r>
          </a:p>
          <a:p>
            <a:pPr>
              <a:defRPr/>
            </a:pPr>
            <a:endParaRPr lang="ru-RU" sz="3200" b="1" i="1">
              <a:solidFill>
                <a:srgbClr val="FF6600"/>
              </a:solidFill>
            </a:endParaRPr>
          </a:p>
          <a:p>
            <a:pPr>
              <a:defRPr/>
            </a:pPr>
            <a:r>
              <a:rPr lang="ru-RU" sz="3200" b="1" i="1">
                <a:solidFill>
                  <a:srgbClr val="FF6600"/>
                </a:solidFill>
              </a:rPr>
              <a:t>2. Улан туһл ясн хашад уята</a:t>
            </a:r>
          </a:p>
        </p:txBody>
      </p:sp>
      <p:pic>
        <p:nvPicPr>
          <p:cNvPr id="5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581525"/>
            <a:ext cx="915987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152650" y="403225"/>
            <a:ext cx="398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>
                <a:solidFill>
                  <a:srgbClr val="FF0000"/>
                </a:solidFill>
              </a:rPr>
              <a:t>КҮҮН</a:t>
            </a:r>
            <a:r>
              <a:rPr lang="en-US" sz="2400" b="1" i="1">
                <a:solidFill>
                  <a:srgbClr val="FF0000"/>
                </a:solidFill>
              </a:rPr>
              <a:t>Ə</a:t>
            </a:r>
            <a:r>
              <a:rPr lang="ru-RU" sz="2400" b="1" i="1">
                <a:solidFill>
                  <a:srgbClr val="FF0000"/>
                </a:solidFill>
              </a:rPr>
              <a:t> ЦОГЦИН МѲЧМҮД</a:t>
            </a:r>
          </a:p>
        </p:txBody>
      </p:sp>
      <p:pic>
        <p:nvPicPr>
          <p:cNvPr id="20487" name="Picture 10" descr="58940b3517f0115a024bc76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797425"/>
            <a:ext cx="88741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2" descr="yazik-rebenka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76"/>
          <a:stretch>
            <a:fillRect/>
          </a:stretch>
        </p:blipFill>
        <p:spPr bwMode="auto">
          <a:xfrm>
            <a:off x="6659563" y="4868863"/>
            <a:ext cx="863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716463" y="4365625"/>
            <a:ext cx="2663825" cy="1196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  <a:cs typeface="Arial" charset="0"/>
              </a:rPr>
              <a:t>1.Эркә</a:t>
            </a:r>
          </a:p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  <a:cs typeface="Arial" charset="0"/>
              </a:rPr>
              <a:t>2. Хурһд</a:t>
            </a:r>
          </a:p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  <a:cs typeface="Arial" charset="0"/>
              </a:rPr>
              <a:t>3. Кѳл</a:t>
            </a: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684213" y="1557338"/>
            <a:ext cx="7672387" cy="2111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b="1" i="1">
                <a:solidFill>
                  <a:srgbClr val="1335C3"/>
                </a:solidFill>
                <a:latin typeface="Arial" charset="0"/>
                <a:cs typeface="Arial" charset="0"/>
              </a:rPr>
              <a:t>Тәәлврнь келтн: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			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rgbClr val="FF6600"/>
                </a:solidFill>
                <a:latin typeface="Arial" charset="0"/>
                <a:cs typeface="Arial" charset="0"/>
              </a:rPr>
              <a:t>1. </a:t>
            </a:r>
            <a:r>
              <a:rPr lang="ru-RU" sz="2400" b="1" i="1">
                <a:solidFill>
                  <a:srgbClr val="FF0000"/>
                </a:solidFill>
                <a:latin typeface="Arial" charset="0"/>
                <a:cs typeface="Arial" charset="0"/>
              </a:rPr>
              <a:t>Гиҗгнь гилгр, геснь цурдһр</a:t>
            </a:r>
          </a:p>
          <a:p>
            <a:pPr marL="342900" indent="-342900" algn="ctr">
              <a:defRPr/>
            </a:pPr>
            <a:r>
              <a:rPr lang="ru-RU" sz="2400" b="1" i="1">
                <a:solidFill>
                  <a:srgbClr val="FF0000"/>
                </a:solidFill>
                <a:latin typeface="Arial" charset="0"/>
                <a:cs typeface="Arial" charset="0"/>
              </a:rPr>
              <a:t>2. Тавн эмгн мѳс үүрч</a:t>
            </a:r>
          </a:p>
          <a:p>
            <a:pPr marL="342900" indent="-342900" algn="ctr">
              <a:defRPr/>
            </a:pPr>
            <a:r>
              <a:rPr lang="ru-RU" sz="2400" b="1" i="1">
                <a:solidFill>
                  <a:srgbClr val="FF0000"/>
                </a:solidFill>
                <a:latin typeface="Arial" charset="0"/>
                <a:cs typeface="Arial" charset="0"/>
              </a:rPr>
              <a:t>3. Ɵдртнь- гертән, сѳѳднь-һаза</a:t>
            </a:r>
          </a:p>
          <a:p>
            <a:pPr marL="342900" indent="-342900" algn="ctr">
              <a:defRPr/>
            </a:pPr>
            <a:endParaRPr lang="ru-RU" sz="2400" b="1" i="1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pic>
        <p:nvPicPr>
          <p:cNvPr id="22532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3088" y="594995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97425"/>
            <a:ext cx="1052512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700338" y="476250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</a:rPr>
              <a:t>КҮҮН</a:t>
            </a:r>
            <a:r>
              <a:rPr lang="en-US" b="1" i="1">
                <a:solidFill>
                  <a:srgbClr val="FF0000"/>
                </a:solidFill>
              </a:rPr>
              <a:t>Ə</a:t>
            </a:r>
            <a:r>
              <a:rPr lang="ru-RU" b="1" i="1">
                <a:solidFill>
                  <a:srgbClr val="FF0000"/>
                </a:solidFill>
              </a:rPr>
              <a:t> ЦОГЦИН МѲЧМҮД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003800" y="4292600"/>
            <a:ext cx="2592388" cy="1504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1.Эркә</a:t>
            </a:r>
          </a:p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2. Хумха</a:t>
            </a:r>
          </a:p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3. Дундк </a:t>
            </a:r>
          </a:p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4. Нерн уга</a:t>
            </a:r>
          </a:p>
          <a:p>
            <a:pPr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5. Чигчә</a:t>
            </a:r>
            <a:r>
              <a:rPr lang="ru-RU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i="1">
                <a:solidFill>
                  <a:srgbClr val="FF0000"/>
                </a:solidFill>
                <a:latin typeface="Georgia" pitchFamily="18" charset="0"/>
                <a:cs typeface="Arial" charset="0"/>
              </a:rPr>
              <a:t> </a:t>
            </a:r>
          </a:p>
        </p:txBody>
      </p: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1763713" y="1628775"/>
            <a:ext cx="4225925" cy="466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  <a:cs typeface="Arial" charset="0"/>
              </a:rPr>
              <a:t>1. Хурһдын нерд келтн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pic>
        <p:nvPicPr>
          <p:cNvPr id="24580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3088" y="5949950"/>
            <a:ext cx="771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941888"/>
            <a:ext cx="9159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2700338" y="476250"/>
            <a:ext cx="467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>
                <a:solidFill>
                  <a:srgbClr val="FF0000"/>
                </a:solidFill>
              </a:rPr>
              <a:t>КҮҮН</a:t>
            </a:r>
            <a:r>
              <a:rPr lang="en-US" sz="2400" b="1" i="1">
                <a:solidFill>
                  <a:srgbClr val="FF0000"/>
                </a:solidFill>
              </a:rPr>
              <a:t>Ə</a:t>
            </a:r>
            <a:r>
              <a:rPr lang="ru-RU" sz="2400" b="1" i="1">
                <a:solidFill>
                  <a:srgbClr val="FF0000"/>
                </a:solidFill>
              </a:rPr>
              <a:t> ЦОГЦИН МѲЧМҮД</a:t>
            </a:r>
          </a:p>
        </p:txBody>
      </p:sp>
      <p:pic>
        <p:nvPicPr>
          <p:cNvPr id="24583" name="Picture 10" descr="wpf0e984c7_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35150" y="2276475"/>
            <a:ext cx="34004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85750" y="2714625"/>
            <a:ext cx="8429625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>
              <a:latin typeface="Georgia" pitchFamily="18" charset="0"/>
            </a:endParaRPr>
          </a:p>
          <a:p>
            <a:endParaRPr lang="ru-RU" sz="2400" b="1" i="1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Tx/>
              <a:buChar char="-"/>
            </a:pPr>
            <a:endParaRPr lang="ru-RU" sz="2800" i="1">
              <a:latin typeface="Georgia" pitchFamily="18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МАНА ѲРК-БҮЛ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23850" y="1484313"/>
            <a:ext cx="8496300" cy="466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  <a:cs typeface="Arial" charset="0"/>
              </a:rPr>
              <a:t>Ɵрк-бүлд кен бәәнә?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588125" y="4076700"/>
            <a:ext cx="1944688" cy="23145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1.Аав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2.Ээҗ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3. Эцк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4. Эк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5. Ах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6.Эгч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7.Дү кѳвүн</a:t>
            </a:r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8. Дү күүкн</a:t>
            </a:r>
          </a:p>
        </p:txBody>
      </p:sp>
      <p:pic>
        <p:nvPicPr>
          <p:cNvPr id="27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5157788"/>
            <a:ext cx="9175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Сканировать10001"/>
          <p:cNvPicPr>
            <a:picLocks noChangeAspect="1" noChangeArrowheads="1"/>
          </p:cNvPicPr>
          <p:nvPr/>
        </p:nvPicPr>
        <p:blipFill>
          <a:blip r:embed="rId6" cstate="screen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9638" y="2205038"/>
            <a:ext cx="4119562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5219700" y="4508500"/>
            <a:ext cx="3167063" cy="17494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1. Аав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2. Ээҗ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3. Авһ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4. Авһ бергн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5. һаһа</a:t>
            </a:r>
          </a:p>
          <a:p>
            <a:pPr marL="342900" indent="-342900" algn="ctr"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6. Күргн ах</a:t>
            </a:r>
          </a:p>
        </p:txBody>
      </p:sp>
      <p:sp>
        <p:nvSpPr>
          <p:cNvPr id="29703" name="Text Box 5"/>
          <p:cNvSpPr txBox="1">
            <a:spLocks noChangeArrowheads="1"/>
          </p:cNvSpPr>
          <p:nvPr/>
        </p:nvSpPr>
        <p:spPr bwMode="auto">
          <a:xfrm>
            <a:off x="1763713" y="333375"/>
            <a:ext cx="5903912" cy="666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800" dirty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 </a:t>
            </a:r>
            <a:r>
              <a:rPr lang="ru-RU" sz="3600" b="1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619250" y="476250"/>
            <a:ext cx="5543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 i="1">
              <a:solidFill>
                <a:srgbClr val="26B033"/>
              </a:solidFill>
              <a:latin typeface="Times New Roman" pitchFamily="18" charset="0"/>
            </a:endParaRPr>
          </a:p>
        </p:txBody>
      </p:sp>
      <p:pic>
        <p:nvPicPr>
          <p:cNvPr id="5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349500"/>
            <a:ext cx="12969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19250" y="1916113"/>
            <a:ext cx="3240088" cy="27352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Arial" charset="0"/>
              </a:rPr>
              <a:t>Эцкин элгн-садн нерәдллһ орчултн:</a:t>
            </a: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1. Дедушка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2. Бабушка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3. Брат папы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4. Жена брата 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5.Сестра папы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6. Муж сестры</a:t>
            </a:r>
          </a:p>
          <a:p>
            <a:pPr marL="342900" indent="-342900" algn="ctr">
              <a:tabLst>
                <a:tab pos="704850" algn="l"/>
              </a:tabLst>
              <a:defRPr/>
            </a:pPr>
            <a:endParaRPr lang="ru-RU" sz="3200" b="1" i="1">
              <a:solidFill>
                <a:srgbClr val="26B033"/>
              </a:solidFill>
              <a:latin typeface="Arial" charset="0"/>
              <a:cs typeface="Arial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МАНА ѲРК-БҮЛ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49950"/>
            <a:ext cx="7699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952060" y="339006"/>
            <a:ext cx="100811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643438" y="4005263"/>
            <a:ext cx="2233612" cy="1778000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/>
              <a:t>1.Наһц аав</a:t>
            </a:r>
          </a:p>
          <a:p>
            <a:pPr algn="ctr">
              <a:defRPr/>
            </a:pPr>
            <a:r>
              <a:rPr lang="ru-RU" b="1" i="1"/>
              <a:t>2.Наһц ээҗ</a:t>
            </a:r>
          </a:p>
          <a:p>
            <a:pPr algn="ctr">
              <a:defRPr/>
            </a:pPr>
            <a:r>
              <a:rPr lang="ru-RU" b="1" i="1"/>
              <a:t>3.Наһцх</a:t>
            </a:r>
          </a:p>
          <a:p>
            <a:pPr algn="ctr">
              <a:defRPr/>
            </a:pPr>
            <a:r>
              <a:rPr lang="ru-RU" b="1" i="1"/>
              <a:t>4.Наһц бергн</a:t>
            </a:r>
          </a:p>
          <a:p>
            <a:pPr algn="ctr">
              <a:defRPr/>
            </a:pPr>
            <a:r>
              <a:rPr lang="ru-RU" b="1" i="1"/>
              <a:t>5.Наһц эгч</a:t>
            </a:r>
          </a:p>
          <a:p>
            <a:pPr algn="ctr">
              <a:defRPr/>
            </a:pPr>
            <a:r>
              <a:rPr lang="ru-RU" b="1" i="1"/>
              <a:t>6.Наһц күргн</a:t>
            </a:r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1116013" y="1557338"/>
            <a:ext cx="2808287" cy="2540000"/>
          </a:xfrm>
          <a:prstGeom prst="rect">
            <a:avLst/>
          </a:prstGeom>
          <a:solidFill>
            <a:srgbClr val="FF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b="1" i="1">
                <a:solidFill>
                  <a:srgbClr val="FF0000"/>
                </a:solidFill>
              </a:rPr>
              <a:t>Экин элгн-садн нерәдллһ орчултн:</a:t>
            </a:r>
            <a:r>
              <a:rPr lang="ru-RU" b="1" i="1"/>
              <a:t> </a:t>
            </a:r>
          </a:p>
          <a:p>
            <a:pPr algn="ctr">
              <a:defRPr/>
            </a:pPr>
            <a:r>
              <a:rPr lang="ru-RU" b="1" i="1"/>
              <a:t>1. Дедушка</a:t>
            </a:r>
          </a:p>
          <a:p>
            <a:pPr algn="ctr">
              <a:defRPr/>
            </a:pPr>
            <a:r>
              <a:rPr lang="ru-RU" b="1" i="1"/>
              <a:t>2. Бабушка</a:t>
            </a:r>
          </a:p>
          <a:p>
            <a:pPr algn="ctr">
              <a:defRPr/>
            </a:pPr>
            <a:r>
              <a:rPr lang="ru-RU" b="1" i="1"/>
              <a:t>3. Брат мамы</a:t>
            </a:r>
          </a:p>
          <a:p>
            <a:pPr algn="ctr">
              <a:defRPr/>
            </a:pPr>
            <a:r>
              <a:rPr lang="ru-RU" b="1" i="1"/>
              <a:t>4. Жена брата </a:t>
            </a:r>
          </a:p>
          <a:p>
            <a:pPr algn="ctr">
              <a:defRPr/>
            </a:pPr>
            <a:r>
              <a:rPr lang="ru-RU" b="1" i="1"/>
              <a:t>5.Сестра мамы</a:t>
            </a:r>
          </a:p>
          <a:p>
            <a:pPr algn="ctr">
              <a:defRPr/>
            </a:pPr>
            <a:r>
              <a:rPr lang="ru-RU" b="1" i="1"/>
              <a:t>6. Муж сестры</a:t>
            </a:r>
            <a:r>
              <a:rPr lang="ru-RU" sz="3200">
                <a:solidFill>
                  <a:srgbClr val="FFFFFF"/>
                </a:solidFill>
                <a:latin typeface="Georgia" pitchFamily="18" charset="0"/>
              </a:rPr>
              <a:t>  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2411413" y="377825"/>
            <a:ext cx="4940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endParaRPr lang="ru-RU" sz="3200" b="1" i="1">
              <a:solidFill>
                <a:srgbClr val="00B050"/>
              </a:solidFill>
              <a:latin typeface="Times New Roman" pitchFamily="18" charset="0"/>
            </a:endParaRPr>
          </a:p>
        </p:txBody>
      </p:sp>
      <p:pic>
        <p:nvPicPr>
          <p:cNvPr id="11" name="Picture 10" descr="C:\Users\Оксана\Desktop\Документы ГЭП\По эксперименту\Эксперимент\Фото борцоки\PIC_104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581525"/>
            <a:ext cx="10541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203575" y="47625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</a:rPr>
              <a:t>МАНА ѲРК-БҮЛ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494</Words>
  <Application>Microsoft Office PowerPoint</Application>
  <PresentationFormat>Экран (4:3)</PresentationFormat>
  <Paragraphs>196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УБУ</cp:lastModifiedBy>
  <cp:revision>185</cp:revision>
  <dcterms:created xsi:type="dcterms:W3CDTF">2014-01-06T16:00:12Z</dcterms:created>
  <dcterms:modified xsi:type="dcterms:W3CDTF">2020-04-12T14:58:46Z</dcterms:modified>
</cp:coreProperties>
</file>