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66" r:id="rId4"/>
    <p:sldId id="258" r:id="rId5"/>
    <p:sldId id="264" r:id="rId6"/>
    <p:sldId id="265" r:id="rId7"/>
    <p:sldId id="262" r:id="rId8"/>
    <p:sldId id="263" r:id="rId9"/>
    <p:sldId id="268" r:id="rId10"/>
    <p:sldId id="261" r:id="rId11"/>
    <p:sldId id="259" r:id="rId12"/>
    <p:sldId id="26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A4564-C55F-4D02-9683-F3C7B668033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DFD3E-08F2-4529-9123-FF795B1DFD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626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A4564-C55F-4D02-9683-F3C7B668033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DFD3E-08F2-4529-9123-FF795B1DFD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803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A4564-C55F-4D02-9683-F3C7B668033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DFD3E-08F2-4529-9123-FF795B1DFD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926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A4564-C55F-4D02-9683-F3C7B668033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DFD3E-08F2-4529-9123-FF795B1DFD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951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A4564-C55F-4D02-9683-F3C7B668033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DFD3E-08F2-4529-9123-FF795B1DFD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088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A4564-C55F-4D02-9683-F3C7B668033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DFD3E-08F2-4529-9123-FF795B1DFD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8102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A4564-C55F-4D02-9683-F3C7B668033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DFD3E-08F2-4529-9123-FF795B1DFD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323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A4564-C55F-4D02-9683-F3C7B668033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DFD3E-08F2-4529-9123-FF795B1DFD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481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A4564-C55F-4D02-9683-F3C7B668033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DFD3E-08F2-4529-9123-FF795B1DFD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183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A4564-C55F-4D02-9683-F3C7B668033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DFD3E-08F2-4529-9123-FF795B1DFD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977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A4564-C55F-4D02-9683-F3C7B668033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DFD3E-08F2-4529-9123-FF795B1DFD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866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6A4564-C55F-4D02-9683-F3C7B6680334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5DFD3E-08F2-4529-9123-FF795B1DFD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320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72400" cy="1470025"/>
          </a:xfrm>
        </p:spPr>
        <p:txBody>
          <a:bodyPr>
            <a:noAutofit/>
          </a:bodyPr>
          <a:lstStyle/>
          <a:p>
            <a:r>
              <a:rPr lang="ru-RU" sz="1800" dirty="0" smtClean="0"/>
              <a:t>Муниципальное бюджетное дошкольное образовательное учреждение</a:t>
            </a:r>
            <a:br>
              <a:rPr lang="ru-RU" sz="1800" dirty="0" smtClean="0"/>
            </a:br>
            <a:r>
              <a:rPr lang="ru-RU" sz="1800" dirty="0" smtClean="0"/>
              <a:t>Детский сад комбинированного вида №186 «Веснушка»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2420888"/>
            <a:ext cx="6400800" cy="17526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Педагогический проект</a:t>
            </a:r>
          </a:p>
          <a:p>
            <a:r>
              <a:rPr lang="ru-RU" sz="3600" b="1" dirty="0" smtClean="0">
                <a:solidFill>
                  <a:schemeClr val="tx1"/>
                </a:solidFill>
              </a:rPr>
              <a:t>«В мире посуды»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88024" y="5013176"/>
            <a:ext cx="37444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Воспитатели высшей квалификационной категории:</a:t>
            </a:r>
          </a:p>
          <a:p>
            <a:pPr algn="r"/>
            <a:r>
              <a:rPr lang="ru-RU" dirty="0" err="1" smtClean="0"/>
              <a:t>Шпанова</a:t>
            </a:r>
            <a:r>
              <a:rPr lang="ru-RU" dirty="0" smtClean="0"/>
              <a:t> О.С.,</a:t>
            </a:r>
          </a:p>
          <a:p>
            <a:pPr algn="r"/>
            <a:r>
              <a:rPr lang="ru-RU" dirty="0" err="1" smtClean="0"/>
              <a:t>Наянова</a:t>
            </a:r>
            <a:r>
              <a:rPr lang="ru-RU" dirty="0" smtClean="0"/>
              <a:t> А.Н.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10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470025"/>
          </a:xfrm>
        </p:spPr>
        <p:txBody>
          <a:bodyPr/>
          <a:lstStyle/>
          <a:p>
            <a:r>
              <a:rPr lang="ru-RU" sz="3600" dirty="0" smtClean="0">
                <a:solidFill>
                  <a:prstClr val="black"/>
                </a:solidFill>
              </a:rPr>
              <a:t>Заключительный этап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1715911"/>
            <a:ext cx="676875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Действия педагогов: </a:t>
            </a:r>
          </a:p>
          <a:p>
            <a:r>
              <a:rPr lang="ru-RU" sz="2000" dirty="0" smtClean="0"/>
              <a:t>· оформление проекта для участия в конкурсе,</a:t>
            </a:r>
          </a:p>
          <a:p>
            <a:r>
              <a:rPr lang="ru-RU" sz="2000" dirty="0" smtClean="0"/>
              <a:t>· стендовая информация «Проект «В мире посуды», </a:t>
            </a:r>
          </a:p>
          <a:p>
            <a:r>
              <a:rPr lang="ru-RU" sz="2000" dirty="0" smtClean="0"/>
              <a:t>· размещение информации в социальной сети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Действия детей: </a:t>
            </a:r>
          </a:p>
          <a:p>
            <a:r>
              <a:rPr lang="ru-RU" sz="2000" dirty="0" smtClean="0"/>
              <a:t>· выставка детских работ «Блюдца для гномика» (рисунки),</a:t>
            </a:r>
          </a:p>
          <a:p>
            <a:r>
              <a:rPr lang="ru-RU" sz="2000" dirty="0" smtClean="0"/>
              <a:t> · выставка детских работ «Миски для трёх медведей» (лепка) 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Действия родителей:</a:t>
            </a:r>
          </a:p>
          <a:p>
            <a:r>
              <a:rPr lang="ru-RU" sz="2000" dirty="0" smtClean="0"/>
              <a:t> · помощь воспитателю в изготовлении самодельной книги «Посуда: прошлое и настоящее»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09852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55576" y="13107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solidFill>
                  <a:prstClr val="black"/>
                </a:solidFill>
              </a:rPr>
              <a:t>Продукты проекта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3057600" y="1137060"/>
            <a:ext cx="3168352" cy="159996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с</a:t>
            </a:r>
            <a:r>
              <a:rPr lang="ru-RU" dirty="0" smtClean="0">
                <a:solidFill>
                  <a:schemeClr val="tx1"/>
                </a:solidFill>
              </a:rPr>
              <a:t>амодельная </a:t>
            </a:r>
            <a:r>
              <a:rPr lang="ru-RU" dirty="0">
                <a:solidFill>
                  <a:schemeClr val="tx1"/>
                </a:solidFill>
              </a:rPr>
              <a:t>познавательно-речевая книга «Посуда: прошлое и настоящее»</a:t>
            </a:r>
          </a:p>
        </p:txBody>
      </p:sp>
      <p:sp>
        <p:nvSpPr>
          <p:cNvPr id="6" name="Овал 5"/>
          <p:cNvSpPr/>
          <p:nvPr/>
        </p:nvSpPr>
        <p:spPr>
          <a:xfrm>
            <a:off x="3525652" y="5411662"/>
            <a:ext cx="2232248" cy="108012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речевая игра «</a:t>
            </a:r>
            <a:r>
              <a:rPr lang="ru-RU" dirty="0" smtClean="0">
                <a:solidFill>
                  <a:schemeClr val="tx1"/>
                </a:solidFill>
              </a:rPr>
              <a:t>Один-много»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35566" y="2486473"/>
            <a:ext cx="3115580" cy="144016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игра «Разбитая посуда</a:t>
            </a:r>
            <a:r>
              <a:rPr lang="ru-RU" dirty="0" smtClean="0">
                <a:solidFill>
                  <a:schemeClr val="tx1"/>
                </a:solidFill>
              </a:rPr>
              <a:t>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383598" y="4617132"/>
            <a:ext cx="2232248" cy="108012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речевая игра «Стаканы-ложки»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245312" y="3206553"/>
            <a:ext cx="2736304" cy="185596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пособие для индивидуальной работы «Какая посуда спряталась?»</a:t>
            </a:r>
          </a:p>
        </p:txBody>
      </p:sp>
      <p:sp>
        <p:nvSpPr>
          <p:cNvPr id="10" name="Овал 9"/>
          <p:cNvSpPr/>
          <p:nvPr/>
        </p:nvSpPr>
        <p:spPr>
          <a:xfrm>
            <a:off x="488338" y="4623627"/>
            <a:ext cx="2410036" cy="122413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продукты продуктивной деятельности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941932" y="2486473"/>
            <a:ext cx="3115580" cy="144016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карточки в игру «Рисуем волшебной ниточкой</a:t>
            </a:r>
            <a:r>
              <a:rPr lang="ru-RU" dirty="0" smtClean="0">
                <a:solidFill>
                  <a:schemeClr val="tx1"/>
                </a:solidFill>
              </a:rPr>
              <a:t>»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08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55576" y="-387424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solidFill>
                  <a:prstClr val="black"/>
                </a:solidFill>
              </a:rPr>
              <a:t>Результаты проекта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7682669"/>
              </p:ext>
            </p:extLst>
          </p:nvPr>
        </p:nvGraphicFramePr>
        <p:xfrm>
          <a:off x="213284" y="908720"/>
          <a:ext cx="8856984" cy="48502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84376"/>
                <a:gridCol w="2880320"/>
                <a:gridCol w="2592288"/>
              </a:tblGrid>
              <a:tr h="432048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Для детей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73" marR="32373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Для педагогов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73" marR="32373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Для родителей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73" marR="32373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4418201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Сформированы представления о посуде, её назначении, частей, из которых она 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</a:rPr>
                        <a:t>состоит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</a:rPr>
                        <a:t>Усовершенствован 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грамматический строй 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</a:rPr>
                        <a:t>речи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</a:rPr>
                        <a:t>Сформировано 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умение составлять описательный рассказ о посуде.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73" marR="32373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Положительный психологический климат между воспитателями, детьми и родителями.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Пополнение РППС группы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Пополнение методической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копилки.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373" marR="32373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Родители равные партнеры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2373" marR="32373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037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/>
          <a:lstStyle/>
          <a:p>
            <a:r>
              <a:rPr lang="ru-RU" sz="4000" dirty="0" smtClean="0">
                <a:solidFill>
                  <a:prstClr val="black"/>
                </a:solidFill>
              </a:rPr>
              <a:t>Актуальность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1540426"/>
            <a:ext cx="669674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/>
              <a:t>Д</a:t>
            </a:r>
            <a:r>
              <a:rPr lang="ru-RU" sz="2200" dirty="0" smtClean="0"/>
              <a:t>ети </a:t>
            </a:r>
            <a:r>
              <a:rPr lang="ru-RU" sz="2200" dirty="0"/>
              <a:t>4-х лет в недостаточной степени имеют представление о посуде, ее видах, свойствах, назначении.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936558"/>
            <a:ext cx="4572000" cy="98488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000" dirty="0" smtClean="0">
                <a:solidFill>
                  <a:prstClr val="black"/>
                </a:solidFill>
                <a:ea typeface="+mj-ea"/>
                <a:cs typeface="+mj-cs"/>
              </a:rPr>
              <a:t>Проблемы</a:t>
            </a:r>
            <a:r>
              <a:rPr lang="ru-RU" sz="2400" dirty="0">
                <a:solidFill>
                  <a:prstClr val="black"/>
                </a:solidFill>
                <a:ea typeface="+mj-ea"/>
                <a:cs typeface="+mj-cs"/>
              </a:rPr>
              <a:t/>
            </a:r>
            <a:br>
              <a:rPr lang="ru-RU" sz="2400" dirty="0">
                <a:solidFill>
                  <a:prstClr val="black"/>
                </a:solidFill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9512" y="3921443"/>
            <a:ext cx="2592288" cy="242427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бедность речи, недостаточный словарный запас по </a:t>
            </a:r>
            <a:r>
              <a:rPr lang="ru-RU" sz="2400" dirty="0" smtClean="0">
                <a:solidFill>
                  <a:schemeClr val="tx1"/>
                </a:solidFill>
              </a:rPr>
              <a:t>теме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939226" y="3966878"/>
            <a:ext cx="3096344" cy="2378843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400" dirty="0" smtClean="0">
              <a:solidFill>
                <a:schemeClr val="tx1"/>
              </a:solidFill>
            </a:endParaRPr>
          </a:p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дефицит </a:t>
            </a:r>
            <a:r>
              <a:rPr lang="ru-RU" sz="2400" dirty="0">
                <a:solidFill>
                  <a:schemeClr val="tx1"/>
                </a:solidFill>
              </a:rPr>
              <a:t>знаний и представлений детей о рукотворном мире предметов </a:t>
            </a:r>
            <a:r>
              <a:rPr lang="ru-RU" sz="2400" dirty="0" smtClean="0">
                <a:solidFill>
                  <a:schemeClr val="tx1"/>
                </a:solidFill>
              </a:rPr>
              <a:t>посуды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156176" y="4023990"/>
            <a:ext cx="2808312" cy="2264617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слабая реализация развивающей функции семьи в образовании дошкольников</a:t>
            </a:r>
          </a:p>
        </p:txBody>
      </p:sp>
    </p:spTree>
    <p:extLst>
      <p:ext uri="{BB962C8B-B14F-4D97-AF65-F5344CB8AC3E}">
        <p14:creationId xmlns:p14="http://schemas.microsoft.com/office/powerpoint/2010/main" val="28553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55676" y="2030983"/>
            <a:ext cx="6118448" cy="1470025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prstClr val="black"/>
                </a:solidFill>
              </a:rPr>
              <a:t/>
            </a:r>
            <a:br>
              <a:rPr lang="ru-RU" sz="4000" dirty="0" smtClean="0">
                <a:solidFill>
                  <a:prstClr val="black"/>
                </a:solidFill>
              </a:rPr>
            </a:br>
            <a:r>
              <a:rPr lang="ru-RU" sz="4000" dirty="0">
                <a:solidFill>
                  <a:prstClr val="black"/>
                </a:solidFill>
              </a:rPr>
              <a:t/>
            </a:r>
            <a:br>
              <a:rPr lang="ru-RU" sz="4000" dirty="0">
                <a:solidFill>
                  <a:prstClr val="black"/>
                </a:solidFill>
              </a:rPr>
            </a:br>
            <a:r>
              <a:rPr lang="ru-RU" sz="4000" dirty="0" smtClean="0">
                <a:solidFill>
                  <a:prstClr val="black"/>
                </a:solidFill>
              </a:rPr>
              <a:t/>
            </a:r>
            <a:br>
              <a:rPr lang="ru-RU" sz="4000" dirty="0" smtClean="0">
                <a:solidFill>
                  <a:prstClr val="black"/>
                </a:solidFill>
              </a:rPr>
            </a:br>
            <a:r>
              <a:rPr lang="ru-RU" sz="2400" dirty="0" smtClean="0">
                <a:solidFill>
                  <a:prstClr val="black"/>
                </a:solidFill>
              </a:rPr>
              <a:t>Обогащение </a:t>
            </a:r>
            <a:r>
              <a:rPr lang="ru-RU" sz="2400" dirty="0">
                <a:solidFill>
                  <a:prstClr val="black"/>
                </a:solidFill>
              </a:rPr>
              <a:t>словаря и развитие связной речи детей среднего дошкольного возраста по теме посуда путём углубления знаний и использования разнообразных педагогических методов и форм при активном сотрудничестве с родителями и специалистами ДОУ.</a:t>
            </a:r>
            <a:r>
              <a:rPr lang="ru-RU" sz="4000" dirty="0">
                <a:solidFill>
                  <a:prstClr val="black"/>
                </a:solidFill>
              </a:rPr>
              <a:t/>
            </a:r>
            <a:br>
              <a:rPr lang="ru-RU" sz="4000" dirty="0">
                <a:solidFill>
                  <a:prstClr val="black"/>
                </a:solidFill>
              </a:rPr>
            </a:br>
            <a:r>
              <a:rPr lang="ru-RU" sz="4000" dirty="0" smtClean="0">
                <a:solidFill>
                  <a:prstClr val="black"/>
                </a:solidFill>
              </a:rPr>
              <a:t/>
            </a:r>
            <a:br>
              <a:rPr lang="ru-RU" sz="4000" dirty="0" smtClean="0">
                <a:solidFill>
                  <a:prstClr val="black"/>
                </a:solidFill>
              </a:rPr>
            </a:br>
            <a:r>
              <a:rPr lang="ru-RU" sz="4000" dirty="0">
                <a:solidFill>
                  <a:prstClr val="black"/>
                </a:solidFill>
              </a:rPr>
              <a:t>Участники проекта</a:t>
            </a:r>
            <a:br>
              <a:rPr lang="ru-RU" sz="4000" dirty="0">
                <a:solidFill>
                  <a:prstClr val="black"/>
                </a:solidFill>
              </a:rPr>
            </a:br>
            <a:r>
              <a:rPr lang="ru-RU" sz="4000" dirty="0" smtClean="0">
                <a:solidFill>
                  <a:prstClr val="black"/>
                </a:solidFill>
              </a:rPr>
              <a:t/>
            </a:r>
            <a:br>
              <a:rPr lang="ru-RU" sz="4000" dirty="0" smtClean="0">
                <a:solidFill>
                  <a:prstClr val="black"/>
                </a:solidFill>
              </a:rPr>
            </a:br>
            <a:r>
              <a:rPr lang="ru-RU" sz="4000" dirty="0">
                <a:solidFill>
                  <a:prstClr val="black"/>
                </a:solidFill>
              </a:rPr>
              <a:t/>
            </a:r>
            <a:br>
              <a:rPr lang="ru-RU" sz="4000" dirty="0">
                <a:solidFill>
                  <a:prstClr val="black"/>
                </a:solidFill>
              </a:rPr>
            </a:b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16336" y="4653136"/>
            <a:ext cx="1656184" cy="84517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Дети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857702" y="4653136"/>
            <a:ext cx="1613568" cy="84214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Родители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851920" y="4234411"/>
            <a:ext cx="1800200" cy="84517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Педагоги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683568" y="18864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dirty="0" smtClean="0">
                <a:solidFill>
                  <a:prstClr val="black"/>
                </a:solidFill>
              </a:rPr>
              <a:t>Цель проекта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04048" y="5578260"/>
            <a:ext cx="2016224" cy="84517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Специалисты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627784" y="5601473"/>
            <a:ext cx="1941984" cy="84517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Воспитатели</a:t>
            </a:r>
            <a:endParaRPr lang="ru-RU" sz="2400" dirty="0">
              <a:solidFill>
                <a:schemeClr val="tx1"/>
              </a:solidFill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3851920" y="5079587"/>
            <a:ext cx="360040" cy="4187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292080" y="5071173"/>
            <a:ext cx="464365" cy="42410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070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5949"/>
            <a:ext cx="7772400" cy="1470025"/>
          </a:xfrm>
        </p:spPr>
        <p:txBody>
          <a:bodyPr/>
          <a:lstStyle/>
          <a:p>
            <a:r>
              <a:rPr lang="ru-RU" sz="3600" dirty="0" smtClean="0">
                <a:solidFill>
                  <a:prstClr val="black"/>
                </a:solidFill>
              </a:rPr>
              <a:t>Подготовительный этап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340768"/>
            <a:ext cx="7344816" cy="5328592"/>
          </a:xfrm>
        </p:spPr>
        <p:txBody>
          <a:bodyPr>
            <a:normAutofit/>
          </a:bodyPr>
          <a:lstStyle/>
          <a:p>
            <a:r>
              <a:rPr lang="ru-RU" sz="1800" b="1" dirty="0">
                <a:solidFill>
                  <a:schemeClr val="tx1"/>
                </a:solidFill>
              </a:rPr>
              <a:t>Действия </a:t>
            </a:r>
            <a:r>
              <a:rPr lang="ru-RU" sz="1800" b="1" dirty="0" smtClean="0">
                <a:solidFill>
                  <a:schemeClr val="tx1"/>
                </a:solidFill>
              </a:rPr>
              <a:t>педагогов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>
                <a:solidFill>
                  <a:schemeClr val="tx1"/>
                </a:solidFill>
              </a:rPr>
              <a:t>разработка проекта по речевому развитию «В мире посуды», </a:t>
            </a:r>
            <a:endParaRPr lang="ru-RU" sz="1800" dirty="0" smtClean="0">
              <a:solidFill>
                <a:schemeClr val="tx1"/>
              </a:solidFill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</a:rPr>
              <a:t>информирование родителей, музыкального работника </a:t>
            </a:r>
            <a:r>
              <a:rPr lang="ru-RU" sz="1800" dirty="0">
                <a:solidFill>
                  <a:schemeClr val="tx1"/>
                </a:solidFill>
              </a:rPr>
              <a:t>о совместной реализации проекта (беседа), </a:t>
            </a:r>
            <a:endParaRPr lang="ru-RU" sz="1800" dirty="0" smtClean="0">
              <a:solidFill>
                <a:schemeClr val="tx1"/>
              </a:solidFill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</a:rPr>
              <a:t>подбор материала для игр, инсценировки, творческой мастерской, артикуляционной и пальчиковой гимнастики;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</a:rPr>
              <a:t>подбор </a:t>
            </a:r>
            <a:r>
              <a:rPr lang="ru-RU" sz="1800" dirty="0">
                <a:solidFill>
                  <a:schemeClr val="tx1"/>
                </a:solidFill>
              </a:rPr>
              <a:t>художественной литературы по </a:t>
            </a:r>
            <a:r>
              <a:rPr lang="ru-RU" sz="1800" dirty="0" smtClean="0">
                <a:solidFill>
                  <a:schemeClr val="tx1"/>
                </a:solidFill>
              </a:rPr>
              <a:t>теме.</a:t>
            </a:r>
          </a:p>
          <a:p>
            <a:r>
              <a:rPr lang="ru-RU" sz="1800" b="1" dirty="0" smtClean="0">
                <a:solidFill>
                  <a:schemeClr val="tx1"/>
                </a:solidFill>
              </a:rPr>
              <a:t>Действия детей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</a:rPr>
              <a:t>разучивание </a:t>
            </a:r>
            <a:r>
              <a:rPr lang="ru-RU" sz="1800" dirty="0">
                <a:solidFill>
                  <a:schemeClr val="tx1"/>
                </a:solidFill>
              </a:rPr>
              <a:t>небольшого рассказа про предметы посуды: чайник, кастрюля, металлическая ложка </a:t>
            </a:r>
            <a:endParaRPr lang="ru-RU" sz="1800" dirty="0" smtClean="0">
              <a:solidFill>
                <a:schemeClr val="tx1"/>
              </a:solidFill>
            </a:endParaRPr>
          </a:p>
          <a:p>
            <a:r>
              <a:rPr lang="ru-RU" sz="1800" b="1" dirty="0" smtClean="0">
                <a:solidFill>
                  <a:schemeClr val="tx1"/>
                </a:solidFill>
              </a:rPr>
              <a:t>Действия родителей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</a:rPr>
              <a:t>подбор </a:t>
            </a:r>
            <a:r>
              <a:rPr lang="ru-RU" sz="1800" dirty="0">
                <a:solidFill>
                  <a:schemeClr val="tx1"/>
                </a:solidFill>
              </a:rPr>
              <a:t>предметов посуды (самовар, глиняный горшок, деревянные ложки), </a:t>
            </a:r>
            <a:endParaRPr lang="ru-RU" sz="1800" dirty="0" smtClean="0">
              <a:solidFill>
                <a:schemeClr val="tx1"/>
              </a:solidFill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</a:rPr>
              <a:t>разучивание </a:t>
            </a:r>
            <a:r>
              <a:rPr lang="ru-RU" sz="1800" dirty="0">
                <a:solidFill>
                  <a:schemeClr val="tx1"/>
                </a:solidFill>
              </a:rPr>
              <a:t>познавательно-речевого материала про предметы посуды – самовар, глиняный горшок, деревянные </a:t>
            </a:r>
            <a:r>
              <a:rPr lang="ru-RU" sz="1800" dirty="0" smtClean="0">
                <a:solidFill>
                  <a:schemeClr val="tx1"/>
                </a:solidFill>
              </a:rPr>
              <a:t>ложки</a:t>
            </a:r>
            <a:r>
              <a:rPr lang="ru-RU" sz="1800" dirty="0">
                <a:solidFill>
                  <a:schemeClr val="tx1"/>
                </a:solidFill>
              </a:rPr>
              <a:t>.</a:t>
            </a:r>
            <a:endParaRPr lang="ru-RU" sz="18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825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-5037"/>
            <a:ext cx="7772400" cy="985765"/>
          </a:xfrm>
        </p:spPr>
        <p:txBody>
          <a:bodyPr/>
          <a:lstStyle/>
          <a:p>
            <a:r>
              <a:rPr lang="ru-RU" sz="3600" dirty="0" smtClean="0">
                <a:solidFill>
                  <a:prstClr val="black"/>
                </a:solidFill>
              </a:rPr>
              <a:t>Основной </a:t>
            </a:r>
            <a:r>
              <a:rPr lang="ru-RU" sz="3600" dirty="0">
                <a:solidFill>
                  <a:prstClr val="black"/>
                </a:solidFill>
              </a:rPr>
              <a:t>этап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710952"/>
            <a:ext cx="792310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prstClr val="black"/>
                </a:solidFill>
                <a:ea typeface="+mj-ea"/>
                <a:cs typeface="+mj-cs"/>
              </a:rPr>
              <a:t>Непосредственно-образовательная деятельность</a:t>
            </a:r>
            <a:endParaRPr lang="ru-RU" sz="3200" dirty="0"/>
          </a:p>
        </p:txBody>
      </p:sp>
      <p:pic>
        <p:nvPicPr>
          <p:cNvPr id="2050" name="Picture 2" descr="https://sun9-12.userapi.com/c205524/v205524831/1722a/1TPJPYJ5vc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561" y="1565712"/>
            <a:ext cx="2876341" cy="2215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sun9-12.userapi.com/c205524/v205524831/17265/bSRt7-AYHS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746968" y="4602953"/>
            <a:ext cx="2403646" cy="1802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sun9-45.userapi.com/c205524/v205524831/172a1/0_Lxr2CYWKk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485" y="4306535"/>
            <a:ext cx="2784162" cy="2088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7418" y="3785710"/>
            <a:ext cx="4219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0" i="0" dirty="0" smtClean="0">
                <a:solidFill>
                  <a:srgbClr val="000000"/>
                </a:solidFill>
                <a:effectLst/>
                <a:latin typeface="+mj-lt"/>
              </a:rPr>
              <a:t>НОД (познавательное) «В мире посуды»</a:t>
            </a:r>
            <a:endParaRPr lang="ru-RU" dirty="0"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20072" y="3645024"/>
            <a:ext cx="39018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НОД (развитие речи</a:t>
            </a:r>
            <a:r>
              <a:rPr lang="ru-RU" dirty="0" smtClean="0"/>
              <a:t>) «</a:t>
            </a:r>
            <a:r>
              <a:rPr lang="ru-RU" dirty="0"/>
              <a:t>Составление описательного рассказа о посуде»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687835" y="5482096"/>
            <a:ext cx="2596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НОД (рисование) «Блюдце для гномика»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21296" y="6404742"/>
            <a:ext cx="43204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НОД (лепка) «Миски для трёх медведей»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25"/>
          <a:stretch/>
        </p:blipFill>
        <p:spPr bwMode="auto">
          <a:xfrm>
            <a:off x="5810904" y="1540283"/>
            <a:ext cx="2927735" cy="216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179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0"/>
            <a:ext cx="7772400" cy="1470025"/>
          </a:xfrm>
        </p:spPr>
        <p:txBody>
          <a:bodyPr/>
          <a:lstStyle/>
          <a:p>
            <a:r>
              <a:rPr lang="ru-RU" sz="3600" dirty="0" smtClean="0">
                <a:solidFill>
                  <a:prstClr val="black"/>
                </a:solidFill>
              </a:rPr>
              <a:t>Основной </a:t>
            </a:r>
            <a:r>
              <a:rPr lang="ru-RU" sz="3600" dirty="0">
                <a:solidFill>
                  <a:prstClr val="black"/>
                </a:solidFill>
              </a:rPr>
              <a:t>этап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980726"/>
            <a:ext cx="75608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prstClr val="black"/>
                </a:solidFill>
                <a:ea typeface="+mj-ea"/>
                <a:cs typeface="+mj-cs"/>
              </a:rPr>
              <a:t>«Вечерние новости</a:t>
            </a:r>
          </a:p>
          <a:p>
            <a:pPr algn="ctr"/>
            <a:r>
              <a:rPr lang="ru-RU" sz="3200" dirty="0" smtClean="0"/>
              <a:t>«Посуда</a:t>
            </a:r>
            <a:r>
              <a:rPr lang="ru-RU" sz="3200" dirty="0"/>
              <a:t>: прошлое и настоящее</a:t>
            </a:r>
            <a:r>
              <a:rPr lang="ru-RU" sz="3200" dirty="0" smtClean="0">
                <a:solidFill>
                  <a:prstClr val="black"/>
                </a:solidFill>
                <a:ea typeface="+mj-ea"/>
                <a:cs typeface="+mj-cs"/>
              </a:rPr>
              <a:t>»</a:t>
            </a:r>
            <a:endParaRPr lang="ru-RU" sz="3200" dirty="0"/>
          </a:p>
        </p:txBody>
      </p:sp>
      <p:pic>
        <p:nvPicPr>
          <p:cNvPr id="3074" name="Picture 2" descr="https://sun9-13.userapi.com/c205524/v205524831/1723e/AlnaaZEeAEQ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007" y="2057944"/>
            <a:ext cx="3172224" cy="2379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sun9-48.userapi.com/c205524/v205524831/17279/hdrOtRdU-EY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048285"/>
            <a:ext cx="3240360" cy="243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sun9-3.userapi.com/c205524/v205524831/17297/IqemEoAYsMA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6803" y="3760394"/>
            <a:ext cx="3384376" cy="2538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44454" y="6377893"/>
            <a:ext cx="10390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Самовар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300192" y="4607550"/>
            <a:ext cx="20993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Деревянные ложки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4537657"/>
            <a:ext cx="19101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Глиняный горшок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1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3107"/>
            <a:ext cx="7772400" cy="1470025"/>
          </a:xfrm>
        </p:spPr>
        <p:txBody>
          <a:bodyPr/>
          <a:lstStyle/>
          <a:p>
            <a:r>
              <a:rPr lang="ru-RU" sz="3600" dirty="0" smtClean="0">
                <a:solidFill>
                  <a:prstClr val="black"/>
                </a:solidFill>
              </a:rPr>
              <a:t>Основной </a:t>
            </a:r>
            <a:r>
              <a:rPr lang="ru-RU" sz="3600" dirty="0">
                <a:solidFill>
                  <a:prstClr val="black"/>
                </a:solidFill>
              </a:rPr>
              <a:t>этап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980727"/>
            <a:ext cx="75608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prstClr val="black"/>
                </a:solidFill>
                <a:ea typeface="+mj-ea"/>
                <a:cs typeface="+mj-cs"/>
              </a:rPr>
              <a:t>Творческая мастерская</a:t>
            </a:r>
            <a:endParaRPr lang="ru-RU" sz="3200" dirty="0"/>
          </a:p>
        </p:txBody>
      </p:sp>
      <p:pic>
        <p:nvPicPr>
          <p:cNvPr id="1026" name="Picture 2" descr="https://sun9-33.userapi.com/c205524/v205524831/17234/Cm5BafZDZz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565502"/>
            <a:ext cx="5616624" cy="4212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41984" y="583634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+mj-lt"/>
              </a:rPr>
              <a:t>Изготовление речевой игры «Один-много» (совместно с родителями) + проигрывание</a:t>
            </a:r>
            <a:endParaRPr lang="ru-R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9137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3299893" y="5805159"/>
            <a:ext cx="2928916" cy="557750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Артикуляционная гимнастика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1463"/>
            <a:ext cx="745059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prstClr val="black"/>
                </a:solidFill>
                <a:ea typeface="+mj-ea"/>
                <a:cs typeface="+mj-cs"/>
              </a:rPr>
              <a:t>Основной этап</a:t>
            </a:r>
          </a:p>
          <a:p>
            <a:pPr algn="ctr"/>
            <a:r>
              <a:rPr lang="ru-RU" sz="3200" dirty="0" smtClean="0">
                <a:solidFill>
                  <a:prstClr val="black"/>
                </a:solidFill>
                <a:ea typeface="+mj-ea"/>
                <a:cs typeface="+mj-cs"/>
              </a:rPr>
              <a:t>Игры</a:t>
            </a:r>
            <a:endParaRPr lang="ru-RU" sz="3200" dirty="0"/>
          </a:p>
        </p:txBody>
      </p:sp>
      <p:pic>
        <p:nvPicPr>
          <p:cNvPr id="4098" name="Picture 2" descr="https://sun9-13.userapi.com/c205524/v205524831/17248/NRLNeSrzS7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705" y="857789"/>
            <a:ext cx="2579342" cy="1934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sun9-21.userapi.com/c205524/v205524831/1726f/qnChaEpVdSw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5849" y="3848649"/>
            <a:ext cx="2678539" cy="2008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sun9-66.userapi.com/c205524/v205524831/1728d/bDl8BKtSHJ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05" y="3724930"/>
            <a:ext cx="3008456" cy="2256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sun9-31.userapi.com/c205524/v205524831/172d3/n6kS5UKTIzs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5308" y="450170"/>
            <a:ext cx="1959620" cy="2616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s://sun9-19.userapi.com/c205524/v205524831/172c9/rTuunaoVHyI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6825" y="1072903"/>
            <a:ext cx="2770705" cy="2078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425849" y="3066227"/>
            <a:ext cx="2898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Игра «Разбитая посуда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704680" y="3125530"/>
            <a:ext cx="22044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с/р игра </a:t>
            </a:r>
            <a:r>
              <a:rPr lang="ru-RU" dirty="0" smtClean="0"/>
              <a:t>«Чаепитие»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425849" y="5839489"/>
            <a:ext cx="289244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Игра «Какая посуда спряталась</a:t>
            </a:r>
            <a:r>
              <a:rPr lang="ru-RU" dirty="0"/>
              <a:t>?» </a:t>
            </a:r>
            <a:endParaRPr lang="ru-RU" dirty="0" smtClean="0"/>
          </a:p>
          <a:p>
            <a:pPr algn="ctr"/>
            <a:r>
              <a:rPr lang="ru-RU" dirty="0" smtClean="0"/>
              <a:t>(</a:t>
            </a:r>
            <a:r>
              <a:rPr lang="ru-RU" dirty="0"/>
              <a:t>зашумленная картинка)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6092358"/>
            <a:ext cx="32858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Речевая игра «Ложки-стаканы»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2588" y="2837326"/>
            <a:ext cx="29854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Игра «Волшебная </a:t>
            </a:r>
            <a:r>
              <a:rPr lang="ru-RU" dirty="0"/>
              <a:t>ниточка в мире посуды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001" y="3592958"/>
            <a:ext cx="2843808" cy="213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9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3107"/>
            <a:ext cx="7772400" cy="1470025"/>
          </a:xfrm>
        </p:spPr>
        <p:txBody>
          <a:bodyPr/>
          <a:lstStyle/>
          <a:p>
            <a:r>
              <a:rPr lang="ru-RU" sz="3600" dirty="0" smtClean="0">
                <a:solidFill>
                  <a:prstClr val="black"/>
                </a:solidFill>
              </a:rPr>
              <a:t>Основной </a:t>
            </a:r>
            <a:r>
              <a:rPr lang="ru-RU" sz="3600" dirty="0">
                <a:solidFill>
                  <a:prstClr val="black"/>
                </a:solidFill>
              </a:rPr>
              <a:t>этап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79678" y="1021467"/>
            <a:ext cx="58326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Р</a:t>
            </a:r>
            <a:r>
              <a:rPr lang="ru-RU" dirty="0" smtClean="0"/>
              <a:t>азучивание </a:t>
            </a:r>
            <a:r>
              <a:rPr lang="ru-RU" dirty="0"/>
              <a:t>с детьми </a:t>
            </a:r>
            <a:r>
              <a:rPr lang="ru-RU" dirty="0" smtClean="0"/>
              <a:t>стихотворения</a:t>
            </a:r>
          </a:p>
          <a:p>
            <a:pPr algn="ctr"/>
            <a:r>
              <a:rPr lang="ru-RU" dirty="0" smtClean="0"/>
              <a:t> </a:t>
            </a:r>
            <a:r>
              <a:rPr lang="ru-RU" dirty="0"/>
              <a:t>«Мышка в кружечке зеленой наварила каши пшенной» С</a:t>
            </a:r>
            <a:r>
              <a:rPr lang="ru-RU" dirty="0" smtClean="0"/>
              <a:t>. Маршак с элементами драматизации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643" y="1944797"/>
            <a:ext cx="7775848" cy="4726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65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483</Words>
  <Application>Microsoft Office PowerPoint</Application>
  <PresentationFormat>Экран (4:3)</PresentationFormat>
  <Paragraphs>89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Symbol</vt:lpstr>
      <vt:lpstr>Times New Roman</vt:lpstr>
      <vt:lpstr>Тема Office</vt:lpstr>
      <vt:lpstr>Муниципальное бюджетное дошкольное образовательное учреждение Детский сад комбинированного вида №186 «Веснушка»</vt:lpstr>
      <vt:lpstr>Актуальность</vt:lpstr>
      <vt:lpstr>   Обогащение словаря и развитие связной речи детей среднего дошкольного возраста по теме посуда путём углубления знаний и использования разнообразных педагогических методов и форм при активном сотрудничестве с родителями и специалистами ДОУ.  Участники проекта   </vt:lpstr>
      <vt:lpstr>Подготовительный этап</vt:lpstr>
      <vt:lpstr>Основной этап</vt:lpstr>
      <vt:lpstr>Основной этап</vt:lpstr>
      <vt:lpstr>Основной этап</vt:lpstr>
      <vt:lpstr>Презентация PowerPoint</vt:lpstr>
      <vt:lpstr>Основной этап</vt:lpstr>
      <vt:lpstr>Заключительный этап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аня</dc:creator>
  <cp:lastModifiedBy>User</cp:lastModifiedBy>
  <cp:revision>20</cp:revision>
  <dcterms:created xsi:type="dcterms:W3CDTF">2019-12-26T05:40:53Z</dcterms:created>
  <dcterms:modified xsi:type="dcterms:W3CDTF">2020-04-12T06:06:54Z</dcterms:modified>
</cp:coreProperties>
</file>