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26"/>
  </p:notesMasterIdLst>
  <p:sldIdLst>
    <p:sldId id="279" r:id="rId2"/>
    <p:sldId id="293" r:id="rId3"/>
    <p:sldId id="260" r:id="rId4"/>
    <p:sldId id="261" r:id="rId5"/>
    <p:sldId id="264" r:id="rId6"/>
    <p:sldId id="294" r:id="rId7"/>
    <p:sldId id="297" r:id="rId8"/>
    <p:sldId id="307" r:id="rId9"/>
    <p:sldId id="296" r:id="rId10"/>
    <p:sldId id="306" r:id="rId11"/>
    <p:sldId id="263" r:id="rId12"/>
    <p:sldId id="273" r:id="rId13"/>
    <p:sldId id="266" r:id="rId14"/>
    <p:sldId id="304" r:id="rId15"/>
    <p:sldId id="267" r:id="rId16"/>
    <p:sldId id="298" r:id="rId17"/>
    <p:sldId id="301" r:id="rId18"/>
    <p:sldId id="299" r:id="rId19"/>
    <p:sldId id="300" r:id="rId20"/>
    <p:sldId id="303" r:id="rId21"/>
    <p:sldId id="272" r:id="rId22"/>
    <p:sldId id="305" r:id="rId23"/>
    <p:sldId id="277" r:id="rId24"/>
    <p:sldId id="308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showPr showNarration="1">
    <p:present/>
    <p:sldAll/>
    <p:penClr>
      <a:srgbClr val="FF0000"/>
    </p:penClr>
  </p:showPr>
  <p:clrMru>
    <a:srgbClr val="FF0066"/>
    <a:srgbClr val="FFFF66"/>
    <a:srgbClr val="4B26E8"/>
    <a:srgbClr val="003399"/>
    <a:srgbClr val="6600CC"/>
    <a:srgbClr val="FFFF00"/>
    <a:srgbClr val="FF99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734" y="3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74B4B9E-3496-4EA7-AEEF-3328D8D4B8BB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7363490-820B-4F39-9C0B-CC6834CB2E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D021EAB-8993-40D6-8510-7BA3CD2636C5}" type="slidenum">
              <a:rPr lang="ru-RU" smtClean="0">
                <a:latin typeface="Arial" pitchFamily="34" charset="0"/>
              </a:rPr>
              <a:pPr/>
              <a:t>24</a:t>
            </a:fld>
            <a:endParaRPr lang="ru-RU" smtClean="0">
              <a:latin typeface="Arial" pitchFamily="34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Определите основные части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12240-5B2E-43D4-81BB-D77D0B0FED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E7D25-F29B-4ACF-BBC6-6E983BE2DC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14F94-A55E-4978-A7BE-42083CFC27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46711A-8A00-47CA-864C-702F66407E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476250"/>
            <a:ext cx="7086600" cy="12763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A2955-3D7B-47DF-AFB8-4E21D593F7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8FF7B-7017-4D3D-B20A-D8ACACB47D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3291D-618D-4C18-A149-CF25458106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41EB2-054B-41ED-932E-67141BBCC2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4F145-CF9F-4A81-9E4D-AE62F929CB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4298D-C8C5-48DE-8736-A12F70234F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A1A89-1277-42CD-AB20-1B2D758E4A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3E0DB-E5EA-4A1B-83D5-57AF7EAB0F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FE2BF-B086-426A-BD86-A9D4F7093E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7C507B71-67D1-4D6F-9869-BEBE1990D2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6" r:id="rId1"/>
    <p:sldLayoutId id="2147483757" r:id="rId2"/>
    <p:sldLayoutId id="2147483767" r:id="rId3"/>
    <p:sldLayoutId id="2147483758" r:id="rId4"/>
    <p:sldLayoutId id="214748376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9" r:id="rId12"/>
    <p:sldLayoutId id="2147483765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 descr="Голубая тисненая бумага"/>
          <p:cNvSpPr>
            <a:spLocks noGrp="1" noChangeArrowheads="1"/>
          </p:cNvSpPr>
          <p:nvPr>
            <p:ph idx="1"/>
          </p:nvPr>
        </p:nvSpPr>
        <p:spPr>
          <a:xfrm>
            <a:off x="611188" y="2205038"/>
            <a:ext cx="7748587" cy="3581400"/>
          </a:xfrm>
          <a:solidFill>
            <a:schemeClr val="accent3">
              <a:lumMod val="20000"/>
              <a:lumOff val="80000"/>
            </a:schemeClr>
          </a:solidFill>
          <a:ln w="76200">
            <a:solidFill>
              <a:schemeClr val="hlink"/>
            </a:solidFill>
          </a:ln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Monotype Sorts" pitchFamily="2" charset="2"/>
              <a:buNone/>
              <a:defRPr/>
            </a:pPr>
            <a:r>
              <a:rPr lang="ru-RU" b="1" dirty="0" smtClean="0">
                <a:solidFill>
                  <a:schemeClr val="bg1"/>
                </a:solidFill>
              </a:rPr>
              <a:t>Подумайте: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Monotype Sorts" pitchFamily="2" charset="2"/>
              <a:buNone/>
              <a:defRPr/>
            </a:pPr>
            <a:r>
              <a:rPr lang="ru-RU" sz="4400" b="1" dirty="0" smtClean="0">
                <a:solidFill>
                  <a:schemeClr val="bg1"/>
                </a:solidFill>
              </a:rPr>
              <a:t> Почему рыцарем мог быть только очень богатый человек ?</a:t>
            </a:r>
          </a:p>
        </p:txBody>
      </p:sp>
      <p:sp>
        <p:nvSpPr>
          <p:cNvPr id="7" name="Багетная рамка 6"/>
          <p:cNvSpPr/>
          <p:nvPr/>
        </p:nvSpPr>
        <p:spPr bwMode="auto">
          <a:xfrm>
            <a:off x="539750" y="188913"/>
            <a:ext cx="7500938" cy="1285875"/>
          </a:xfrm>
          <a:prstGeom prst="bevel">
            <a:avLst/>
          </a:prstGeom>
          <a:solidFill>
            <a:schemeClr val="tx2">
              <a:lumMod val="9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r>
              <a:rPr lang="ru-RU" sz="4000" b="1" dirty="0">
                <a:solidFill>
                  <a:srgbClr val="4B26E8"/>
                </a:solidFill>
                <a:latin typeface="Arial" charset="0"/>
              </a:rPr>
              <a:t>Задание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 animBg="1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lum bright="6000"/>
          </a:blip>
          <a:srcRect/>
          <a:stretch>
            <a:fillRect/>
          </a:stretch>
        </p:blipFill>
        <p:spPr bwMode="auto">
          <a:xfrm>
            <a:off x="381000" y="228600"/>
            <a:ext cx="3462338" cy="3924300"/>
          </a:xfrm>
          <a:prstGeom prst="rect">
            <a:avLst/>
          </a:prstGeom>
          <a:noFill/>
          <a:ln w="76200" cmpd="tri">
            <a:solidFill>
              <a:srgbClr val="7B4E1D"/>
            </a:solidFill>
            <a:miter lim="800000"/>
            <a:headEnd/>
            <a:tailEnd/>
          </a:ln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85750" y="1828800"/>
            <a:ext cx="85725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ru-RU" sz="2000">
                <a:latin typeface="Georgia" pitchFamily="18" charset="0"/>
              </a:rPr>
              <a:t>                                                 </a:t>
            </a:r>
            <a:endParaRPr lang="ru-RU" sz="2000">
              <a:latin typeface="Times New Roman" pitchFamily="18" charset="0"/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114300" y="4037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28677" name="Picture 5" descr="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9238" y="4083050"/>
            <a:ext cx="11112" cy="1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4">
            <a:lum bright="12000" contrast="6000"/>
          </a:blip>
          <a:srcRect/>
          <a:stretch>
            <a:fillRect/>
          </a:stretch>
        </p:blipFill>
        <p:spPr bwMode="auto">
          <a:xfrm>
            <a:off x="5973763" y="188913"/>
            <a:ext cx="2828925" cy="3560762"/>
          </a:xfrm>
          <a:prstGeom prst="rect">
            <a:avLst/>
          </a:prstGeom>
          <a:noFill/>
          <a:ln w="76200" cmpd="tri">
            <a:solidFill>
              <a:srgbClr val="7B4E1D"/>
            </a:solidFill>
            <a:miter lim="800000"/>
            <a:headEnd/>
            <a:tailEnd/>
          </a:ln>
        </p:spPr>
      </p:pic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381000" y="4191000"/>
            <a:ext cx="8534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ru-RU" sz="2000" b="1">
                <a:latin typeface="Times New Roman" pitchFamily="18" charset="0"/>
              </a:rPr>
              <a:t>Рыцарь имел 2–3 коня: обычного и боевого, в доспехах. Такого коня можно было поразить только в брюхо. Голову лошади закрывали металлическим или кожаным наглавником, грудь – железными бляхами, бока – кожей. Кроме того, коня накрывали попоной или чепраком из бархата или другой дорогой материи с вышитыми гербами рыцарей. Лошади, «вооруженные» таким образом, назывались «латными». </a:t>
            </a: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114300" y="4037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28681" name="Picture 9" descr="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9238" y="4083050"/>
            <a:ext cx="11112" cy="1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4708525" y="1641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400">
              <a:latin typeface="Times New Roman" pitchFamily="18" charset="0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886200" y="228600"/>
            <a:ext cx="507682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FF66"/>
                </a:solidFill>
                <a:latin typeface="Arial Black" pitchFamily="34" charset="0"/>
                <a:cs typeface="Times New Roman" pitchFamily="18" charset="0"/>
              </a:rPr>
              <a:t>Рыцарские доспехи включали до 200 деталей, а общий вес военного снаряжения доходил до </a:t>
            </a:r>
            <a:endParaRPr lang="ru-RU" sz="2400" b="1">
              <a:solidFill>
                <a:srgbClr val="FFFF66"/>
              </a:solidFill>
              <a:latin typeface="Arial Black" pitchFamily="34" charset="0"/>
            </a:endParaRPr>
          </a:p>
          <a:p>
            <a:pPr algn="ctr"/>
            <a:r>
              <a:rPr lang="ru-RU" sz="2400" b="1">
                <a:solidFill>
                  <a:srgbClr val="FFFF66"/>
                </a:solidFill>
                <a:latin typeface="Arial Black" pitchFamily="34" charset="0"/>
                <a:cs typeface="Times New Roman" pitchFamily="18" charset="0"/>
              </a:rPr>
              <a:t>50 кг; с течением времени росли их сложность и цена. </a:t>
            </a:r>
            <a:endParaRPr lang="ru-RU" sz="2400" b="1">
              <a:solidFill>
                <a:srgbClr val="FFFF66"/>
              </a:solidFill>
              <a:latin typeface="Arial Black" pitchFamily="34" charset="0"/>
            </a:endParaRP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>
            <a:lum bright="12000" contrast="6000"/>
          </a:blip>
          <a:srcRect/>
          <a:stretch>
            <a:fillRect/>
          </a:stretch>
        </p:blipFill>
        <p:spPr bwMode="auto">
          <a:xfrm>
            <a:off x="152400" y="381000"/>
            <a:ext cx="3541713" cy="6281738"/>
          </a:xfrm>
          <a:prstGeom prst="rect">
            <a:avLst/>
          </a:prstGeom>
          <a:noFill/>
          <a:ln w="76200" cmpd="tri">
            <a:solidFill>
              <a:srgbClr val="7B4E1D"/>
            </a:solidFill>
            <a:miter lim="800000"/>
            <a:headEnd/>
            <a:tailEnd/>
          </a:ln>
        </p:spPr>
      </p:pic>
      <p:pic>
        <p:nvPicPr>
          <p:cNvPr id="14345" name="Picture 9" descr="mail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1275" y="2205038"/>
            <a:ext cx="5508625" cy="445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10" descr="Рисунок14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92150"/>
            <a:ext cx="3910013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755650" y="5026025"/>
            <a:ext cx="381635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rgbClr val="00B0F0"/>
                </a:solidFill>
                <a:latin typeface="Arial Black" pitchFamily="34" charset="0"/>
              </a:rPr>
              <a:t>Кольчуга </a:t>
            </a:r>
            <a:r>
              <a:rPr lang="ru-RU" sz="2400">
                <a:solidFill>
                  <a:srgbClr val="FFFF00"/>
                </a:solidFill>
                <a:latin typeface="Arial Black" pitchFamily="34" charset="0"/>
              </a:rPr>
              <a:t>– это броня, сплетенная из металлических колец в 2-3 слоя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7" grpId="0"/>
      <p:bldP spid="1434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552" y="692696"/>
            <a:ext cx="7772400" cy="4680519"/>
          </a:xfrm>
        </p:spPr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3200" b="1" smtClean="0">
                <a:solidFill>
                  <a:srgbClr val="FF3300"/>
                </a:solidFill>
                <a:latin typeface="Arial Black" pitchFamily="34" charset="0"/>
              </a:rPr>
              <a:t/>
            </a:r>
            <a:br>
              <a:rPr lang="ru-RU" sz="3200" b="1" smtClean="0">
                <a:solidFill>
                  <a:srgbClr val="FF3300"/>
                </a:solidFill>
                <a:latin typeface="Arial Black" pitchFamily="34" charset="0"/>
              </a:rPr>
            </a:br>
            <a:r>
              <a:rPr lang="ru-RU" sz="3200" b="1">
                <a:solidFill>
                  <a:srgbClr val="FF3300"/>
                </a:solidFill>
                <a:latin typeface="Arial Black" pitchFamily="34" charset="0"/>
              </a:rPr>
              <a:t/>
            </a:r>
            <a:br>
              <a:rPr lang="ru-RU" sz="3200" b="1">
                <a:solidFill>
                  <a:srgbClr val="FF3300"/>
                </a:solidFill>
                <a:latin typeface="Arial Black" pitchFamily="34" charset="0"/>
              </a:rPr>
            </a:br>
            <a:r>
              <a:rPr lang="ru-RU" sz="3200" b="1" smtClean="0">
                <a:solidFill>
                  <a:srgbClr val="FF3300"/>
                </a:solidFill>
                <a:latin typeface="Arial Black" pitchFamily="34" charset="0"/>
              </a:rPr>
              <a:t>Герб</a:t>
            </a:r>
            <a:r>
              <a:rPr lang="ru-RU" sz="3200" b="1" smtClean="0">
                <a:solidFill>
                  <a:srgbClr val="FFFF66"/>
                </a:solidFill>
              </a:rPr>
              <a:t> </a:t>
            </a:r>
            <a:r>
              <a:rPr lang="ru-RU" sz="3200">
                <a:solidFill>
                  <a:srgbClr val="FFFF66"/>
                </a:solidFill>
              </a:rPr>
              <a:t>(от немецкого </a:t>
            </a:r>
            <a:r>
              <a:rPr sz="3200" err="1">
                <a:solidFill>
                  <a:srgbClr val="FFFF66"/>
                </a:solidFill>
              </a:rPr>
              <a:t>Erbe</a:t>
            </a:r>
            <a:r>
              <a:rPr sz="3200">
                <a:solidFill>
                  <a:srgbClr val="FFFF66"/>
                </a:solidFill>
              </a:rPr>
              <a:t> – </a:t>
            </a:r>
            <a:r>
              <a:rPr lang="ru-RU" sz="3200">
                <a:solidFill>
                  <a:srgbClr val="FFFF66"/>
                </a:solidFill>
              </a:rPr>
              <a:t>наследство) – эмблема с определенными символическими фигурами, выражающая исторические традиции владельца и передающаяся из поколения в </a:t>
            </a:r>
            <a:r>
              <a:rPr lang="ru-RU" sz="3200" smtClean="0">
                <a:solidFill>
                  <a:srgbClr val="FFFF66"/>
                </a:solidFill>
              </a:rPr>
              <a:t>поколение</a:t>
            </a:r>
            <a:br>
              <a:rPr lang="ru-RU" sz="3200" smtClean="0">
                <a:solidFill>
                  <a:srgbClr val="FFFF66"/>
                </a:solidFill>
              </a:rPr>
            </a:br>
            <a:r>
              <a:rPr sz="3200">
                <a:solidFill>
                  <a:srgbClr val="FFFF66"/>
                </a:solidFill>
              </a:rPr>
              <a:t/>
            </a:r>
            <a:br>
              <a:rPr sz="3200">
                <a:solidFill>
                  <a:srgbClr val="FFFF66"/>
                </a:solidFill>
              </a:rPr>
            </a:br>
            <a:r>
              <a:rPr lang="ru-RU" sz="3200" b="1">
                <a:solidFill>
                  <a:srgbClr val="FF3300"/>
                </a:solidFill>
                <a:latin typeface="Arial Black" pitchFamily="34" charset="0"/>
              </a:rPr>
              <a:t>Герольд</a:t>
            </a:r>
            <a:r>
              <a:rPr lang="ru-RU" sz="3200" b="1">
                <a:solidFill>
                  <a:srgbClr val="FFFF66"/>
                </a:solidFill>
                <a:latin typeface="Arial Black" pitchFamily="34" charset="0"/>
              </a:rPr>
              <a:t> </a:t>
            </a:r>
            <a:r>
              <a:rPr lang="ru-RU" sz="3200">
                <a:solidFill>
                  <a:srgbClr val="FFFF66"/>
                </a:solidFill>
              </a:rPr>
              <a:t>– распорядитель и судья на турнире, также составлял гербы</a:t>
            </a:r>
            <a:r>
              <a:rPr lang="ru-RU" sz="3200" smtClean="0">
                <a:solidFill>
                  <a:srgbClr val="FFFF66"/>
                </a:solidFill>
              </a:rPr>
              <a:t>.</a:t>
            </a:r>
            <a:br>
              <a:rPr lang="ru-RU" sz="3200" smtClean="0">
                <a:solidFill>
                  <a:srgbClr val="FFFF66"/>
                </a:solidFill>
              </a:rPr>
            </a:br>
            <a:r>
              <a:rPr lang="ru-RU" sz="3200">
                <a:solidFill>
                  <a:srgbClr val="FFFF66"/>
                </a:solidFill>
              </a:rPr>
              <a:t/>
            </a:r>
            <a:br>
              <a:rPr lang="ru-RU" sz="3200">
                <a:solidFill>
                  <a:srgbClr val="FFFF66"/>
                </a:solidFill>
              </a:rPr>
            </a:br>
            <a:r>
              <a:rPr lang="ru-RU" sz="3200" b="1">
                <a:solidFill>
                  <a:srgbClr val="FF3300"/>
                </a:solidFill>
                <a:latin typeface="Arial Black" pitchFamily="34" charset="0"/>
              </a:rPr>
              <a:t>Геральдика</a:t>
            </a:r>
            <a:r>
              <a:rPr lang="ru-RU" sz="3200" b="1">
                <a:solidFill>
                  <a:srgbClr val="FFFF66"/>
                </a:solidFill>
                <a:latin typeface="Arial Black" pitchFamily="34" charset="0"/>
              </a:rPr>
              <a:t> </a:t>
            </a:r>
            <a:r>
              <a:rPr lang="ru-RU" sz="3200" b="1">
                <a:solidFill>
                  <a:srgbClr val="FFFF66"/>
                </a:solidFill>
              </a:rPr>
              <a:t>– </a:t>
            </a:r>
            <a:r>
              <a:rPr lang="ru-RU" sz="3200">
                <a:solidFill>
                  <a:srgbClr val="FFFF66"/>
                </a:solidFill>
              </a:rPr>
              <a:t>наука о гербах.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Изображение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066800"/>
            <a:ext cx="2624138" cy="485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3276600" y="333375"/>
            <a:ext cx="5029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chemeClr val="bg1"/>
                </a:solidFill>
              </a:rPr>
              <a:t>Рыцарские гербы </a:t>
            </a:r>
          </a:p>
        </p:txBody>
      </p:sp>
      <p:pic>
        <p:nvPicPr>
          <p:cNvPr id="17412" name="Picture 4" descr="Изображение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1196975"/>
            <a:ext cx="5105400" cy="154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3292475" y="3068638"/>
            <a:ext cx="5105400" cy="319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FF66"/>
                </a:solidFill>
              </a:rPr>
              <a:t>Гербы имели несколько установленных форм. 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FF66"/>
                </a:solidFill>
              </a:rPr>
              <a:t>Гербы составлялись по определённым правилам. 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FF66"/>
                </a:solidFill>
              </a:rPr>
              <a:t>На гербах бывали изображения животных. 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FF66"/>
                </a:solidFill>
              </a:rPr>
              <a:t>На гербах помещали девиз.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  <p:bldP spid="174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5"/>
          <p:cNvSpPr>
            <a:spLocks/>
          </p:cNvSpPr>
          <p:nvPr/>
        </p:nvSpPr>
        <p:spPr bwMode="auto">
          <a:xfrm>
            <a:off x="323850" y="188913"/>
            <a:ext cx="8569325" cy="755650"/>
          </a:xfrm>
          <a:prstGeom prst="bevel">
            <a:avLst>
              <a:gd name="adj" fmla="val 12500"/>
            </a:avLst>
          </a:prstGeom>
          <a:solidFill>
            <a:srgbClr val="FFFF66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lIns="92075" tIns="46038" rIns="92075" bIns="46038" anchor="ctr"/>
          <a:lstStyle/>
          <a:p>
            <a:pPr algn="ctr"/>
            <a:r>
              <a:rPr lang="ru-RU" sz="4400" b="1">
                <a:solidFill>
                  <a:srgbClr val="4B26E8"/>
                </a:solidFill>
              </a:rPr>
              <a:t>Гербы рыцарей</a:t>
            </a:r>
          </a:p>
        </p:txBody>
      </p:sp>
      <p:pic>
        <p:nvPicPr>
          <p:cNvPr id="32771" name="Picture 6" descr="i?id=249076386-10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176338"/>
            <a:ext cx="18224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8" descr="draby-gerb_b01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9863" y="1212850"/>
            <a:ext cx="14859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10" descr="chud_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08513" y="1268413"/>
            <a:ext cx="1779587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12" descr="1216561363_2562c44a777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73863" y="1231900"/>
            <a:ext cx="1957387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14" descr="a_bb7d802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47813" y="3679825"/>
            <a:ext cx="190500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16" descr="Gelfrad_14-15C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95788" y="3679825"/>
            <a:ext cx="220345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4427538" y="457200"/>
            <a:ext cx="40306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>
                <a:solidFill>
                  <a:srgbClr val="009900"/>
                </a:solidFill>
                <a:latin typeface="Algerian" pitchFamily="82" charset="0"/>
              </a:rPr>
              <a:t> </a:t>
            </a:r>
            <a:r>
              <a:rPr lang="ru-RU" sz="2400" b="1">
                <a:solidFill>
                  <a:srgbClr val="FFFF66"/>
                </a:solidFill>
              </a:rPr>
              <a:t>Рыцарский</a:t>
            </a:r>
            <a:r>
              <a:rPr lang="ru-RU" sz="2400" b="1" i="1">
                <a:solidFill>
                  <a:srgbClr val="FFFF66"/>
                </a:solidFill>
                <a:latin typeface="Algerian" pitchFamily="82" charset="0"/>
              </a:rPr>
              <a:t> </a:t>
            </a:r>
            <a:r>
              <a:rPr lang="ru-RU" sz="2400" b="1">
                <a:solidFill>
                  <a:srgbClr val="FFFF66"/>
                </a:solidFill>
              </a:rPr>
              <a:t>турнир.</a:t>
            </a:r>
          </a:p>
        </p:txBody>
      </p:sp>
      <p:pic>
        <p:nvPicPr>
          <p:cNvPr id="18435" name="Picture 3" descr="Изображение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1066800"/>
            <a:ext cx="3581400" cy="267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Изображениеrt6uy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438400"/>
            <a:ext cx="2979738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0" y="1371600"/>
            <a:ext cx="3124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FFFF66"/>
                </a:solidFill>
              </a:rPr>
              <a:t>Пир в рыцарском замке.</a:t>
            </a:r>
          </a:p>
        </p:txBody>
      </p:sp>
      <p:pic>
        <p:nvPicPr>
          <p:cNvPr id="18439" name="Picture 7" descr="Изображениеtrhy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1200" y="3886200"/>
            <a:ext cx="233045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2124075" y="5589588"/>
            <a:ext cx="3722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FFFF66"/>
                </a:solidFill>
              </a:rPr>
              <a:t>Охота 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228600" y="119063"/>
            <a:ext cx="3505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chemeClr val="bg1"/>
                </a:solidFill>
              </a:rPr>
              <a:t>Занятия рыцарей</a:t>
            </a:r>
          </a:p>
        </p:txBody>
      </p:sp>
      <p:sp>
        <p:nvSpPr>
          <p:cNvPr id="18445" name="AutoShape 13"/>
          <p:cNvSpPr>
            <a:spLocks noChangeArrowheads="1"/>
          </p:cNvSpPr>
          <p:nvPr/>
        </p:nvSpPr>
        <p:spPr bwMode="auto">
          <a:xfrm rot="-1835903">
            <a:off x="3995738" y="765175"/>
            <a:ext cx="431800" cy="5040313"/>
          </a:xfrm>
          <a:prstGeom prst="downArrow">
            <a:avLst>
              <a:gd name="adj1" fmla="val 50000"/>
              <a:gd name="adj2" fmla="val 29182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18446" name="AutoShape 14"/>
          <p:cNvSpPr>
            <a:spLocks noChangeArrowheads="1"/>
          </p:cNvSpPr>
          <p:nvPr/>
        </p:nvSpPr>
        <p:spPr bwMode="auto">
          <a:xfrm>
            <a:off x="1258888" y="765175"/>
            <a:ext cx="288925" cy="720725"/>
          </a:xfrm>
          <a:prstGeom prst="downArrow">
            <a:avLst>
              <a:gd name="adj1" fmla="val 50000"/>
              <a:gd name="adj2" fmla="val 623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18447" name="AutoShape 15"/>
          <p:cNvSpPr>
            <a:spLocks noChangeArrowheads="1"/>
          </p:cNvSpPr>
          <p:nvPr/>
        </p:nvSpPr>
        <p:spPr bwMode="auto">
          <a:xfrm rot="1224593">
            <a:off x="3903663" y="400050"/>
            <a:ext cx="1008062" cy="515938"/>
          </a:xfrm>
          <a:prstGeom prst="rightArrow">
            <a:avLst>
              <a:gd name="adj1" fmla="val 50000"/>
              <a:gd name="adj2" fmla="val 4884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6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1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8" grpId="0"/>
      <p:bldP spid="18440" grpId="0"/>
      <p:bldP spid="18441" grpId="0"/>
      <p:bldP spid="18445" grpId="0" animBg="1"/>
      <p:bldP spid="18446" grpId="0" animBg="1"/>
      <p:bldP spid="1844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Содержимое 4" descr="46605991_ruycari_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63" y="908050"/>
            <a:ext cx="5786437" cy="578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10715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РЫЦАРСКИЙ ТУРНИР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850" y="836613"/>
            <a:ext cx="3105150" cy="57864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b="1" i="1" u="sng" dirty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Турнир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– это военное состязание рыцарей в силе и ловкости.</a:t>
            </a:r>
          </a:p>
          <a:p>
            <a:pPr>
              <a:defRPr/>
            </a:pP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Турниры устраивали короли и знатные феодалы. На них собиралось много зрителей.</a:t>
            </a:r>
          </a:p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13" descr="8a8861a7182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4163" cy="594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b736762e7d8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65150"/>
            <a:ext cx="9144000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Содержимое 4" descr="60942e65282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50" y="1341438"/>
            <a:ext cx="5321300" cy="448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10715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КОДЕКС ЧЕСТИ РЫЦАРЯ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8313" y="1071563"/>
            <a:ext cx="3246437" cy="52371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Tx/>
              <a:buAutoNum type="arabicPeriod"/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Верность в служении королю и сеньору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Смелость, презрение к смерти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Защита слабых и обиженных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Совершение подвигов</a:t>
            </a:r>
          </a:p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Заголовок 5"/>
          <p:cNvSpPr>
            <a:spLocks noGrp="1"/>
          </p:cNvSpPr>
          <p:nvPr>
            <p:ph type="title"/>
          </p:nvPr>
        </p:nvSpPr>
        <p:spPr>
          <a:xfrm>
            <a:off x="323528" y="260351"/>
            <a:ext cx="8601397" cy="648370"/>
          </a:xfrm>
          <a:prstGeom prst="bevel">
            <a:avLst>
              <a:gd name="adj" fmla="val 12500"/>
            </a:avLst>
          </a:prstGeom>
          <a:solidFill>
            <a:srgbClr val="FFFF66"/>
          </a:solidFill>
          <a:ln w="12700" cap="flat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smtClean="0">
                <a:solidFill>
                  <a:srgbClr val="4B26E8"/>
                </a:solidFill>
                <a:effectLst/>
                <a:latin typeface="Arial" charset="0"/>
              </a:rPr>
              <a:t>Развлечения рыцарей</a:t>
            </a:r>
          </a:p>
        </p:txBody>
      </p:sp>
      <p:sp>
        <p:nvSpPr>
          <p:cNvPr id="21506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468313" y="4508500"/>
            <a:ext cx="8434387" cy="2089150"/>
          </a:xfrm>
        </p:spPr>
        <p:txBody>
          <a:bodyPr/>
          <a:lstStyle/>
          <a:p>
            <a:pPr eaLnBrk="1" hangingPunct="1">
              <a:buFont typeface="Monotype Sorts"/>
              <a:buNone/>
            </a:pPr>
            <a:r>
              <a:rPr lang="ru-RU" b="1" smtClean="0">
                <a:latin typeface="Arial" pitchFamily="34" charset="0"/>
              </a:rPr>
              <a:t>Основное время феодалы  отдавали  войнам и военным упражнениям, охоте и пирам. Охота служила не только развлечением, но и помогала пополнять запасы пищи.</a:t>
            </a:r>
          </a:p>
        </p:txBody>
      </p:sp>
      <p:pic>
        <p:nvPicPr>
          <p:cNvPr id="21508" name="Picture 10" descr="img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5" y="1125538"/>
            <a:ext cx="4473575" cy="341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охот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652120" y="956790"/>
            <a:ext cx="2798013" cy="3654899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484313"/>
            <a:ext cx="4316413" cy="5257800"/>
          </a:xfrm>
        </p:spPr>
        <p:txBody>
          <a:bodyPr/>
          <a:lstStyle/>
          <a:p>
            <a:pPr eaLnBrk="1" hangingPunct="1">
              <a:buFont typeface="Monotype Sorts"/>
              <a:buNone/>
            </a:pPr>
            <a:r>
              <a:rPr lang="ru-RU" b="1" smtClean="0">
                <a:latin typeface="Arial" pitchFamily="34" charset="0"/>
              </a:rPr>
              <a:t>Военное дело стало занятием исключительно феодалов  (рыцарей) на протяжении многих веков. </a:t>
            </a:r>
          </a:p>
          <a:p>
            <a:pPr eaLnBrk="1" hangingPunct="1">
              <a:buFont typeface="Monotype Sorts"/>
              <a:buNone/>
            </a:pPr>
            <a:r>
              <a:rPr lang="ru-RU" b="1" smtClean="0">
                <a:latin typeface="Arial" pitchFamily="34" charset="0"/>
              </a:rPr>
              <a:t>Часто феодалы сражались всю жизнь.</a:t>
            </a:r>
          </a:p>
        </p:txBody>
      </p:sp>
      <p:pic>
        <p:nvPicPr>
          <p:cNvPr id="17412" name="Picture 12" descr="0_4d81b_5a5f1d73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04813"/>
            <a:ext cx="3921125" cy="538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163513" y="4706938"/>
            <a:ext cx="8678862" cy="2087562"/>
          </a:xfrm>
        </p:spPr>
        <p:txBody>
          <a:bodyPr/>
          <a:lstStyle/>
          <a:p>
            <a:pPr eaLnBrk="1" hangingPunct="1"/>
            <a:r>
              <a:rPr lang="ru-RU" sz="3200" b="1" smtClean="0">
                <a:latin typeface="Arial" pitchFamily="34" charset="0"/>
              </a:rPr>
              <a:t>Во время торжеств нередко проходили посвящения в рыцари, раздавались почести и награды, проводились пиры.</a:t>
            </a:r>
          </a:p>
        </p:txBody>
      </p:sp>
      <p:pic>
        <p:nvPicPr>
          <p:cNvPr id="25603" name="Picture 8" descr="306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3513" y="981075"/>
            <a:ext cx="4968875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  <a:prstGeom prst="bevel">
            <a:avLst>
              <a:gd name="adj" fmla="val 12500"/>
            </a:avLst>
          </a:prstGeom>
          <a:solidFill>
            <a:srgbClr val="FFFF66"/>
          </a:solidFill>
          <a:ln w="12700" cap="flat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smtClean="0">
                <a:solidFill>
                  <a:srgbClr val="4B26E8"/>
                </a:solidFill>
                <a:effectLst/>
                <a:latin typeface="Arial" charset="0"/>
              </a:rPr>
              <a:t>Развлечения рыцарей</a:t>
            </a:r>
          </a:p>
        </p:txBody>
      </p:sp>
      <p:pic>
        <p:nvPicPr>
          <p:cNvPr id="7" name="Picture 3" descr="пир в рыцарском замк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2275" y="1004888"/>
            <a:ext cx="3340100" cy="367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8138" y="0"/>
            <a:ext cx="39227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4572000" y="836613"/>
            <a:ext cx="4248150" cy="387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FF3300"/>
                </a:solidFill>
              </a:rPr>
              <a:t>Куртуазность</a:t>
            </a:r>
          </a:p>
          <a:p>
            <a:pPr>
              <a:spcBef>
                <a:spcPct val="50000"/>
              </a:spcBef>
            </a:pPr>
            <a:r>
              <a:rPr lang="ru-RU" sz="3200">
                <a:solidFill>
                  <a:srgbClr val="FFFF66"/>
                </a:solidFill>
              </a:rPr>
              <a:t>( от французского «двор») – искусство придворного поведения, умение держать себя в обществе дам.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4400" b="1" smtClean="0"/>
              <a:t>Почему рыцарем мог быть только очень богатый человек?</a:t>
            </a:r>
          </a:p>
        </p:txBody>
      </p:sp>
      <p:sp>
        <p:nvSpPr>
          <p:cNvPr id="27651" name="Заголовок 5"/>
          <p:cNvSpPr>
            <a:spLocks/>
          </p:cNvSpPr>
          <p:nvPr/>
        </p:nvSpPr>
        <p:spPr bwMode="auto">
          <a:xfrm>
            <a:off x="250825" y="188913"/>
            <a:ext cx="8569325" cy="1150937"/>
          </a:xfrm>
          <a:prstGeom prst="bevel">
            <a:avLst>
              <a:gd name="adj" fmla="val 12500"/>
            </a:avLst>
          </a:prstGeom>
          <a:solidFill>
            <a:srgbClr val="FFFF66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lIns="92075" tIns="46038" rIns="92075" bIns="46038" anchor="ctr"/>
          <a:lstStyle/>
          <a:p>
            <a:pPr algn="ctr"/>
            <a:r>
              <a:rPr lang="ru-RU" sz="4400" b="1">
                <a:solidFill>
                  <a:srgbClr val="4B26E8"/>
                </a:solidFill>
              </a:rPr>
              <a:t>Подведём итог урока.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642938" y="1143000"/>
            <a:ext cx="7993062" cy="5416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FFFF66"/>
                </a:solidFill>
              </a:rPr>
              <a:t>Домашнее задание: </a:t>
            </a:r>
          </a:p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FFFF66"/>
                </a:solidFill>
              </a:rPr>
              <a:t>1). </a:t>
            </a:r>
            <a:r>
              <a:rPr lang="ru-RU" sz="3200" b="1" dirty="0">
                <a:solidFill>
                  <a:srgbClr val="FFFF66"/>
                </a:solidFill>
              </a:rPr>
              <a:t>параграф 12 – чтение и пересказ;</a:t>
            </a:r>
          </a:p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FFFF66"/>
                </a:solidFill>
              </a:rPr>
              <a:t>2). </a:t>
            </a:r>
            <a:r>
              <a:rPr lang="ru-RU" sz="3200" b="1" dirty="0" smtClean="0">
                <a:solidFill>
                  <a:srgbClr val="FFFF66"/>
                </a:solidFill>
              </a:rPr>
              <a:t>Используя слайд определите </a:t>
            </a:r>
            <a:r>
              <a:rPr lang="ru-RU" sz="3200" b="1" smtClean="0">
                <a:solidFill>
                  <a:srgbClr val="FFFF66"/>
                </a:solidFill>
              </a:rPr>
              <a:t>основные части;</a:t>
            </a:r>
            <a:endParaRPr lang="ru-RU" sz="3200" b="1" dirty="0">
              <a:solidFill>
                <a:srgbClr val="FFFF66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FFFF66"/>
                </a:solidFill>
              </a:rPr>
              <a:t>3). Опишите процесс воспитания и обучения будущего рыцаря.</a:t>
            </a:r>
          </a:p>
          <a:p>
            <a:pPr algn="ctr">
              <a:spcBef>
                <a:spcPct val="50000"/>
              </a:spcBef>
            </a:pPr>
            <a:endParaRPr lang="ru-RU" sz="3200" b="1" dirty="0">
              <a:solidFill>
                <a:srgbClr val="FFFF66"/>
              </a:solidFill>
            </a:endParaRPr>
          </a:p>
          <a:p>
            <a:pPr algn="ctr">
              <a:spcBef>
                <a:spcPct val="50000"/>
              </a:spcBef>
            </a:pPr>
            <a:endParaRPr lang="ru-RU" sz="3200" b="1" dirty="0">
              <a:solidFill>
                <a:srgbClr val="FFFF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2"/>
          <p:cNvPicPr>
            <a:picLocks noChangeAspect="1" noChangeArrowheads="1"/>
          </p:cNvPicPr>
          <p:nvPr/>
        </p:nvPicPr>
        <p:blipFill>
          <a:blip r:embed="rId3">
            <a:lum bright="-12000" contrast="12000"/>
          </a:blip>
          <a:srcRect/>
          <a:stretch>
            <a:fillRect/>
          </a:stretch>
        </p:blipFill>
        <p:spPr bwMode="auto">
          <a:xfrm>
            <a:off x="5940425" y="404813"/>
            <a:ext cx="2876550" cy="6096000"/>
          </a:xfrm>
          <a:prstGeom prst="rect">
            <a:avLst/>
          </a:prstGeom>
          <a:noFill/>
          <a:ln w="76200" cmpd="tri">
            <a:solidFill>
              <a:srgbClr val="7B4E1D"/>
            </a:solidFill>
            <a:miter lim="800000"/>
            <a:headEnd/>
            <a:tailEnd/>
          </a:ln>
        </p:spPr>
      </p:pic>
      <p:pic>
        <p:nvPicPr>
          <p:cNvPr id="38915" name="Picture 10" descr="сканирование005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22363" y="1755775"/>
            <a:ext cx="4465637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Rectangle 13"/>
          <p:cNvSpPr>
            <a:spLocks noChangeArrowheads="1"/>
          </p:cNvSpPr>
          <p:nvPr/>
        </p:nvSpPr>
        <p:spPr bwMode="auto">
          <a:xfrm>
            <a:off x="4594225" y="1979613"/>
            <a:ext cx="193675" cy="3667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ru-RU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0965" name="Line 14"/>
          <p:cNvSpPr>
            <a:spLocks noChangeShapeType="1"/>
          </p:cNvSpPr>
          <p:nvPr/>
        </p:nvSpPr>
        <p:spPr bwMode="auto">
          <a:xfrm flipH="1">
            <a:off x="4284663" y="2276475"/>
            <a:ext cx="431800" cy="360363"/>
          </a:xfrm>
          <a:prstGeom prst="line">
            <a:avLst/>
          </a:prstGeom>
          <a:noFill/>
          <a:ln w="12700" cap="sq">
            <a:solidFill>
              <a:srgbClr val="FF0000"/>
            </a:solidFill>
            <a:round/>
            <a:headEnd type="none" w="sm" len="sm"/>
            <a:tailEnd type="triangle" w="sm" len="sm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40966" name="Rectangle 15"/>
          <p:cNvSpPr>
            <a:spLocks noChangeArrowheads="1"/>
          </p:cNvSpPr>
          <p:nvPr/>
        </p:nvSpPr>
        <p:spPr bwMode="auto">
          <a:xfrm>
            <a:off x="1806575" y="2968625"/>
            <a:ext cx="311150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0967" name="Line 16"/>
          <p:cNvSpPr>
            <a:spLocks noChangeShapeType="1"/>
          </p:cNvSpPr>
          <p:nvPr/>
        </p:nvSpPr>
        <p:spPr bwMode="auto">
          <a:xfrm>
            <a:off x="2051050" y="3141663"/>
            <a:ext cx="217488" cy="142875"/>
          </a:xfrm>
          <a:prstGeom prst="line">
            <a:avLst/>
          </a:prstGeom>
          <a:noFill/>
          <a:ln w="12700" cap="sq">
            <a:solidFill>
              <a:srgbClr val="FF0066"/>
            </a:solidFill>
            <a:round/>
            <a:headEnd type="none" w="sm" len="sm"/>
            <a:tailEnd type="triangle" w="sm" len="sm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40968" name="Rectangle 17"/>
          <p:cNvSpPr>
            <a:spLocks noChangeArrowheads="1"/>
          </p:cNvSpPr>
          <p:nvPr/>
        </p:nvSpPr>
        <p:spPr bwMode="auto">
          <a:xfrm>
            <a:off x="1220788" y="5438775"/>
            <a:ext cx="311150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40969" name="Line 18"/>
          <p:cNvSpPr>
            <a:spLocks noChangeShapeType="1"/>
          </p:cNvSpPr>
          <p:nvPr/>
        </p:nvSpPr>
        <p:spPr bwMode="auto">
          <a:xfrm>
            <a:off x="1481138" y="5684838"/>
            <a:ext cx="650875" cy="0"/>
          </a:xfrm>
          <a:prstGeom prst="line">
            <a:avLst/>
          </a:prstGeom>
          <a:noFill/>
          <a:ln w="12700" cap="sq">
            <a:solidFill>
              <a:srgbClr val="FF0066"/>
            </a:solidFill>
            <a:round/>
            <a:headEnd type="none" w="sm" len="sm"/>
            <a:tailEnd type="triangle" w="sm" len="sm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40970" name="Rectangle 19"/>
          <p:cNvSpPr>
            <a:spLocks noChangeArrowheads="1"/>
          </p:cNvSpPr>
          <p:nvPr/>
        </p:nvSpPr>
        <p:spPr bwMode="auto">
          <a:xfrm>
            <a:off x="4613275" y="5743575"/>
            <a:ext cx="311150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40971" name="Line 20"/>
          <p:cNvSpPr>
            <a:spLocks noChangeShapeType="1"/>
          </p:cNvSpPr>
          <p:nvPr/>
        </p:nvSpPr>
        <p:spPr bwMode="auto">
          <a:xfrm flipH="1" flipV="1">
            <a:off x="4284663" y="5673725"/>
            <a:ext cx="215900" cy="215900"/>
          </a:xfrm>
          <a:prstGeom prst="line">
            <a:avLst/>
          </a:prstGeom>
          <a:noFill/>
          <a:ln w="12700" cap="sq">
            <a:solidFill>
              <a:srgbClr val="FF0066"/>
            </a:solidFill>
            <a:round/>
            <a:headEnd type="none" w="sm" len="sm"/>
            <a:tailEnd type="triangle" w="sm" len="sm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40972" name="Rectangle 21"/>
          <p:cNvSpPr>
            <a:spLocks noChangeArrowheads="1"/>
          </p:cNvSpPr>
          <p:nvPr/>
        </p:nvSpPr>
        <p:spPr bwMode="auto">
          <a:xfrm>
            <a:off x="1116013" y="3500438"/>
            <a:ext cx="311150" cy="3667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0973" name="Line 23"/>
          <p:cNvSpPr>
            <a:spLocks noChangeShapeType="1"/>
          </p:cNvSpPr>
          <p:nvPr/>
        </p:nvSpPr>
        <p:spPr bwMode="auto">
          <a:xfrm flipV="1">
            <a:off x="1763713" y="4005263"/>
            <a:ext cx="71437" cy="71437"/>
          </a:xfrm>
          <a:prstGeom prst="line">
            <a:avLst/>
          </a:prstGeom>
          <a:noFill/>
          <a:ln w="12700" cap="sq">
            <a:solidFill>
              <a:srgbClr val="FF0066"/>
            </a:solidFill>
            <a:round/>
            <a:headEnd type="none" w="sm" len="sm"/>
            <a:tailEnd type="triangle" w="sm" len="sm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40974" name="Line 24"/>
          <p:cNvSpPr>
            <a:spLocks noChangeShapeType="1"/>
          </p:cNvSpPr>
          <p:nvPr/>
        </p:nvSpPr>
        <p:spPr bwMode="auto">
          <a:xfrm>
            <a:off x="1258888" y="3789363"/>
            <a:ext cx="288925" cy="71437"/>
          </a:xfrm>
          <a:prstGeom prst="line">
            <a:avLst/>
          </a:prstGeom>
          <a:noFill/>
          <a:ln w="12700" cap="sq">
            <a:solidFill>
              <a:srgbClr val="FF0066"/>
            </a:solidFill>
            <a:round/>
            <a:headEnd type="none" w="sm" len="sm"/>
            <a:tailEnd type="triangle" w="sm" len="sm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38927" name="Rectangle 26"/>
          <p:cNvSpPr>
            <a:spLocks noChangeArrowheads="1"/>
          </p:cNvSpPr>
          <p:nvPr/>
        </p:nvSpPr>
        <p:spPr bwMode="auto">
          <a:xfrm>
            <a:off x="468313" y="260350"/>
            <a:ext cx="53276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30000"/>
              </a:spcBef>
            </a:pPr>
            <a:r>
              <a:rPr lang="ru-RU" sz="2400" dirty="0" smtClean="0">
                <a:solidFill>
                  <a:schemeClr val="bg1"/>
                </a:solidFill>
              </a:rPr>
              <a:t>Определите </a:t>
            </a:r>
            <a:r>
              <a:rPr lang="ru-RU" sz="2400" dirty="0">
                <a:solidFill>
                  <a:schemeClr val="bg1"/>
                </a:solidFill>
              </a:rPr>
              <a:t>основные части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8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4211638" y="260350"/>
            <a:ext cx="4932362" cy="454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bg1"/>
                </a:solidFill>
                <a:latin typeface="Arial Black" pitchFamily="34" charset="0"/>
              </a:rPr>
              <a:t>Рыцарем </a:t>
            </a:r>
            <a:r>
              <a:rPr lang="ru-RU" sz="3200" b="1">
                <a:solidFill>
                  <a:srgbClr val="FFFF66"/>
                </a:solidFill>
                <a:latin typeface="Arial Black" pitchFamily="34" charset="0"/>
              </a:rPr>
              <a:t>назывался конный воин, всадник.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FF66"/>
                </a:solidFill>
                <a:latin typeface="Arial Black" pitchFamily="34" charset="0"/>
              </a:rPr>
              <a:t>Во Франции – </a:t>
            </a:r>
            <a:r>
              <a:rPr lang="ru-RU" sz="2800" b="1">
                <a:solidFill>
                  <a:schemeClr val="bg1"/>
                </a:solidFill>
                <a:latin typeface="Arial Black" pitchFamily="34" charset="0"/>
              </a:rPr>
              <a:t>шевалье</a:t>
            </a:r>
            <a:r>
              <a:rPr lang="ru-RU" sz="2800" b="1">
                <a:solidFill>
                  <a:srgbClr val="FFFF66"/>
                </a:solidFill>
                <a:latin typeface="Arial Black" pitchFamily="34" charset="0"/>
              </a:rPr>
              <a:t> (от слова «шеваль» - лошадь).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FF66"/>
                </a:solidFill>
                <a:latin typeface="Arial Black" pitchFamily="34" charset="0"/>
              </a:rPr>
              <a:t>В Германии – </a:t>
            </a:r>
            <a:r>
              <a:rPr lang="ru-RU" sz="2800" b="1">
                <a:solidFill>
                  <a:schemeClr val="bg1"/>
                </a:solidFill>
                <a:latin typeface="Arial Black" pitchFamily="34" charset="0"/>
              </a:rPr>
              <a:t>риттер </a:t>
            </a:r>
            <a:r>
              <a:rPr lang="ru-RU" sz="2800" b="1">
                <a:solidFill>
                  <a:srgbClr val="FFFF66"/>
                </a:solidFill>
                <a:latin typeface="Arial Black" pitchFamily="34" charset="0"/>
              </a:rPr>
              <a:t>(от слова «риттер» - лошадь)</a:t>
            </a:r>
          </a:p>
        </p:txBody>
      </p:sp>
      <p:pic>
        <p:nvPicPr>
          <p:cNvPr id="8202" name="Picture 10" descr="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0"/>
            <a:ext cx="34734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3492500" y="4868863"/>
            <a:ext cx="56515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2400" b="1">
              <a:solidFill>
                <a:srgbClr val="FFFF66"/>
              </a:solidFill>
              <a:latin typeface="Arial Black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latin typeface="Arial Black" pitchFamily="34" charset="0"/>
              </a:rPr>
              <a:t>КОГО  НАЗЫВАЛИ</a:t>
            </a:r>
            <a:endParaRPr lang="en-US" sz="2400" b="1">
              <a:solidFill>
                <a:schemeClr val="bg1"/>
              </a:solidFill>
              <a:latin typeface="Arial Black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latin typeface="Arial Black" pitchFamily="34" charset="0"/>
              </a:rPr>
              <a:t> РЫЦАРЕМ 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1" grpId="0"/>
      <p:bldP spid="820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1773238"/>
            <a:ext cx="2087562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 descr="Рисунок1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481263"/>
            <a:ext cx="1857375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 Box 7"/>
          <p:cNvSpPr txBox="1">
            <a:spLocks noChangeArrowheads="1"/>
          </p:cNvSpPr>
          <p:nvPr/>
        </p:nvSpPr>
        <p:spPr bwMode="auto">
          <a:xfrm>
            <a:off x="2555875" y="404813"/>
            <a:ext cx="4321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000" b="1">
              <a:solidFill>
                <a:srgbClr val="FFFF66"/>
              </a:solidFill>
            </a:endParaRP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755650" y="476250"/>
            <a:ext cx="741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</a:rPr>
              <a:t>ЭТАПЫ СТАНОВЛЕНИЯ РЫЦАРЯ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250825" y="1330325"/>
            <a:ext cx="33131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FF66"/>
                </a:solidFill>
              </a:rPr>
              <a:t>С 5 ДО 12 ЛЕТ - ПАЖ</a:t>
            </a:r>
          </a:p>
        </p:txBody>
      </p:sp>
      <p:sp>
        <p:nvSpPr>
          <p:cNvPr id="9226" name="AutoShape 10"/>
          <p:cNvSpPr>
            <a:spLocks noChangeArrowheads="1"/>
          </p:cNvSpPr>
          <p:nvPr/>
        </p:nvSpPr>
        <p:spPr bwMode="auto">
          <a:xfrm>
            <a:off x="1042988" y="1700213"/>
            <a:ext cx="504825" cy="649287"/>
          </a:xfrm>
          <a:prstGeom prst="downArrow">
            <a:avLst>
              <a:gd name="adj1" fmla="val 50000"/>
              <a:gd name="adj2" fmla="val 3258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2252663" y="6308725"/>
            <a:ext cx="40338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FF66"/>
                </a:solidFill>
              </a:rPr>
              <a:t>С 12 ДО 20  ЛЕТ - ОРУЖЕНОСЕЦ</a:t>
            </a:r>
          </a:p>
        </p:txBody>
      </p:sp>
      <p:sp>
        <p:nvSpPr>
          <p:cNvPr id="9228" name="AutoShape 12"/>
          <p:cNvSpPr>
            <a:spLocks noChangeArrowheads="1"/>
          </p:cNvSpPr>
          <p:nvPr/>
        </p:nvSpPr>
        <p:spPr bwMode="auto">
          <a:xfrm rot="-2494146">
            <a:off x="1466850" y="5710238"/>
            <a:ext cx="490538" cy="708025"/>
          </a:xfrm>
          <a:prstGeom prst="downArrow">
            <a:avLst>
              <a:gd name="adj1" fmla="val 50000"/>
              <a:gd name="adj2" fmla="val 3893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9230" name="AutoShape 14"/>
          <p:cNvSpPr>
            <a:spLocks noChangeArrowheads="1"/>
          </p:cNvSpPr>
          <p:nvPr/>
        </p:nvSpPr>
        <p:spPr bwMode="auto">
          <a:xfrm rot="2721568">
            <a:off x="6913562" y="5618163"/>
            <a:ext cx="461963" cy="833438"/>
          </a:xfrm>
          <a:prstGeom prst="upArrow">
            <a:avLst>
              <a:gd name="adj1" fmla="val 50000"/>
              <a:gd name="adj2" fmla="val 5736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5003800" y="1130300"/>
            <a:ext cx="39608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FFFF66"/>
                </a:solidFill>
              </a:rPr>
              <a:t>В 21 год – ПОСВЯЩЕНИЕ В РЫЦАРИ</a:t>
            </a:r>
          </a:p>
        </p:txBody>
      </p:sp>
      <p:pic>
        <p:nvPicPr>
          <p:cNvPr id="9232" name="Picture 16" descr="08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7675" y="2565400"/>
            <a:ext cx="2638425" cy="368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1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/>
      <p:bldP spid="9225" grpId="0"/>
      <p:bldP spid="9226" grpId="0" animBg="1"/>
      <p:bldP spid="9227" grpId="0"/>
      <p:bldP spid="9228" grpId="0" animBg="1"/>
      <p:bldP spid="9230" grpId="0" animBg="1"/>
      <p:bldP spid="92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Изображениеy6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1844675"/>
            <a:ext cx="5105400" cy="356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0" y="260350"/>
            <a:ext cx="86042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chemeClr val="bg1"/>
                </a:solidFill>
              </a:rPr>
              <a:t>ОБРЯД ПОСВЯЩЕНИЯ </a:t>
            </a:r>
          </a:p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chemeClr val="bg1"/>
                </a:solidFill>
              </a:rPr>
              <a:t>В РЫЦАРИ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323850" y="1844675"/>
            <a:ext cx="32004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2400" b="1">
                <a:solidFill>
                  <a:srgbClr val="FFFF66"/>
                </a:solidFill>
              </a:rPr>
              <a:t>Ночь в глубоком молчании</a:t>
            </a:r>
            <a:r>
              <a:rPr lang="en-US" sz="2400" b="1">
                <a:solidFill>
                  <a:srgbClr val="FFFF66"/>
                </a:solidFill>
              </a:rPr>
              <a:t>;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400" b="1">
                <a:solidFill>
                  <a:srgbClr val="FFFF66"/>
                </a:solidFill>
              </a:rPr>
              <a:t>Освящение меча </a:t>
            </a:r>
            <a:r>
              <a:rPr lang="en-US" sz="2400" b="1">
                <a:solidFill>
                  <a:srgbClr val="FFFF66"/>
                </a:solidFill>
              </a:rPr>
              <a:t>;</a:t>
            </a:r>
            <a:endParaRPr lang="ru-RU" sz="2400" b="1">
              <a:solidFill>
                <a:srgbClr val="FFFF66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400" b="1">
                <a:solidFill>
                  <a:srgbClr val="FFFF66"/>
                </a:solidFill>
              </a:rPr>
              <a:t>Клятва верности сеньору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400" b="1">
                <a:solidFill>
                  <a:srgbClr val="FFFF66"/>
                </a:solidFill>
              </a:rPr>
              <a:t>Рыцарский пояс красного цвета </a:t>
            </a:r>
            <a:r>
              <a:rPr lang="en-US" sz="2400" b="1">
                <a:solidFill>
                  <a:srgbClr val="FFFF66"/>
                </a:solidFill>
              </a:rPr>
              <a:t>;</a:t>
            </a:r>
            <a:endParaRPr lang="ru-RU" sz="2400" b="1">
              <a:solidFill>
                <a:srgbClr val="FFFF66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400" b="1">
                <a:solidFill>
                  <a:srgbClr val="FFFF66"/>
                </a:solidFill>
              </a:rPr>
              <a:t>Золотые шпоры.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idx="1"/>
          </p:nvPr>
        </p:nvSpPr>
        <p:spPr>
          <a:xfrm>
            <a:off x="4648200" y="1484313"/>
            <a:ext cx="4316413" cy="5373687"/>
          </a:xfrm>
        </p:spPr>
        <p:txBody>
          <a:bodyPr/>
          <a:lstStyle/>
          <a:p>
            <a:pPr eaLnBrk="1" hangingPunct="1">
              <a:buFont typeface="Monotype Sorts"/>
              <a:buNone/>
            </a:pPr>
            <a:r>
              <a:rPr lang="ru-RU" b="1" smtClean="0">
                <a:latin typeface="Arial" pitchFamily="34" charset="0"/>
              </a:rPr>
              <a:t>Рыцарь был вооружён большим мечом, длинным копьём, боевым топором и палицей. Большим щитом он мог прикрыться с ног до головы.</a:t>
            </a:r>
          </a:p>
        </p:txBody>
      </p:sp>
      <p:sp>
        <p:nvSpPr>
          <p:cNvPr id="18435" name="Заголовок 5"/>
          <p:cNvSpPr>
            <a:spLocks/>
          </p:cNvSpPr>
          <p:nvPr/>
        </p:nvSpPr>
        <p:spPr bwMode="auto">
          <a:xfrm>
            <a:off x="250825" y="188913"/>
            <a:ext cx="8672513" cy="576262"/>
          </a:xfrm>
          <a:prstGeom prst="bevel">
            <a:avLst>
              <a:gd name="adj" fmla="val 12500"/>
            </a:avLst>
          </a:prstGeom>
          <a:solidFill>
            <a:srgbClr val="FFFF66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lIns="92075" tIns="46038" rIns="92075" bIns="46038" anchor="ctr"/>
          <a:lstStyle/>
          <a:p>
            <a:pPr algn="ctr"/>
            <a:r>
              <a:rPr lang="ru-RU" sz="4000" b="1">
                <a:solidFill>
                  <a:srgbClr val="4B26E8"/>
                </a:solidFill>
              </a:rPr>
              <a:t>Снаряжение рыцаря</a:t>
            </a:r>
          </a:p>
        </p:txBody>
      </p:sp>
      <p:pic>
        <p:nvPicPr>
          <p:cNvPr id="18436" name="Picture 10" descr="0_4f98e_89249bc2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288" y="1052513"/>
            <a:ext cx="3894137" cy="524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  <p:bldP spid="1843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Содержимое 4" descr="kosya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52888" y="836613"/>
            <a:ext cx="5073650" cy="587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7950" y="836613"/>
            <a:ext cx="4143375" cy="57864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Оружие: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Большой меч или длинное копье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Боевой топор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Палица – тяжелая дубина с утолщенным металлическим концом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Щит </a:t>
            </a:r>
          </a:p>
          <a:p>
            <a:pPr marL="342900" indent="-342900">
              <a:buFontTx/>
              <a:buAutoNum type="arabicPeriod"/>
              <a:defRPr/>
            </a:pP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defRPr/>
            </a:pPr>
            <a:r>
              <a:rPr lang="ru-RU" sz="20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Одежда: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Кольчуга рубаха, сплетенная из железных колец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Латы – доспехи из стальных пластин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Шлем и забрало – металлическая пластинка с прорезями для глаз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25604" name="Заголовок 5"/>
          <p:cNvSpPr>
            <a:spLocks/>
          </p:cNvSpPr>
          <p:nvPr/>
        </p:nvSpPr>
        <p:spPr bwMode="auto">
          <a:xfrm>
            <a:off x="250825" y="188913"/>
            <a:ext cx="8672513" cy="576262"/>
          </a:xfrm>
          <a:prstGeom prst="bevel">
            <a:avLst>
              <a:gd name="adj" fmla="val 12500"/>
            </a:avLst>
          </a:prstGeom>
          <a:solidFill>
            <a:srgbClr val="FFFF66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lIns="92075" tIns="46038" rIns="92075" bIns="46038" anchor="ctr"/>
          <a:lstStyle/>
          <a:p>
            <a:pPr algn="ctr"/>
            <a:r>
              <a:rPr lang="ru-RU" sz="4000" b="1">
                <a:solidFill>
                  <a:srgbClr val="4B26E8"/>
                </a:solidFill>
              </a:rPr>
              <a:t>Снаряжение рыцаря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0"/>
            <a:ext cx="7543800" cy="838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chemeClr val="bg1"/>
                </a:solidFill>
              </a:rPr>
              <a:t>Оружие рыцарей</a:t>
            </a:r>
          </a:p>
        </p:txBody>
      </p:sp>
      <p:pic>
        <p:nvPicPr>
          <p:cNvPr id="29699" name="Picture 3" descr="оружие рыцар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800100"/>
            <a:ext cx="368935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 descr="шпаг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4013" y="800100"/>
            <a:ext cx="1938337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4716463" y="1371600"/>
            <a:ext cx="4319587" cy="5297488"/>
          </a:xfrm>
        </p:spPr>
        <p:txBody>
          <a:bodyPr/>
          <a:lstStyle/>
          <a:p>
            <a:pPr eaLnBrk="1" hangingPunct="1">
              <a:buFont typeface="Monotype Sorts"/>
              <a:buNone/>
            </a:pPr>
            <a:r>
              <a:rPr lang="ru-RU" b="1" smtClean="0">
                <a:latin typeface="Arial" pitchFamily="34" charset="0"/>
              </a:rPr>
              <a:t>Сражались рыцари на сильных и выносливых конях, которые также были защищены доспехами. </a:t>
            </a:r>
          </a:p>
          <a:p>
            <a:pPr eaLnBrk="1" hangingPunct="1">
              <a:buFont typeface="Monotype Sorts"/>
              <a:buNone/>
            </a:pPr>
            <a:r>
              <a:rPr lang="ru-RU" b="1" smtClean="0">
                <a:latin typeface="Arial" pitchFamily="34" charset="0"/>
              </a:rPr>
              <a:t>Боевой конь, рыцарское снаряжение стоили очень дорого, поэтому только землевладелец мог нести службу.</a:t>
            </a:r>
          </a:p>
        </p:txBody>
      </p:sp>
      <p:pic>
        <p:nvPicPr>
          <p:cNvPr id="20483" name="Picture 8" descr="dos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268413"/>
            <a:ext cx="4392612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 bwMode="auto">
          <a:xfrm>
            <a:off x="539552" y="152400"/>
            <a:ext cx="8147248" cy="540296"/>
          </a:xfrm>
          <a:prstGeom prst="bevel">
            <a:avLst>
              <a:gd name="adj" fmla="val 12500"/>
            </a:avLst>
          </a:prstGeom>
          <a:solidFill>
            <a:srgbClr val="FFFF66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lIns="92075" tIns="46038" rIns="92075" bIns="46038" anchor="ctr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>
                <a:solidFill>
                  <a:srgbClr val="4B26E8"/>
                </a:solidFill>
                <a:latin typeface="Arial" charset="0"/>
              </a:rPr>
              <a:t>Снаряжение рыцаря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457</TotalTime>
  <Words>537</Words>
  <Application>Microsoft Office PowerPoint</Application>
  <PresentationFormat>Экран (4:3)</PresentationFormat>
  <Paragraphs>84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Оружие рыцарей</vt:lpstr>
      <vt:lpstr>Снаряжение рыцаря</vt:lpstr>
      <vt:lpstr>Слайд 10</vt:lpstr>
      <vt:lpstr>Слайд 11</vt:lpstr>
      <vt:lpstr>  Герб (от немецкого Erbe – наследство) – эмблема с определенными символическими фигурами, выражающая исторические традиции владельца и передающаяся из поколения в поколение  Герольд – распорядитель и судья на турнире, также составлял гербы.  Геральдика – наука о гербах.</vt:lpstr>
      <vt:lpstr>Слайд 13</vt:lpstr>
      <vt:lpstr>Слайд 14</vt:lpstr>
      <vt:lpstr>Слайд 15</vt:lpstr>
      <vt:lpstr>Слайд 16</vt:lpstr>
      <vt:lpstr>Слайд 17</vt:lpstr>
      <vt:lpstr>Слайд 18</vt:lpstr>
      <vt:lpstr>Развлечения рыцарей</vt:lpstr>
      <vt:lpstr>Развлечения рыцарей</vt:lpstr>
      <vt:lpstr>Слайд 21</vt:lpstr>
      <vt:lpstr>Слайд 22</vt:lpstr>
      <vt:lpstr>Слайд 23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Zver</dc:creator>
  <cp:lastModifiedBy>Кристина</cp:lastModifiedBy>
  <cp:revision>51</cp:revision>
  <dcterms:created xsi:type="dcterms:W3CDTF">2008-10-22T09:00:34Z</dcterms:created>
  <dcterms:modified xsi:type="dcterms:W3CDTF">2020-04-12T17:10:27Z</dcterms:modified>
</cp:coreProperties>
</file>