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6" r:id="rId4"/>
    <p:sldId id="257" r:id="rId5"/>
    <p:sldId id="260" r:id="rId6"/>
    <p:sldId id="261" r:id="rId7"/>
    <p:sldId id="262" r:id="rId8"/>
    <p:sldId id="259" r:id="rId9"/>
    <p:sldId id="263" r:id="rId10"/>
    <p:sldId id="264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62AA41-D78C-4417-98EC-E6B2FA05D8F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E81670C-A8E3-444E-BFD4-D0B68EAD8613}">
      <dgm:prSet phldrT="[Текст]" custT="1"/>
      <dgm:spPr/>
      <dgm:t>
        <a:bodyPr/>
        <a:lstStyle/>
        <a:p>
          <a:r>
            <a:rPr lang="ru-RU" sz="2000" dirty="0" smtClean="0"/>
            <a:t>почки</a:t>
          </a:r>
          <a:endParaRPr lang="ru-RU" sz="2000" dirty="0"/>
        </a:p>
      </dgm:t>
    </dgm:pt>
    <dgm:pt modelId="{077625C1-8FC0-4977-A942-6766DF4AA75B}" type="parTrans" cxnId="{EAF1805E-D081-4892-9FB5-866E271C85F7}">
      <dgm:prSet/>
      <dgm:spPr/>
      <dgm:t>
        <a:bodyPr/>
        <a:lstStyle/>
        <a:p>
          <a:endParaRPr lang="ru-RU"/>
        </a:p>
      </dgm:t>
    </dgm:pt>
    <dgm:pt modelId="{7CFA8B02-92D7-4252-8479-FDC9418A1B12}" type="sibTrans" cxnId="{EAF1805E-D081-4892-9FB5-866E271C85F7}">
      <dgm:prSet/>
      <dgm:spPr/>
      <dgm:t>
        <a:bodyPr/>
        <a:lstStyle/>
        <a:p>
          <a:endParaRPr lang="ru-RU"/>
        </a:p>
      </dgm:t>
    </dgm:pt>
    <dgm:pt modelId="{EB763962-71F8-4F3D-A4D7-E16F78779B89}">
      <dgm:prSet phldrT="[Текст]" custT="1"/>
      <dgm:spPr/>
      <dgm:t>
        <a:bodyPr/>
        <a:lstStyle/>
        <a:p>
          <a:r>
            <a:rPr lang="ru-RU" sz="2000" dirty="0" smtClean="0"/>
            <a:t>мочеточники</a:t>
          </a:r>
          <a:endParaRPr lang="ru-RU" sz="2000" dirty="0"/>
        </a:p>
      </dgm:t>
    </dgm:pt>
    <dgm:pt modelId="{B1513F0F-6ABF-4E0B-95EC-2CF1360250EC}" type="parTrans" cxnId="{897E4A8E-8AAA-4C64-B4C6-EDD2FA723E81}">
      <dgm:prSet/>
      <dgm:spPr/>
      <dgm:t>
        <a:bodyPr/>
        <a:lstStyle/>
        <a:p>
          <a:endParaRPr lang="ru-RU"/>
        </a:p>
      </dgm:t>
    </dgm:pt>
    <dgm:pt modelId="{43CBF582-1243-4377-87A2-E35104937CA8}" type="sibTrans" cxnId="{897E4A8E-8AAA-4C64-B4C6-EDD2FA723E81}">
      <dgm:prSet/>
      <dgm:spPr/>
      <dgm:t>
        <a:bodyPr/>
        <a:lstStyle/>
        <a:p>
          <a:endParaRPr lang="ru-RU"/>
        </a:p>
      </dgm:t>
    </dgm:pt>
    <dgm:pt modelId="{5FAA864D-9A6C-4C7B-BF45-5FCE12A82C4B}">
      <dgm:prSet phldrT="[Текст]" custT="1"/>
      <dgm:spPr/>
      <dgm:t>
        <a:bodyPr/>
        <a:lstStyle/>
        <a:p>
          <a:r>
            <a:rPr lang="ru-RU" sz="2000" dirty="0" smtClean="0"/>
            <a:t>Мочевой пузырь</a:t>
          </a:r>
          <a:endParaRPr lang="ru-RU" sz="2000" dirty="0"/>
        </a:p>
      </dgm:t>
    </dgm:pt>
    <dgm:pt modelId="{3B7FBA9E-D7F3-45A6-BBD5-64586E09F925}" type="parTrans" cxnId="{45DD6698-5924-4A63-A855-BFBA0EA3AF76}">
      <dgm:prSet/>
      <dgm:spPr/>
      <dgm:t>
        <a:bodyPr/>
        <a:lstStyle/>
        <a:p>
          <a:endParaRPr lang="ru-RU"/>
        </a:p>
      </dgm:t>
    </dgm:pt>
    <dgm:pt modelId="{95FD5D00-3DC8-43D6-AA24-6D3E3B88C856}" type="sibTrans" cxnId="{45DD6698-5924-4A63-A855-BFBA0EA3AF76}">
      <dgm:prSet/>
      <dgm:spPr/>
      <dgm:t>
        <a:bodyPr/>
        <a:lstStyle/>
        <a:p>
          <a:endParaRPr lang="ru-RU"/>
        </a:p>
      </dgm:t>
    </dgm:pt>
    <dgm:pt modelId="{E0AA85A4-551D-4686-BCE9-246D6375F818}">
      <dgm:prSet phldrT="[Текст]" custT="1"/>
      <dgm:spPr/>
      <dgm:t>
        <a:bodyPr/>
        <a:lstStyle/>
        <a:p>
          <a:r>
            <a:rPr lang="ru-RU" sz="2000" dirty="0" smtClean="0"/>
            <a:t>Мочеиспускательный </a:t>
          </a:r>
        </a:p>
        <a:p>
          <a:r>
            <a:rPr lang="ru-RU" sz="2000" dirty="0" smtClean="0"/>
            <a:t>канал</a:t>
          </a:r>
          <a:endParaRPr lang="ru-RU" sz="2000" dirty="0"/>
        </a:p>
      </dgm:t>
    </dgm:pt>
    <dgm:pt modelId="{CD4B7F6F-9717-42C4-8131-4FCCAB14DE2F}" type="parTrans" cxnId="{8E4AB995-8A84-4857-86F1-9431BAAECFAE}">
      <dgm:prSet/>
      <dgm:spPr/>
      <dgm:t>
        <a:bodyPr/>
        <a:lstStyle/>
        <a:p>
          <a:endParaRPr lang="ru-RU"/>
        </a:p>
      </dgm:t>
    </dgm:pt>
    <dgm:pt modelId="{9C6ADEB2-2EDD-4A79-A1FD-5F7261B77F21}" type="sibTrans" cxnId="{8E4AB995-8A84-4857-86F1-9431BAAECFAE}">
      <dgm:prSet/>
      <dgm:spPr/>
      <dgm:t>
        <a:bodyPr/>
        <a:lstStyle/>
        <a:p>
          <a:endParaRPr lang="ru-RU"/>
        </a:p>
      </dgm:t>
    </dgm:pt>
    <dgm:pt modelId="{D9D87DFD-C24F-4F33-91EA-4D820E7C5E3D}" type="pres">
      <dgm:prSet presAssocID="{3562AA41-D78C-4417-98EC-E6B2FA05D8FE}" presName="CompostProcess" presStyleCnt="0">
        <dgm:presLayoutVars>
          <dgm:dir/>
          <dgm:resizeHandles val="exact"/>
        </dgm:presLayoutVars>
      </dgm:prSet>
      <dgm:spPr/>
    </dgm:pt>
    <dgm:pt modelId="{05559F76-ED86-4F2B-A9BC-FC71B3FFAB32}" type="pres">
      <dgm:prSet presAssocID="{3562AA41-D78C-4417-98EC-E6B2FA05D8FE}" presName="arrow" presStyleLbl="bgShp" presStyleIdx="0" presStyleCnt="1" custScaleX="91051" custLinFactNeighborX="779" custLinFactNeighborY="-1384"/>
      <dgm:spPr/>
    </dgm:pt>
    <dgm:pt modelId="{EA8EF2CB-6462-4319-A1FC-E0863E204FCB}" type="pres">
      <dgm:prSet presAssocID="{3562AA41-D78C-4417-98EC-E6B2FA05D8FE}" presName="linearProcess" presStyleCnt="0"/>
      <dgm:spPr/>
    </dgm:pt>
    <dgm:pt modelId="{11CEA492-2145-47D7-B526-00A19CA70AE1}" type="pres">
      <dgm:prSet presAssocID="{DE81670C-A8E3-444E-BFD4-D0B68EAD8613}" presName="textNode" presStyleLbl="node1" presStyleIdx="0" presStyleCnt="4" custLinFactNeighborX="-4158" custLinFactNeighborY="-3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32230-7530-4D8F-860D-5F71519D5D15}" type="pres">
      <dgm:prSet presAssocID="{7CFA8B02-92D7-4252-8479-FDC9418A1B12}" presName="sibTrans" presStyleCnt="0"/>
      <dgm:spPr/>
    </dgm:pt>
    <dgm:pt modelId="{EB18C6D9-CEAF-47C6-861A-D227D8096C8D}" type="pres">
      <dgm:prSet presAssocID="{EB763962-71F8-4F3D-A4D7-E16F78779B8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D31680-D0DE-4297-9EDD-B3329BFCB073}" type="pres">
      <dgm:prSet presAssocID="{43CBF582-1243-4377-87A2-E35104937CA8}" presName="sibTrans" presStyleCnt="0"/>
      <dgm:spPr/>
    </dgm:pt>
    <dgm:pt modelId="{8D01356D-3AB4-46DF-B536-04A6A5336301}" type="pres">
      <dgm:prSet presAssocID="{5FAA864D-9A6C-4C7B-BF45-5FCE12A82C4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CB15D-5EC7-41ED-B275-00D57D8B2E10}" type="pres">
      <dgm:prSet presAssocID="{95FD5D00-3DC8-43D6-AA24-6D3E3B88C856}" presName="sibTrans" presStyleCnt="0"/>
      <dgm:spPr/>
    </dgm:pt>
    <dgm:pt modelId="{4A8CB1BF-E153-47A7-BC57-0D7282406512}" type="pres">
      <dgm:prSet presAssocID="{E0AA85A4-551D-4686-BCE9-246D6375F818}" presName="textNode" presStyleLbl="node1" presStyleIdx="3" presStyleCnt="4" custScaleX="114763" custLinFactNeighborX="-32349" custLinFactNeighborY="1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620ABD-036C-41B1-B590-D3A446DFCCB8}" type="presOf" srcId="{E0AA85A4-551D-4686-BCE9-246D6375F818}" destId="{4A8CB1BF-E153-47A7-BC57-0D7282406512}" srcOrd="0" destOrd="0" presId="urn:microsoft.com/office/officeart/2005/8/layout/hProcess9"/>
    <dgm:cxn modelId="{9B0B8F49-9863-429E-AF34-DD2CE1D671D5}" type="presOf" srcId="{3562AA41-D78C-4417-98EC-E6B2FA05D8FE}" destId="{D9D87DFD-C24F-4F33-91EA-4D820E7C5E3D}" srcOrd="0" destOrd="0" presId="urn:microsoft.com/office/officeart/2005/8/layout/hProcess9"/>
    <dgm:cxn modelId="{F3BE9574-9498-4941-BA7C-71B41C6780F7}" type="presOf" srcId="{DE81670C-A8E3-444E-BFD4-D0B68EAD8613}" destId="{11CEA492-2145-47D7-B526-00A19CA70AE1}" srcOrd="0" destOrd="0" presId="urn:microsoft.com/office/officeart/2005/8/layout/hProcess9"/>
    <dgm:cxn modelId="{8E4AB995-8A84-4857-86F1-9431BAAECFAE}" srcId="{3562AA41-D78C-4417-98EC-E6B2FA05D8FE}" destId="{E0AA85A4-551D-4686-BCE9-246D6375F818}" srcOrd="3" destOrd="0" parTransId="{CD4B7F6F-9717-42C4-8131-4FCCAB14DE2F}" sibTransId="{9C6ADEB2-2EDD-4A79-A1FD-5F7261B77F21}"/>
    <dgm:cxn modelId="{F3B57166-85A0-49F7-99CF-B166CB8D0103}" type="presOf" srcId="{EB763962-71F8-4F3D-A4D7-E16F78779B89}" destId="{EB18C6D9-CEAF-47C6-861A-D227D8096C8D}" srcOrd="0" destOrd="0" presId="urn:microsoft.com/office/officeart/2005/8/layout/hProcess9"/>
    <dgm:cxn modelId="{45DD6698-5924-4A63-A855-BFBA0EA3AF76}" srcId="{3562AA41-D78C-4417-98EC-E6B2FA05D8FE}" destId="{5FAA864D-9A6C-4C7B-BF45-5FCE12A82C4B}" srcOrd="2" destOrd="0" parTransId="{3B7FBA9E-D7F3-45A6-BBD5-64586E09F925}" sibTransId="{95FD5D00-3DC8-43D6-AA24-6D3E3B88C856}"/>
    <dgm:cxn modelId="{57597AC9-4CF6-4A8D-8961-7DB1E6FCF7FC}" type="presOf" srcId="{5FAA864D-9A6C-4C7B-BF45-5FCE12A82C4B}" destId="{8D01356D-3AB4-46DF-B536-04A6A5336301}" srcOrd="0" destOrd="0" presId="urn:microsoft.com/office/officeart/2005/8/layout/hProcess9"/>
    <dgm:cxn modelId="{EAF1805E-D081-4892-9FB5-866E271C85F7}" srcId="{3562AA41-D78C-4417-98EC-E6B2FA05D8FE}" destId="{DE81670C-A8E3-444E-BFD4-D0B68EAD8613}" srcOrd="0" destOrd="0" parTransId="{077625C1-8FC0-4977-A942-6766DF4AA75B}" sibTransId="{7CFA8B02-92D7-4252-8479-FDC9418A1B12}"/>
    <dgm:cxn modelId="{897E4A8E-8AAA-4C64-B4C6-EDD2FA723E81}" srcId="{3562AA41-D78C-4417-98EC-E6B2FA05D8FE}" destId="{EB763962-71F8-4F3D-A4D7-E16F78779B89}" srcOrd="1" destOrd="0" parTransId="{B1513F0F-6ABF-4E0B-95EC-2CF1360250EC}" sibTransId="{43CBF582-1243-4377-87A2-E35104937CA8}"/>
    <dgm:cxn modelId="{BB277527-EB45-4BD8-941B-C3697AE9306E}" type="presParOf" srcId="{D9D87DFD-C24F-4F33-91EA-4D820E7C5E3D}" destId="{05559F76-ED86-4F2B-A9BC-FC71B3FFAB32}" srcOrd="0" destOrd="0" presId="urn:microsoft.com/office/officeart/2005/8/layout/hProcess9"/>
    <dgm:cxn modelId="{5E27A337-304D-44A7-97E3-40F511DE436E}" type="presParOf" srcId="{D9D87DFD-C24F-4F33-91EA-4D820E7C5E3D}" destId="{EA8EF2CB-6462-4319-A1FC-E0863E204FCB}" srcOrd="1" destOrd="0" presId="urn:microsoft.com/office/officeart/2005/8/layout/hProcess9"/>
    <dgm:cxn modelId="{44C21D89-32E9-49B6-8E05-6C2A9D502833}" type="presParOf" srcId="{EA8EF2CB-6462-4319-A1FC-E0863E204FCB}" destId="{11CEA492-2145-47D7-B526-00A19CA70AE1}" srcOrd="0" destOrd="0" presId="urn:microsoft.com/office/officeart/2005/8/layout/hProcess9"/>
    <dgm:cxn modelId="{FACA4318-A040-4A01-8A37-85228763EB67}" type="presParOf" srcId="{EA8EF2CB-6462-4319-A1FC-E0863E204FCB}" destId="{E7232230-7530-4D8F-860D-5F71519D5D15}" srcOrd="1" destOrd="0" presId="urn:microsoft.com/office/officeart/2005/8/layout/hProcess9"/>
    <dgm:cxn modelId="{46CCB23C-625F-4D22-868C-BB33BDB678CD}" type="presParOf" srcId="{EA8EF2CB-6462-4319-A1FC-E0863E204FCB}" destId="{EB18C6D9-CEAF-47C6-861A-D227D8096C8D}" srcOrd="2" destOrd="0" presId="urn:microsoft.com/office/officeart/2005/8/layout/hProcess9"/>
    <dgm:cxn modelId="{E04E13E5-F924-4E97-9850-DEB1A3C13643}" type="presParOf" srcId="{EA8EF2CB-6462-4319-A1FC-E0863E204FCB}" destId="{D6D31680-D0DE-4297-9EDD-B3329BFCB073}" srcOrd="3" destOrd="0" presId="urn:microsoft.com/office/officeart/2005/8/layout/hProcess9"/>
    <dgm:cxn modelId="{159A285B-A0E9-4B19-AF4F-12E6AC739487}" type="presParOf" srcId="{EA8EF2CB-6462-4319-A1FC-E0863E204FCB}" destId="{8D01356D-3AB4-46DF-B536-04A6A5336301}" srcOrd="4" destOrd="0" presId="urn:microsoft.com/office/officeart/2005/8/layout/hProcess9"/>
    <dgm:cxn modelId="{2C7F6BE3-5D15-4FD9-AE93-2EF77FD5DB2D}" type="presParOf" srcId="{EA8EF2CB-6462-4319-A1FC-E0863E204FCB}" destId="{569CB15D-5EC7-41ED-B275-00D57D8B2E10}" srcOrd="5" destOrd="0" presId="urn:microsoft.com/office/officeart/2005/8/layout/hProcess9"/>
    <dgm:cxn modelId="{CB5B7DF2-7E25-4058-80C7-9F8136D3A226}" type="presParOf" srcId="{EA8EF2CB-6462-4319-A1FC-E0863E204FCB}" destId="{4A8CB1BF-E153-47A7-BC57-0D728240651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559F76-ED86-4F2B-A9BC-FC71B3FFAB32}">
      <dsp:nvSpPr>
        <dsp:cNvPr id="0" name=""/>
        <dsp:cNvSpPr/>
      </dsp:nvSpPr>
      <dsp:spPr>
        <a:xfrm>
          <a:off x="991072" y="0"/>
          <a:ext cx="603831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CEA492-2145-47D7-B526-00A19CA70AE1}">
      <dsp:nvSpPr>
        <dsp:cNvPr id="0" name=""/>
        <dsp:cNvSpPr/>
      </dsp:nvSpPr>
      <dsp:spPr>
        <a:xfrm>
          <a:off x="0" y="1167912"/>
          <a:ext cx="185581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почки</a:t>
          </a:r>
          <a:endParaRPr lang="ru-RU" sz="2000" kern="1200" dirty="0"/>
        </a:p>
      </dsp:txBody>
      <dsp:txXfrm>
        <a:off x="0" y="1167912"/>
        <a:ext cx="1855813" cy="1625600"/>
      </dsp:txXfrm>
    </dsp:sp>
    <dsp:sp modelId="{EB18C6D9-CEAF-47C6-861A-D227D8096C8D}">
      <dsp:nvSpPr>
        <dsp:cNvPr id="0" name=""/>
        <dsp:cNvSpPr/>
      </dsp:nvSpPr>
      <dsp:spPr>
        <a:xfrm>
          <a:off x="2147535" y="1219199"/>
          <a:ext cx="185581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мочеточники</a:t>
          </a:r>
          <a:endParaRPr lang="ru-RU" sz="2000" kern="1200" dirty="0"/>
        </a:p>
      </dsp:txBody>
      <dsp:txXfrm>
        <a:off x="2147535" y="1219199"/>
        <a:ext cx="1855813" cy="1625600"/>
      </dsp:txXfrm>
    </dsp:sp>
    <dsp:sp modelId="{8D01356D-3AB4-46DF-B536-04A6A5336301}">
      <dsp:nvSpPr>
        <dsp:cNvPr id="0" name=""/>
        <dsp:cNvSpPr/>
      </dsp:nvSpPr>
      <dsp:spPr>
        <a:xfrm>
          <a:off x="4291629" y="1219199"/>
          <a:ext cx="1855813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Мочевой пузырь</a:t>
          </a:r>
          <a:endParaRPr lang="ru-RU" sz="2000" kern="1200" dirty="0"/>
        </a:p>
      </dsp:txBody>
      <dsp:txXfrm>
        <a:off x="4291629" y="1219199"/>
        <a:ext cx="1855813" cy="1625600"/>
      </dsp:txXfrm>
    </dsp:sp>
    <dsp:sp modelId="{4A8CB1BF-E153-47A7-BC57-0D7282406512}">
      <dsp:nvSpPr>
        <dsp:cNvPr id="0" name=""/>
        <dsp:cNvSpPr/>
      </dsp:nvSpPr>
      <dsp:spPr>
        <a:xfrm>
          <a:off x="6342468" y="1239910"/>
          <a:ext cx="2129786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Мочеиспускательный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канал</a:t>
          </a:r>
          <a:endParaRPr lang="ru-RU" sz="2000" kern="1200" dirty="0"/>
        </a:p>
      </dsp:txBody>
      <dsp:txXfrm>
        <a:off x="6342468" y="1239910"/>
        <a:ext cx="2129786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6759F-97BC-4917-AB50-429210434A4E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92B82-C4F8-4F30-9F92-D046E859C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Выделение.</a:t>
            </a:r>
            <a:endParaRPr lang="ru-RU" sz="6600" b="1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Выполнила :</a:t>
            </a:r>
            <a:r>
              <a:rPr lang="ru-RU" sz="2000" b="1" dirty="0" err="1" smtClean="0">
                <a:solidFill>
                  <a:schemeClr val="tx1"/>
                </a:solidFill>
              </a:rPr>
              <a:t>Столярова</a:t>
            </a:r>
            <a:r>
              <a:rPr lang="ru-RU" sz="2000" b="1" dirty="0" smtClean="0">
                <a:solidFill>
                  <a:schemeClr val="tx1"/>
                </a:solidFill>
              </a:rPr>
              <a:t> З.А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Учитель биологии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МКОУ БГО </a:t>
            </a:r>
            <a:r>
              <a:rPr lang="ru-RU" sz="2000" b="1" dirty="0" err="1" smtClean="0">
                <a:solidFill>
                  <a:schemeClr val="tx1"/>
                </a:solidFill>
              </a:rPr>
              <a:t>Макашевская</a:t>
            </a:r>
            <a:r>
              <a:rPr lang="ru-RU" sz="2000" b="1" dirty="0" smtClean="0">
                <a:solidFill>
                  <a:schemeClr val="tx1"/>
                </a:solidFill>
              </a:rPr>
              <a:t> СОШ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300" y="1668463"/>
          <a:ext cx="8678862" cy="410368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41115"/>
                <a:gridCol w="1828817"/>
                <a:gridCol w="1828817"/>
                <a:gridCol w="3080113"/>
              </a:tblGrid>
              <a:tr h="884060"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Процессы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Где образуется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</a:tr>
              <a:tr h="160981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первичной мочи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Фильтрация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 капсуле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Плазма без белка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</a:tr>
              <a:tr h="160981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вторичной мочи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Обратное всасывание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 канальце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latin typeface="Times New Roman" pitchFamily="18" charset="0"/>
                          <a:cs typeface="Times New Roman" pitchFamily="18" charset="0"/>
                        </a:rPr>
                        <a:t>Мочевина, мочевая кислота, креатин, вода, лекарства (если принимались)</a:t>
                      </a:r>
                      <a:endParaRPr lang="ru-RU" sz="2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612068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+mj-lt"/>
              </a:rPr>
              <a:t>В3. Вставьте в текст пропущенные определения из предложенного перечня, используя для этого цифровые обозначения. Запишите в текст цифры выбранных ответов, а затем получившуюся последовательность цифр (по тексту) впишите в приведенную ниже таблицу.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        Удаление из крови ненужных веществ (продукта распада, излишка воды и т.п.) происходит в ________(А), структурной единицей которых является ________(Б), состоящий из капсулы и извитого канальца. Образовавшаяся моча по _______(В) поступает в  _______(Г), где она накапливается и затем удаляется наружу.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        Термины: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Мочеточники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Нефрон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Почечная артерия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Почки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Мочевой пузырь</a:t>
            </a:r>
          </a:p>
          <a:p>
            <a:pPr lvl="0">
              <a:buNone/>
            </a:pPr>
            <a:r>
              <a:rPr lang="ru-RU" sz="1800" b="1" dirty="0" smtClean="0">
                <a:latin typeface="+mj-lt"/>
              </a:rPr>
              <a:t>Почечная вена</a:t>
            </a:r>
          </a:p>
          <a:p>
            <a:pPr>
              <a:buNone/>
            </a:pPr>
            <a:endParaRPr lang="ru-RU" sz="1800" b="1" dirty="0" smtClean="0">
              <a:latin typeface="+mj-lt"/>
            </a:endParaRP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 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 </a:t>
            </a: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 </a:t>
            </a:r>
          </a:p>
          <a:p>
            <a:r>
              <a:rPr lang="ru-RU" sz="1800" b="1" dirty="0" smtClean="0">
                <a:latin typeface="+mj-lt"/>
              </a:rPr>
              <a:t> </a:t>
            </a:r>
            <a:endParaRPr lang="ru-RU" sz="1800" b="1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558924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doctor54.ru/mod/wiki/images/bands/1277986066_1_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996952"/>
            <a:ext cx="26574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Выберите верные утверждения.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26469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почки расположены в поясничной области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нейрон - структурная и функциональная единица почки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почки подразделяются на почечные пирамиды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на вогнутом крае расположена  почечная раковина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почки удаляют из организма  углекислый газ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почки удаляют из организма мочевину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почки выделяют в кровь вредные вещества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кровь в почки поступает через почечную вену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в капсуле нефрона формируется первичная моча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капсула нефрона расположена в капиллярном клубочке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в капиллярах, оплетающих извитые канальца, формируется вторичная моча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часть извитых канальцев расположена в мозговом слое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из почечной лоханки моча поступает в мочевой пузырь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при длительном питье морской воды наступает обезвоживание организма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b="1" dirty="0" smtClean="0"/>
              <a:t>вода из открытых источников содержит много микроорганизмов.</a:t>
            </a:r>
          </a:p>
          <a:p>
            <a:pPr marL="514350" indent="-514350">
              <a:buFont typeface="+mj-lt"/>
              <a:buAutoNum type="arabicPeriod"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Обмен веществ- основная функция </a:t>
            </a:r>
            <a:br>
              <a:rPr lang="ru-RU" b="1" dirty="0" smtClean="0"/>
            </a:br>
            <a:r>
              <a:rPr lang="ru-RU" b="1" dirty="0" smtClean="0"/>
              <a:t>организма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36912"/>
            <a:ext cx="21602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Поступление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636912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Ассимиляция и диссимиляция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2636912"/>
            <a:ext cx="172819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выделение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7993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С помощью каких  органов из          организма удаляются конечные  продукты обмена веществ?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980728"/>
            <a:ext cx="77048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Органы выделения</a:t>
            </a:r>
            <a:endParaRPr lang="ru-RU" sz="4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2924944"/>
            <a:ext cx="15121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кожа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35896" y="2996952"/>
            <a:ext cx="1368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легкие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28184" y="2996952"/>
            <a:ext cx="136815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почки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08518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Функция органов выделения- </a:t>
            </a:r>
          </a:p>
          <a:p>
            <a:r>
              <a:rPr lang="ru-RU" sz="3200" b="1" dirty="0" smtClean="0"/>
              <a:t>   поддержание постоянства внутренней среды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организма                  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b="1" dirty="0" smtClean="0"/>
              <a:t>Органы мочевыделения</a:t>
            </a:r>
            <a:endParaRPr lang="ru-RU" b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323528" y="1844824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0"/>
            <a:ext cx="8229600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 smtClean="0"/>
              <a:t>Мочевыделительная система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1111250" y="1538288"/>
            <a:ext cx="3171825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Почка</a:t>
            </a: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1109663" y="2259013"/>
            <a:ext cx="3173412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Мочеточник</a:t>
            </a:r>
          </a:p>
        </p:txBody>
      </p:sp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1093788" y="4510088"/>
            <a:ext cx="3189287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Мочевой пузырь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1092200" y="3743325"/>
            <a:ext cx="3190875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Артерия</a:t>
            </a:r>
          </a:p>
        </p:txBody>
      </p:sp>
      <p:sp>
        <p:nvSpPr>
          <p:cNvPr id="8199" name="Rectangle 10"/>
          <p:cNvSpPr>
            <a:spLocks noChangeArrowheads="1"/>
          </p:cNvSpPr>
          <p:nvPr/>
        </p:nvSpPr>
        <p:spPr bwMode="auto">
          <a:xfrm>
            <a:off x="1109663" y="2979738"/>
            <a:ext cx="3173412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Вена</a:t>
            </a:r>
          </a:p>
        </p:txBody>
      </p:sp>
      <p:sp>
        <p:nvSpPr>
          <p:cNvPr id="8200" name="Rectangle 11"/>
          <p:cNvSpPr>
            <a:spLocks noChangeArrowheads="1"/>
          </p:cNvSpPr>
          <p:nvPr/>
        </p:nvSpPr>
        <p:spPr bwMode="auto">
          <a:xfrm>
            <a:off x="1071563" y="5184775"/>
            <a:ext cx="3211512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Мочеиспускательный канал</a:t>
            </a:r>
          </a:p>
        </p:txBody>
      </p:sp>
      <p:pic>
        <p:nvPicPr>
          <p:cNvPr id="8201" name="Picture 5" descr="Рисунок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9013" y="1300163"/>
            <a:ext cx="434498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 стрелкой 17"/>
          <p:cNvCxnSpPr>
            <a:stCxn id="8195" idx="3"/>
          </p:cNvCxnSpPr>
          <p:nvPr/>
        </p:nvCxnSpPr>
        <p:spPr>
          <a:xfrm>
            <a:off x="4283075" y="1763713"/>
            <a:ext cx="1812925" cy="1268412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306888" y="2492375"/>
            <a:ext cx="2141537" cy="1228725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91013" y="3198813"/>
            <a:ext cx="2462212" cy="731837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306888" y="3952875"/>
            <a:ext cx="2655887" cy="138113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275138" y="4722813"/>
            <a:ext cx="2735262" cy="779462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058025" y="6111875"/>
            <a:ext cx="46038" cy="128588"/>
          </a:xfrm>
          <a:prstGeom prst="rect">
            <a:avLst/>
          </a:prstGeom>
          <a:solidFill>
            <a:srgbClr val="3366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8" name="Прямая со стрелкой 37"/>
          <p:cNvCxnSpPr>
            <a:endCxn id="25" idx="0"/>
          </p:cNvCxnSpPr>
          <p:nvPr/>
        </p:nvCxnSpPr>
        <p:spPr>
          <a:xfrm>
            <a:off x="4291013" y="5356225"/>
            <a:ext cx="2790825" cy="755650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/>
          <a:srcRect r="-43" b="-73"/>
          <a:stretch>
            <a:fillRect/>
          </a:stretch>
        </p:blipFill>
        <p:spPr bwMode="auto">
          <a:xfrm>
            <a:off x="4572000" y="1538288"/>
            <a:ext cx="4300538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971550" y="1989138"/>
            <a:ext cx="2297113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Корковое вещество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971550" y="2708275"/>
            <a:ext cx="2297113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Мозговое вещество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971550" y="3427413"/>
            <a:ext cx="2297113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Почечная лоханка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971550" y="4911725"/>
            <a:ext cx="2297113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Вена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71550" y="4194175"/>
            <a:ext cx="2297113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Артерия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971550" y="5678488"/>
            <a:ext cx="2297113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Мочеточник</a:t>
            </a:r>
          </a:p>
        </p:txBody>
      </p:sp>
      <p:sp>
        <p:nvSpPr>
          <p:cNvPr id="9225" name="Line 11"/>
          <p:cNvSpPr>
            <a:spLocks noChangeShapeType="1"/>
          </p:cNvSpPr>
          <p:nvPr/>
        </p:nvSpPr>
        <p:spPr bwMode="auto">
          <a:xfrm flipV="1">
            <a:off x="3268663" y="1854200"/>
            <a:ext cx="305911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2"/>
          <p:cNvSpPr>
            <a:spLocks noChangeShapeType="1"/>
          </p:cNvSpPr>
          <p:nvPr/>
        </p:nvSpPr>
        <p:spPr bwMode="auto">
          <a:xfrm flipV="1">
            <a:off x="3268663" y="2438400"/>
            <a:ext cx="3552825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>
            <a:off x="3268663" y="3654425"/>
            <a:ext cx="355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5"/>
          <p:cNvSpPr>
            <a:spLocks noChangeShapeType="1"/>
          </p:cNvSpPr>
          <p:nvPr/>
        </p:nvSpPr>
        <p:spPr bwMode="auto">
          <a:xfrm flipV="1">
            <a:off x="3268663" y="3876675"/>
            <a:ext cx="1708150" cy="496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6"/>
          <p:cNvSpPr>
            <a:spLocks noChangeShapeType="1"/>
          </p:cNvSpPr>
          <p:nvPr/>
        </p:nvSpPr>
        <p:spPr bwMode="auto">
          <a:xfrm flipV="1">
            <a:off x="3268663" y="4194175"/>
            <a:ext cx="2024062" cy="944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8"/>
          <p:cNvSpPr>
            <a:spLocks noChangeShapeType="1"/>
          </p:cNvSpPr>
          <p:nvPr/>
        </p:nvSpPr>
        <p:spPr bwMode="auto">
          <a:xfrm>
            <a:off x="3268663" y="5903913"/>
            <a:ext cx="2338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314825" y="3754438"/>
            <a:ext cx="354013" cy="14446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4459288" y="4090988"/>
            <a:ext cx="385762" cy="176212"/>
          </a:xfrm>
          <a:prstGeom prst="leftArrow">
            <a:avLst/>
          </a:prstGeom>
          <a:solidFill>
            <a:srgbClr val="0070C0"/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502275" y="6272213"/>
            <a:ext cx="144463" cy="320675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67544" y="692696"/>
            <a:ext cx="3440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/>
              <a:t>Строение почки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 r="-140" b="64"/>
          <a:stretch>
            <a:fillRect/>
          </a:stretch>
        </p:blipFill>
        <p:spPr bwMode="auto">
          <a:xfrm>
            <a:off x="5332413" y="1417638"/>
            <a:ext cx="3470275" cy="516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512888" y="1584325"/>
            <a:ext cx="2609850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Капиллярная сеть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512888" y="2484438"/>
            <a:ext cx="2609850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Каналец нефрона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512888" y="3384550"/>
            <a:ext cx="2609850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Капиллярный клубочек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511300" y="4240213"/>
            <a:ext cx="2611438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Полость капсулы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512888" y="5006975"/>
            <a:ext cx="2609850" cy="449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Приносящая артерия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511300" y="5903913"/>
            <a:ext cx="2611438" cy="449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Вена</a:t>
            </a:r>
          </a:p>
        </p:txBody>
      </p:sp>
      <p:sp>
        <p:nvSpPr>
          <p:cNvPr id="10249" name="Line 11"/>
          <p:cNvSpPr>
            <a:spLocks noChangeShapeType="1"/>
          </p:cNvSpPr>
          <p:nvPr/>
        </p:nvSpPr>
        <p:spPr bwMode="auto">
          <a:xfrm>
            <a:off x="4122738" y="1808163"/>
            <a:ext cx="3328987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2"/>
          <p:cNvSpPr>
            <a:spLocks noChangeShapeType="1"/>
          </p:cNvSpPr>
          <p:nvPr/>
        </p:nvSpPr>
        <p:spPr bwMode="auto">
          <a:xfrm flipV="1">
            <a:off x="4122738" y="2663825"/>
            <a:ext cx="3328987" cy="4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>
            <a:off x="4122738" y="3608388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4"/>
          <p:cNvSpPr>
            <a:spLocks noChangeShapeType="1"/>
          </p:cNvSpPr>
          <p:nvPr/>
        </p:nvSpPr>
        <p:spPr bwMode="auto">
          <a:xfrm flipV="1">
            <a:off x="4122738" y="4059238"/>
            <a:ext cx="2924175" cy="404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5"/>
          <p:cNvSpPr>
            <a:spLocks noChangeShapeType="1"/>
          </p:cNvSpPr>
          <p:nvPr/>
        </p:nvSpPr>
        <p:spPr bwMode="auto">
          <a:xfrm flipV="1">
            <a:off x="4122738" y="5006975"/>
            <a:ext cx="2024062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6"/>
          <p:cNvSpPr>
            <a:spLocks noChangeShapeType="1"/>
          </p:cNvSpPr>
          <p:nvPr/>
        </p:nvSpPr>
        <p:spPr bwMode="auto">
          <a:xfrm flipV="1">
            <a:off x="4122738" y="5903913"/>
            <a:ext cx="3105150" cy="225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71600" y="476672"/>
            <a:ext cx="3953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Строение нефрона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Образование мочи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611560" y="2132856"/>
            <a:ext cx="158417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Капиллярный</a:t>
            </a:r>
          </a:p>
          <a:p>
            <a:pPr algn="ctr"/>
            <a:r>
              <a:rPr lang="ru-RU" dirty="0" smtClean="0"/>
              <a:t>клубочек</a:t>
            </a: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483768" y="2132856"/>
            <a:ext cx="158417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Капсула</a:t>
            </a:r>
          </a:p>
          <a:p>
            <a:pPr algn="ctr"/>
            <a:r>
              <a:rPr lang="ru-RU" dirty="0" smtClean="0"/>
              <a:t>нефрона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283968" y="2132856"/>
            <a:ext cx="158417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Извитой каналец</a:t>
            </a: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6300192" y="2132856"/>
            <a:ext cx="1584176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Собирательный каналец</a:t>
            </a:r>
            <a:endParaRPr lang="ru-RU" dirty="0"/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683568" y="3573016"/>
            <a:ext cx="1656184" cy="100811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кровь</a:t>
            </a:r>
            <a:endParaRPr lang="ru-RU" dirty="0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2555776" y="3645024"/>
            <a:ext cx="1656184" cy="100811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Первичная моча</a:t>
            </a:r>
            <a:endParaRPr lang="ru-RU" dirty="0"/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4499992" y="3645024"/>
            <a:ext cx="1656184" cy="100811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Обратное </a:t>
            </a:r>
            <a:r>
              <a:rPr lang="ru-RU" dirty="0" err="1" smtClean="0"/>
              <a:t>всасыва</a:t>
            </a:r>
            <a:endParaRPr lang="ru-RU" dirty="0" smtClean="0"/>
          </a:p>
          <a:p>
            <a:pPr algn="ctr"/>
            <a:r>
              <a:rPr lang="ru-RU" dirty="0" err="1" smtClean="0"/>
              <a:t>ние</a:t>
            </a:r>
            <a:endParaRPr lang="ru-RU" dirty="0"/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6372200" y="3645024"/>
            <a:ext cx="1656184" cy="100811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Вторичная моча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25803" y="5380672"/>
            <a:ext cx="9018197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ВЫВОД: Почка действует как биологический фильтр. К ней поступает по артерии кровь,</a:t>
            </a:r>
          </a:p>
          <a:p>
            <a:r>
              <a:rPr lang="ru-RU" b="1" dirty="0" smtClean="0"/>
              <a:t>содержащая продукты распада и питательные вещества. В почке происходит </a:t>
            </a:r>
            <a:r>
              <a:rPr lang="ru-RU" b="1" smtClean="0"/>
              <a:t>их разделение</a:t>
            </a:r>
            <a:r>
              <a:rPr lang="ru-RU" b="1" dirty="0" smtClean="0"/>
              <a:t>: нужные вещества всасываются обратно в кровь, вредные и лишние оказываются в почечной лоханке и в виде мочи выводятся из организма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300" y="1668463"/>
          <a:ext cx="8678862" cy="410368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41115"/>
                <a:gridCol w="1828817"/>
                <a:gridCol w="1828817"/>
                <a:gridCol w="3080113"/>
              </a:tblGrid>
              <a:tr h="884060"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Процессы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Где образуется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</a:t>
                      </a:r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rgbClr val="C7C7C7"/>
                    </a:solidFill>
                  </a:tcPr>
                </a:tc>
              </a:tr>
              <a:tr h="1609813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>
                    <a:solidFill>
                      <a:schemeClr val="bg1"/>
                    </a:solidFill>
                  </a:tcPr>
                </a:tc>
              </a:tr>
              <a:tr h="1609813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ru-RU" sz="2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727" marB="45727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4168" y="620688"/>
            <a:ext cx="6392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            Заполните таблицу</a:t>
            </a:r>
            <a:endParaRPr lang="ru-RU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415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Выделение.</vt:lpstr>
      <vt:lpstr>Обмен веществ- основная функция  организма</vt:lpstr>
      <vt:lpstr>Слайд 3</vt:lpstr>
      <vt:lpstr>Органы мочевыделения</vt:lpstr>
      <vt:lpstr>Мочевыделительная система</vt:lpstr>
      <vt:lpstr>Слайд 6</vt:lpstr>
      <vt:lpstr>Слайд 7</vt:lpstr>
      <vt:lpstr>Образование мочи</vt:lpstr>
      <vt:lpstr>Слайд 9</vt:lpstr>
      <vt:lpstr>Слайд 10</vt:lpstr>
      <vt:lpstr>Слайд 11</vt:lpstr>
      <vt:lpstr>Выберите верные утверждения.</vt:lpstr>
    </vt:vector>
  </TitlesOfParts>
  <Company>X5 Retail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</dc:creator>
  <cp:lastModifiedBy>I</cp:lastModifiedBy>
  <cp:revision>15</cp:revision>
  <dcterms:created xsi:type="dcterms:W3CDTF">2020-04-02T13:05:39Z</dcterms:created>
  <dcterms:modified xsi:type="dcterms:W3CDTF">2020-04-12T15:33:42Z</dcterms:modified>
</cp:coreProperties>
</file>