
<file path=[Content_Types].xml><?xml version="1.0" encoding="utf-8"?>
<Types xmlns="http://schemas.openxmlformats.org/package/2006/content-types">
  <Default Extension="gif" ContentType="image/gi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60" r:id="rId4"/>
    <p:sldId id="262" r:id="rId5"/>
    <p:sldId id="261" r:id="rId6"/>
    <p:sldId id="263" r:id="rId7"/>
    <p:sldId id="265" r:id="rId8"/>
    <p:sldId id="264" r:id="rId9"/>
    <p:sldId id="266" r:id="rId10"/>
    <p:sldId id="267" r:id="rId11"/>
    <p:sldId id="268" r:id="rId12"/>
    <p:sldId id="269" r:id="rId13"/>
    <p:sldId id="270" r:id="rId14"/>
    <p:sldId id="271" r:id="rId15"/>
    <p:sldId id="273" r:id="rId16"/>
    <p:sldId id="272" r:id="rId17"/>
    <p:sldId id="274" r:id="rId18"/>
    <p:sldId id="275" r:id="rId19"/>
    <p:sldId id="276" r:id="rId20"/>
    <p:sldId id="277" r:id="rId21"/>
    <p:sldId id="280" r:id="rId22"/>
    <p:sldId id="278" r:id="rId23"/>
    <p:sldId id="279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C2E9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1400" y="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4749C5-62DE-4A08-BFC8-D3FF999E2CEC}" type="datetimeFigureOut">
              <a:rPr lang="ru-RU" smtClean="0"/>
              <a:pPr/>
              <a:t>12.04.2020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5B9F6228-C88D-40E0-BB51-97F7278FB1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4749C5-62DE-4A08-BFC8-D3FF999E2CEC}" type="datetimeFigureOut">
              <a:rPr lang="ru-RU" smtClean="0"/>
              <a:pPr/>
              <a:t>12.04.2020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9F6228-C88D-40E0-BB51-97F7278FB1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4749C5-62DE-4A08-BFC8-D3FF999E2CEC}" type="datetimeFigureOut">
              <a:rPr lang="ru-RU" smtClean="0"/>
              <a:pPr/>
              <a:t>12.04.2020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9F6228-C88D-40E0-BB51-97F7278FB1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4749C5-62DE-4A08-BFC8-D3FF999E2CEC}" type="datetimeFigureOut">
              <a:rPr lang="ru-RU" smtClean="0"/>
              <a:pPr/>
              <a:t>12.04.2020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5B9F6228-C88D-40E0-BB51-97F7278FB1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4749C5-62DE-4A08-BFC8-D3FF999E2CEC}" type="datetimeFigureOut">
              <a:rPr lang="ru-RU" smtClean="0"/>
              <a:pPr/>
              <a:t>12.04.2020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9F6228-C88D-40E0-BB51-97F7278FB1F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wedg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4749C5-62DE-4A08-BFC8-D3FF999E2CEC}" type="datetimeFigureOut">
              <a:rPr lang="ru-RU" smtClean="0"/>
              <a:pPr/>
              <a:t>12.04.2020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9F6228-C88D-40E0-BB51-97F7278FB1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4749C5-62DE-4A08-BFC8-D3FF999E2CEC}" type="datetimeFigureOut">
              <a:rPr lang="ru-RU" smtClean="0"/>
              <a:pPr/>
              <a:t>12.04.2020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5B9F6228-C88D-40E0-BB51-97F7278FB1F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  <p:transition spd="med">
    <p:wedg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4749C5-62DE-4A08-BFC8-D3FF999E2CEC}" type="datetimeFigureOut">
              <a:rPr lang="ru-RU" smtClean="0"/>
              <a:pPr/>
              <a:t>12.04.2020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9F6228-C88D-40E0-BB51-97F7278FB1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4749C5-62DE-4A08-BFC8-D3FF999E2CEC}" type="datetimeFigureOut">
              <a:rPr lang="ru-RU" smtClean="0"/>
              <a:pPr/>
              <a:t>12.04.2020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9F6228-C88D-40E0-BB51-97F7278FB1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4749C5-62DE-4A08-BFC8-D3FF999E2CEC}" type="datetimeFigureOut">
              <a:rPr lang="ru-RU" smtClean="0"/>
              <a:pPr/>
              <a:t>12.04.2020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9F6228-C88D-40E0-BB51-97F7278FB1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4749C5-62DE-4A08-BFC8-D3FF999E2CEC}" type="datetimeFigureOut">
              <a:rPr lang="ru-RU" smtClean="0"/>
              <a:pPr/>
              <a:t>12.04.2020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9F6228-C88D-40E0-BB51-97F7278FB1F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</p:spTree>
  </p:cSld>
  <p:clrMapOvr>
    <a:masterClrMapping/>
  </p:clrMapOvr>
  <p:transition spd="med">
    <p:wedg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D04749C5-62DE-4A08-BFC8-D3FF999E2CEC}" type="datetimeFigureOut">
              <a:rPr lang="ru-RU" smtClean="0"/>
              <a:pPr/>
              <a:t>12.04.2020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9F6228-C88D-40E0-BB51-97F7278FB1F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med">
    <p:wedge/>
  </p:transition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5.gi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gif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5.gi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2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5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gif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7" Type="http://schemas.openxmlformats.org/officeDocument/2006/relationships/image" Target="../media/image34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3.jpeg"/><Relationship Id="rId5" Type="http://schemas.openxmlformats.org/officeDocument/2006/relationships/image" Target="../media/image21.jpeg"/><Relationship Id="rId4" Type="http://schemas.openxmlformats.org/officeDocument/2006/relationships/image" Target="../media/image32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7.jpeg"/><Relationship Id="rId4" Type="http://schemas.openxmlformats.org/officeDocument/2006/relationships/image" Target="../media/image32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0.jpeg"/><Relationship Id="rId4" Type="http://schemas.openxmlformats.org/officeDocument/2006/relationships/image" Target="../media/image25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4.jpeg"/><Relationship Id="rId4" Type="http://schemas.openxmlformats.org/officeDocument/2006/relationships/image" Target="../media/image43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2.gif"/><Relationship Id="rId13" Type="http://schemas.openxmlformats.org/officeDocument/2006/relationships/image" Target="../media/image57.gif"/><Relationship Id="rId3" Type="http://schemas.openxmlformats.org/officeDocument/2006/relationships/image" Target="../media/image47.gif"/><Relationship Id="rId7" Type="http://schemas.openxmlformats.org/officeDocument/2006/relationships/image" Target="../media/image51.gif"/><Relationship Id="rId12" Type="http://schemas.openxmlformats.org/officeDocument/2006/relationships/image" Target="../media/image56.gif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0.gif"/><Relationship Id="rId11" Type="http://schemas.openxmlformats.org/officeDocument/2006/relationships/image" Target="../media/image55.gif"/><Relationship Id="rId5" Type="http://schemas.openxmlformats.org/officeDocument/2006/relationships/image" Target="../media/image49.gif"/><Relationship Id="rId10" Type="http://schemas.openxmlformats.org/officeDocument/2006/relationships/image" Target="../media/image54.gif"/><Relationship Id="rId4" Type="http://schemas.openxmlformats.org/officeDocument/2006/relationships/image" Target="../media/image48.gif"/><Relationship Id="rId9" Type="http://schemas.openxmlformats.org/officeDocument/2006/relationships/image" Target="../media/image53.gi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gif"/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0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9.gi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5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81000" y="620688"/>
            <a:ext cx="8458200" cy="2376264"/>
          </a:xfrm>
        </p:spPr>
        <p:txBody>
          <a:bodyPr>
            <a:normAutofit/>
          </a:bodyPr>
          <a:lstStyle/>
          <a:p>
            <a:r>
              <a:rPr lang="ru-RU" sz="5300" dirty="0"/>
              <a:t>Первоцветы </a:t>
            </a:r>
            <a:br>
              <a:rPr lang="ru-RU" dirty="0"/>
            </a:br>
            <a:r>
              <a:rPr lang="ru-RU" sz="2000" dirty="0"/>
              <a:t>Конспект комплексной НОД по ознакомлению с окружающим и развитию речи в средней группе детского сада.</a:t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588224" y="5625244"/>
            <a:ext cx="2178968" cy="684076"/>
          </a:xfrm>
        </p:spPr>
        <p:txBody>
          <a:bodyPr>
            <a:normAutofit fontScale="55000" lnSpcReduction="20000"/>
          </a:bodyPr>
          <a:lstStyle/>
          <a:p>
            <a:pPr algn="r"/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Составила и провела:</a:t>
            </a:r>
          </a:p>
          <a:p>
            <a:pPr algn="r"/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Воспитатель</a:t>
            </a:r>
          </a:p>
          <a:p>
            <a:pPr algn="r"/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Романова Анна Алексеевна</a:t>
            </a:r>
          </a:p>
        </p:txBody>
      </p:sp>
      <p:pic>
        <p:nvPicPr>
          <p:cNvPr id="4" name="Picture 3" descr="un3titled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61" b="-81"/>
          <a:stretch>
            <a:fillRect/>
          </a:stretch>
        </p:blipFill>
        <p:spPr bwMode="auto">
          <a:xfrm>
            <a:off x="536875" y="2708920"/>
            <a:ext cx="4457519" cy="331236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3906" name="Picture 2" descr="мать и мачеха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43"/>
          <a:stretch>
            <a:fillRect/>
          </a:stretch>
        </p:blipFill>
        <p:spPr bwMode="auto">
          <a:xfrm>
            <a:off x="323528" y="908720"/>
            <a:ext cx="4248596" cy="3060276"/>
          </a:xfrm>
          <a:prstGeom prst="rect">
            <a:avLst/>
          </a:prstGeom>
          <a:noFill/>
        </p:spPr>
      </p:pic>
      <p:pic>
        <p:nvPicPr>
          <p:cNvPr id="123907" name="Picture 3" descr="матьи мачеха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92080" y="2780928"/>
            <a:ext cx="2981325" cy="3814763"/>
          </a:xfrm>
          <a:prstGeom prst="rect">
            <a:avLst/>
          </a:prstGeom>
          <a:noFill/>
        </p:spPr>
      </p:pic>
      <p:sp>
        <p:nvSpPr>
          <p:cNvPr id="123908" name="Rectangle 4"/>
          <p:cNvSpPr>
            <a:spLocks noChangeArrowheads="1"/>
          </p:cNvSpPr>
          <p:nvPr/>
        </p:nvSpPr>
        <p:spPr bwMode="auto">
          <a:xfrm>
            <a:off x="2123729" y="5661248"/>
            <a:ext cx="252028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0000FF"/>
                </a:solidFill>
              </a:rPr>
              <a:t>Мать-и-мачеха</a:t>
            </a:r>
          </a:p>
        </p:txBody>
      </p:sp>
      <p:pic>
        <p:nvPicPr>
          <p:cNvPr id="123909" name="Picture 5" descr="41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850" y="4868863"/>
            <a:ext cx="1587500" cy="1738312"/>
          </a:xfrm>
          <a:prstGeom prst="rect">
            <a:avLst/>
          </a:prstGeom>
          <a:noFill/>
        </p:spPr>
      </p:pic>
      <p:sp>
        <p:nvSpPr>
          <p:cNvPr id="123910" name="Text Box 6"/>
          <p:cNvSpPr txBox="1">
            <a:spLocks noChangeArrowheads="1"/>
          </p:cNvSpPr>
          <p:nvPr/>
        </p:nvSpPr>
        <p:spPr bwMode="auto">
          <a:xfrm>
            <a:off x="5076825" y="188913"/>
            <a:ext cx="388778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ru-RU" sz="2400" dirty="0">
              <a:solidFill>
                <a:srgbClr val="0000FF"/>
              </a:solidFill>
            </a:endParaRPr>
          </a:p>
        </p:txBody>
      </p:sp>
      <p:sp>
        <p:nvSpPr>
          <p:cNvPr id="123911" name="Rectangle 7"/>
          <p:cNvSpPr>
            <a:spLocks noGrp="1" noChangeArrowheads="1"/>
          </p:cNvSpPr>
          <p:nvPr>
            <p:ph type="title"/>
          </p:nvPr>
        </p:nvSpPr>
        <p:spPr>
          <a:xfrm>
            <a:off x="20320000" y="152400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/>
              <a:t>Мать-и-мачеха. На глиняных откосах, В оврагах, вдоль дорог появился первым жёлтый огонёк.</a:t>
            </a:r>
          </a:p>
        </p:txBody>
      </p:sp>
      <p:sp>
        <p:nvSpPr>
          <p:cNvPr id="24577" name="Rectangle 1"/>
          <p:cNvSpPr>
            <a:spLocks noChangeArrowheads="1"/>
          </p:cNvSpPr>
          <p:nvPr/>
        </p:nvSpPr>
        <p:spPr bwMode="auto">
          <a:xfrm>
            <a:off x="4932040" y="86623"/>
            <a:ext cx="3816424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159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rgbClr val="0070C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Ранней солнечной порой</a:t>
            </a:r>
            <a:endParaRPr kumimoji="0" lang="ru-RU" sz="2400" b="0" i="0" u="none" strike="noStrike" cap="none" normalizeH="0" baseline="0" dirty="0">
              <a:ln>
                <a:noFill/>
              </a:ln>
              <a:solidFill>
                <a:srgbClr val="0070C0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21590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rgbClr val="0070C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На проталинке весной</a:t>
            </a:r>
            <a:endParaRPr kumimoji="0" lang="ru-RU" sz="2400" b="0" i="0" u="none" strike="noStrike" cap="none" normalizeH="0" baseline="0" dirty="0">
              <a:ln>
                <a:noFill/>
              </a:ln>
              <a:solidFill>
                <a:srgbClr val="0070C0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21590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rgbClr val="0070C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Украшают бугорки</a:t>
            </a:r>
            <a:endParaRPr kumimoji="0" lang="ru-RU" sz="2400" b="0" i="0" u="none" strike="noStrike" cap="none" normalizeH="0" baseline="0" dirty="0">
              <a:ln>
                <a:noFill/>
              </a:ln>
              <a:solidFill>
                <a:srgbClr val="0070C0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21590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rgbClr val="0070C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Мать-и-мачехи цветки.</a:t>
            </a:r>
            <a:endParaRPr kumimoji="0" lang="ru-RU" sz="2400" b="0" i="0" u="none" strike="noStrike" cap="none" normalizeH="0" baseline="0" dirty="0">
              <a:ln>
                <a:noFill/>
              </a:ln>
              <a:solidFill>
                <a:srgbClr val="0070C0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21590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rgbClr val="0070C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В ярких желтеньких платочках</a:t>
            </a:r>
            <a:endParaRPr kumimoji="0" lang="ru-RU" sz="2400" b="0" i="0" u="none" strike="noStrike" cap="none" normalizeH="0" baseline="0" dirty="0">
              <a:ln>
                <a:noFill/>
              </a:ln>
              <a:solidFill>
                <a:srgbClr val="0070C0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21590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rgbClr val="0070C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И зелененьких носочках</a:t>
            </a:r>
            <a:r>
              <a:rPr kumimoji="0" lang="ru-RU" sz="1400" b="0" i="0" u="none" strike="noStrike" cap="none" normalizeH="0" baseline="0" dirty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ru-RU" sz="1800" b="0" i="0" u="none" strike="noStrike" cap="none" normalizeH="0" baseline="0" dirty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239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1239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1239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12390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1239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500"/>
                            </p:stCondLst>
                            <p:childTnLst>
                              <p:par>
                                <p:cTn id="16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1239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1239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12390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1239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4930" name="Picture 2" descr="мать и мачеха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11760" y="3068960"/>
            <a:ext cx="4799985" cy="360025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24931" name="Text Box 3"/>
          <p:cNvSpPr txBox="1">
            <a:spLocks noChangeArrowheads="1"/>
          </p:cNvSpPr>
          <p:nvPr/>
        </p:nvSpPr>
        <p:spPr bwMode="auto">
          <a:xfrm>
            <a:off x="395536" y="188640"/>
            <a:ext cx="8424936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rgbClr val="0070C0"/>
                </a:solidFill>
              </a:rPr>
              <a:t>Мать-и-мачеха одна из самых первых зацветает по весне. У неё небольшие желтенькие цветочки на толстенькой ножке-стебельке. Когда цветы отцветут, появляются большие зеленые листья. С виду самые обычные, а потрогаешь – вот так диво! Одна сторона у листьев теплая, покрытая мягким пушком, а другая – гладкая и холодная. Теплая – это мать, холодная – мачеха. Растёт мать-и-мачеха на открытых солнечных местах.</a:t>
            </a:r>
            <a:endParaRPr lang="ru-RU" sz="2400" b="1" dirty="0">
              <a:solidFill>
                <a:srgbClr val="0070C0"/>
              </a:solidFill>
            </a:endParaRPr>
          </a:p>
        </p:txBody>
      </p:sp>
      <p:pic>
        <p:nvPicPr>
          <p:cNvPr id="124932" name="Picture 4" descr="jiv2315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956376" y="188640"/>
            <a:ext cx="1000125" cy="1143000"/>
          </a:xfrm>
          <a:prstGeom prst="rect">
            <a:avLst/>
          </a:prstGeom>
          <a:noFill/>
        </p:spPr>
      </p:pic>
      <p:sp>
        <p:nvSpPr>
          <p:cNvPr id="124933" name="Rectangle 5"/>
          <p:cNvSpPr>
            <a:spLocks noGrp="1" noChangeArrowheads="1"/>
          </p:cNvSpPr>
          <p:nvPr>
            <p:ph type="title"/>
          </p:nvPr>
        </p:nvSpPr>
        <p:spPr>
          <a:xfrm>
            <a:off x="20320000" y="15240000"/>
            <a:ext cx="8229600" cy="1143000"/>
          </a:xfrm>
        </p:spPr>
        <p:txBody>
          <a:bodyPr/>
          <a:lstStyle/>
          <a:p>
            <a:r>
              <a:rPr lang="ru-RU"/>
              <a:t>Мать-и-мачеха.</a:t>
            </a:r>
          </a:p>
        </p:txBody>
      </p:sp>
      <p:pic>
        <p:nvPicPr>
          <p:cNvPr id="6" name="Picture 5" descr="41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520" y="4869160"/>
            <a:ext cx="1587500" cy="1738312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2000"/>
                                        <p:tgtEl>
                                          <p:spTgt spid="1249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0"/>
            <a:ext cx="8136904" cy="6597352"/>
          </a:xfrm>
        </p:spPr>
        <p:txBody>
          <a:bodyPr>
            <a:normAutofit/>
          </a:bodyPr>
          <a:lstStyle/>
          <a:p>
            <a:r>
              <a:rPr lang="ru-RU" sz="3200" dirty="0">
                <a:solidFill>
                  <a:srgbClr val="0070C0"/>
                </a:solidFill>
              </a:rPr>
              <a:t>Уронило солнце</a:t>
            </a:r>
            <a:br>
              <a:rPr lang="ru-RU" sz="3200" dirty="0">
                <a:solidFill>
                  <a:srgbClr val="0070C0"/>
                </a:solidFill>
              </a:rPr>
            </a:br>
            <a:r>
              <a:rPr lang="ru-RU" sz="3200" dirty="0">
                <a:solidFill>
                  <a:srgbClr val="0070C0"/>
                </a:solidFill>
              </a:rPr>
              <a:t>Лучик золотой.</a:t>
            </a:r>
            <a:br>
              <a:rPr lang="ru-RU" sz="3200" dirty="0">
                <a:solidFill>
                  <a:srgbClr val="0070C0"/>
                </a:solidFill>
              </a:rPr>
            </a:br>
            <a:r>
              <a:rPr lang="ru-RU" sz="3200" dirty="0">
                <a:solidFill>
                  <a:srgbClr val="0070C0"/>
                </a:solidFill>
              </a:rPr>
              <a:t>Вырос одуванчик –</a:t>
            </a:r>
            <a:br>
              <a:rPr lang="ru-RU" sz="3200" dirty="0">
                <a:solidFill>
                  <a:srgbClr val="0070C0"/>
                </a:solidFill>
              </a:rPr>
            </a:br>
            <a:r>
              <a:rPr lang="ru-RU" sz="3200" dirty="0">
                <a:solidFill>
                  <a:srgbClr val="0070C0"/>
                </a:solidFill>
              </a:rPr>
              <a:t>Первый, молодой.</a:t>
            </a:r>
            <a:br>
              <a:rPr lang="ru-RU" sz="3200" dirty="0">
                <a:solidFill>
                  <a:srgbClr val="0070C0"/>
                </a:solidFill>
              </a:rPr>
            </a:br>
            <a:r>
              <a:rPr lang="ru-RU" sz="3200" dirty="0">
                <a:solidFill>
                  <a:srgbClr val="0070C0"/>
                </a:solidFill>
              </a:rPr>
              <a:t>У него чудесный,</a:t>
            </a:r>
            <a:br>
              <a:rPr lang="ru-RU" sz="3200" dirty="0">
                <a:solidFill>
                  <a:srgbClr val="0070C0"/>
                </a:solidFill>
              </a:rPr>
            </a:br>
            <a:r>
              <a:rPr lang="ru-RU" sz="3200" dirty="0">
                <a:solidFill>
                  <a:srgbClr val="0070C0"/>
                </a:solidFill>
              </a:rPr>
              <a:t>Золотистый цвет.</a:t>
            </a:r>
            <a:br>
              <a:rPr lang="ru-RU" sz="3200" dirty="0">
                <a:solidFill>
                  <a:srgbClr val="0070C0"/>
                </a:solidFill>
              </a:rPr>
            </a:br>
            <a:r>
              <a:rPr lang="ru-RU" sz="3200" dirty="0">
                <a:solidFill>
                  <a:srgbClr val="0070C0"/>
                </a:solidFill>
              </a:rPr>
              <a:t>Он – большого солнца</a:t>
            </a:r>
            <a:br>
              <a:rPr lang="ru-RU" sz="3200" dirty="0">
                <a:solidFill>
                  <a:srgbClr val="0070C0"/>
                </a:solidFill>
              </a:rPr>
            </a:br>
            <a:r>
              <a:rPr lang="ru-RU" sz="3200" dirty="0">
                <a:solidFill>
                  <a:srgbClr val="0070C0"/>
                </a:solidFill>
              </a:rPr>
              <a:t>Маленький портрет!</a:t>
            </a:r>
            <a:br>
              <a:rPr lang="ru-RU" dirty="0"/>
            </a:br>
            <a:endParaRPr lang="ru-RU" dirty="0"/>
          </a:p>
        </p:txBody>
      </p:sp>
      <p:pic>
        <p:nvPicPr>
          <p:cNvPr id="26626" name="Picture 2" descr="http://go2.imgsmail.ru/imgpreview?key=http%3A//www.smela-info.biz/uploads/news/165/oduvanchik.jpg&amp;mb=imgdb_preview_93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20072" y="332656"/>
            <a:ext cx="3312368" cy="264693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6628" name="Picture 4" descr="http://go2.imgsmail.ru/imgpreview?key=http%3A//img0.liveinternet.ru/images/attach/c/0/51/821/51821393_oduvanchik.jpg&amp;mb=imgdb_preview_186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20072" y="3501008"/>
            <a:ext cx="3450217" cy="258392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6630" name="Picture 6" descr="http://go4.imgsmail.ru/imgpreview?key=http%3A//paint-net.ru/img4/img47/47076.jpg&amp;mb=imgdb_preview_61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5445224"/>
            <a:ext cx="1086402" cy="12557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66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266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2971800"/>
          </a:xfrm>
        </p:spPr>
        <p:txBody>
          <a:bodyPr>
            <a:noAutofit/>
          </a:bodyPr>
          <a:lstStyle/>
          <a:p>
            <a:r>
              <a:rPr lang="ru-RU" sz="2400" dirty="0"/>
              <a:t>Одуванчик так любит солнышко, что не отводит от него восторженного взгляда. Взойдет солнце на востоке - одуванчик на восток смотрит, поднимается в зенит - одуванчик поднимет головку кверху, приближается к закату - одуванчик не спускает с заката взгляда. Головка цветка всегда движется за солнышком.(С. Красиков) </a:t>
            </a:r>
          </a:p>
        </p:txBody>
      </p:sp>
      <p:pic>
        <p:nvPicPr>
          <p:cNvPr id="28674" name="Picture 2" descr="http://go1.imgsmail.ru/imgpreview?key=http%3A//oboi.kards.qip.ru/images/wallpaper/3a/11/135482_1280_800.jpg&amp;mb=imgdb_preview_84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688" y="3212976"/>
            <a:ext cx="5407726" cy="337715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2000"/>
                                        <p:tgtEl>
                                          <p:spTgt spid="286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980728"/>
            <a:ext cx="4342256" cy="5544616"/>
          </a:xfrm>
        </p:spPr>
        <p:txBody>
          <a:bodyPr>
            <a:noAutofit/>
          </a:bodyPr>
          <a:lstStyle/>
          <a:p>
            <a:r>
              <a:rPr lang="ru-RU" sz="2400" dirty="0">
                <a:solidFill>
                  <a:srgbClr val="0070C0"/>
                </a:solidFill>
              </a:rPr>
              <a:t>Когда одуванчик отцветает, на месте желтой головки появляется белый шарик из пушинок. На каждой пушинке крепится семечка, и когда дует ветер, то пушинки разлетаются и разносят семена одуванчика.</a:t>
            </a:r>
          </a:p>
        </p:txBody>
      </p:sp>
      <p:pic>
        <p:nvPicPr>
          <p:cNvPr id="29698" name="Picture 2" descr="http://go3.imgsmail.ru/imgpreview?key=http%3A//www.zvezda-adv.ru/images/fotooboi_new/priroda_205.jpg&amp;mb=imgdb_preview_73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60032" y="3284984"/>
            <a:ext cx="3455743" cy="28803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Picture 6" descr="http://go4.imgsmail.ru/imgpreview?key=http%3A//paint-net.ru/img4/img47/47076.jpg&amp;mb=imgdb_preview_61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188640"/>
            <a:ext cx="1086402" cy="12557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9700" name="Picture 4" descr="http://go3.imgsmail.ru/imgpreview?key=http%3A//oboi.kards.qip.ru/images/wallpaper/e0/0e/134880_1280_1024.jpg&amp;mb=imgdb_preview_99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60032" y="404664"/>
            <a:ext cx="3384376" cy="27044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97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97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970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97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296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296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2969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296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332656"/>
            <a:ext cx="8686800" cy="1080120"/>
          </a:xfrm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srgbClr val="00B050"/>
                </a:solidFill>
              </a:rPr>
              <a:t>«Белые горошки на зелёной ножке»</a:t>
            </a:r>
            <a:br>
              <a:rPr lang="ru-RU" dirty="0"/>
            </a:br>
            <a:endParaRPr lang="ru-RU" dirty="0"/>
          </a:p>
        </p:txBody>
      </p:sp>
      <p:pic>
        <p:nvPicPr>
          <p:cNvPr id="3" name="Picture 3" descr="ландыш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1052736"/>
            <a:ext cx="3908425" cy="52117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4283968" y="1196752"/>
            <a:ext cx="468052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rgbClr val="0070C0"/>
                </a:solidFill>
              </a:rPr>
              <a:t>Правильно, это ландыш. Растение – символ весны. Его мелкие белые цветы похожи на душистые колокольчики, два крупных листа обхватывают стебли. После </a:t>
            </a:r>
            <a:r>
              <a:rPr lang="ru-RU" sz="2400" dirty="0" err="1">
                <a:solidFill>
                  <a:srgbClr val="0070C0"/>
                </a:solidFill>
              </a:rPr>
              <a:t>отцветания</a:t>
            </a:r>
            <a:r>
              <a:rPr lang="ru-RU" sz="2400" dirty="0">
                <a:solidFill>
                  <a:srgbClr val="0070C0"/>
                </a:solidFill>
              </a:rPr>
              <a:t> образуются оранжево-красные ягоды. Они – ядовиты, их нельзя трогать.</a:t>
            </a:r>
          </a:p>
        </p:txBody>
      </p:sp>
      <p:pic>
        <p:nvPicPr>
          <p:cNvPr id="32770" name="Picture 2" descr="http://go4.imgsmail.ru/imgpreview?key=http%3A//knu.znate.ru/pars_docs/refs/439/438435/438435_html_m387a462c.jpg&amp;mb=imgdb_preview_59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60232" y="4221088"/>
            <a:ext cx="1935243" cy="26369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Овал 5"/>
          <p:cNvSpPr/>
          <p:nvPr/>
        </p:nvSpPr>
        <p:spPr>
          <a:xfrm>
            <a:off x="8100392" y="6237312"/>
            <a:ext cx="360040" cy="36004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327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506" name="Text Box 2"/>
          <p:cNvSpPr txBox="1">
            <a:spLocks noChangeArrowheads="1"/>
          </p:cNvSpPr>
          <p:nvPr/>
        </p:nvSpPr>
        <p:spPr bwMode="auto">
          <a:xfrm>
            <a:off x="179388" y="1844824"/>
            <a:ext cx="5256708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rgbClr val="0070C0"/>
                </a:solidFill>
              </a:rPr>
              <a:t>О первый ландыш! Из-под снега</a:t>
            </a:r>
          </a:p>
          <a:p>
            <a:r>
              <a:rPr lang="ru-RU" sz="2800" b="1" dirty="0">
                <a:solidFill>
                  <a:srgbClr val="0070C0"/>
                </a:solidFill>
              </a:rPr>
              <a:t>Ты просишь солнечных лучей;</a:t>
            </a:r>
          </a:p>
          <a:p>
            <a:r>
              <a:rPr lang="ru-RU" sz="2800" b="1" dirty="0">
                <a:solidFill>
                  <a:srgbClr val="0070C0"/>
                </a:solidFill>
              </a:rPr>
              <a:t>Какая девственная нега</a:t>
            </a:r>
          </a:p>
          <a:p>
            <a:r>
              <a:rPr lang="ru-RU" sz="2800" b="1" dirty="0">
                <a:solidFill>
                  <a:srgbClr val="0070C0"/>
                </a:solidFill>
              </a:rPr>
              <a:t>В душистой чистоте твоей!</a:t>
            </a:r>
          </a:p>
          <a:p>
            <a:r>
              <a:rPr lang="ru-RU" sz="2400" b="1" dirty="0">
                <a:solidFill>
                  <a:schemeClr val="accent2"/>
                </a:solidFill>
              </a:rPr>
              <a:t> </a:t>
            </a:r>
          </a:p>
          <a:p>
            <a:r>
              <a:rPr lang="ru-RU" sz="2400" b="1" dirty="0">
                <a:solidFill>
                  <a:schemeClr val="accent2"/>
                </a:solidFill>
              </a:rPr>
              <a:t>                                            </a:t>
            </a:r>
            <a:r>
              <a:rPr lang="ru-RU" sz="2400" b="1" dirty="0">
                <a:solidFill>
                  <a:srgbClr val="0070C0"/>
                </a:solidFill>
              </a:rPr>
              <a:t>А.Фет</a:t>
            </a:r>
          </a:p>
        </p:txBody>
      </p:sp>
      <p:pic>
        <p:nvPicPr>
          <p:cNvPr id="149507" name="Picture 3" descr="unti4tled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84041" y="836712"/>
            <a:ext cx="3727317" cy="49685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49508" name="Rectangle 4"/>
          <p:cNvSpPr>
            <a:spLocks noGrp="1" noChangeArrowheads="1"/>
          </p:cNvSpPr>
          <p:nvPr>
            <p:ph type="title"/>
          </p:nvPr>
        </p:nvSpPr>
        <p:spPr>
          <a:xfrm>
            <a:off x="20320000" y="152400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/>
              <a:t>О первый ландыш! Из-под снега ты просишь солнечных лучей; какая девственная нега В душистой чистоте твоей! Как первый луч весенний ярок! Какие в нём исходят сны! Как ты пленителен, подарок воспламеняющей весны!... А.Фет.</a:t>
            </a:r>
          </a:p>
        </p:txBody>
      </p:sp>
      <p:pic>
        <p:nvPicPr>
          <p:cNvPr id="6" name="Picture 7" descr="b3b0a067af846a956f8a9cc4e9a7dfe5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2381250" cy="1905000"/>
          </a:xfrm>
          <a:prstGeom prst="rect">
            <a:avLst/>
          </a:prstGeom>
          <a:noFill/>
        </p:spPr>
      </p:pic>
      <p:pic>
        <p:nvPicPr>
          <p:cNvPr id="7" name="Picture 7" descr="b3b0a067af846a956f8a9cc4e9a7dfe5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1600" y="4953000"/>
            <a:ext cx="2381250" cy="1905000"/>
          </a:xfrm>
          <a:prstGeom prst="rect">
            <a:avLst/>
          </a:prstGeom>
          <a:noFill/>
        </p:spPr>
      </p:pic>
      <p:pic>
        <p:nvPicPr>
          <p:cNvPr id="8" name="Picture 7" descr="b3b0a067af846a956f8a9cc4e9a7dfe5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365104"/>
            <a:ext cx="2381250" cy="1905000"/>
          </a:xfrm>
          <a:prstGeom prst="rect">
            <a:avLst/>
          </a:prstGeom>
          <a:noFill/>
        </p:spPr>
      </p:pic>
      <p:pic>
        <p:nvPicPr>
          <p:cNvPr id="9" name="Picture 7" descr="b3b0a067af846a956f8a9cc4e9a7dfe5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67744" y="5157192"/>
            <a:ext cx="2381250" cy="19050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2000"/>
                                        <p:tgtEl>
                                          <p:spTgt spid="1495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60648"/>
            <a:ext cx="8686800" cy="1037800"/>
          </a:xfrm>
        </p:spPr>
        <p:txBody>
          <a:bodyPr/>
          <a:lstStyle/>
          <a:p>
            <a:pPr algn="ctr"/>
            <a:r>
              <a:rPr lang="ru-RU" i="1" dirty="0">
                <a:solidFill>
                  <a:srgbClr val="0070C0"/>
                </a:solidFill>
              </a:rPr>
              <a:t>Игра: </a:t>
            </a:r>
            <a:r>
              <a:rPr lang="ru-RU" b="1" i="1" dirty="0">
                <a:solidFill>
                  <a:srgbClr val="0070C0"/>
                </a:solidFill>
              </a:rPr>
              <a:t>«Один – много»</a:t>
            </a:r>
            <a:endParaRPr lang="ru-RU" dirty="0">
              <a:solidFill>
                <a:srgbClr val="0070C0"/>
              </a:solidFill>
            </a:endParaRPr>
          </a:p>
        </p:txBody>
      </p:sp>
      <p:pic>
        <p:nvPicPr>
          <p:cNvPr id="33794" name="Picture 2" descr="http://go3.imgsmail.ru/imgpreview?key=http%3A//img1.liveinternet.ru/images/attach/c/4/79/848/79848203_4278666_352a22818fc6.jpg&amp;mb=imgdb_preview_139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67744" y="4869160"/>
            <a:ext cx="1368152" cy="1647825"/>
          </a:xfrm>
          <a:prstGeom prst="rect">
            <a:avLst/>
          </a:prstGeom>
          <a:noFill/>
        </p:spPr>
      </p:pic>
      <p:pic>
        <p:nvPicPr>
          <p:cNvPr id="33796" name="Picture 4" descr="http://go2.imgsmail.ru/imgpreview?key=http%3A//img1.liveinternet.ru/images/attach/c/2/74/645/74645027_large_0_10f39_52d90812_XL.jpg&amp;mb=imgdb_preview_142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20072" y="5013176"/>
            <a:ext cx="2200275" cy="1647825"/>
          </a:xfrm>
          <a:prstGeom prst="rect">
            <a:avLst/>
          </a:prstGeom>
          <a:noFill/>
        </p:spPr>
      </p:pic>
      <p:pic>
        <p:nvPicPr>
          <p:cNvPr id="33798" name="Picture 6" descr="http://go1.imgsmail.ru/imgpreview?key=http%3A//foto-cvetov.com/oduvanchiki/oduvanchiki_5.jpg&amp;mb=imgdb_preview_186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07704" y="1196752"/>
            <a:ext cx="2114550" cy="1714500"/>
          </a:xfrm>
          <a:prstGeom prst="rect">
            <a:avLst/>
          </a:prstGeom>
          <a:noFill/>
        </p:spPr>
      </p:pic>
      <p:pic>
        <p:nvPicPr>
          <p:cNvPr id="33800" name="Picture 8" descr="http://go2.imgsmail.ru/imgpreview?key=http%3A//img0.liveinternet.ru/images/attach/c/0/51/821/51821393_oduvanchik.jpg&amp;mb=imgdb_preview_186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220072" y="1196752"/>
            <a:ext cx="2200275" cy="1647825"/>
          </a:xfrm>
          <a:prstGeom prst="rect">
            <a:avLst/>
          </a:prstGeom>
          <a:noFill/>
        </p:spPr>
      </p:pic>
      <p:pic>
        <p:nvPicPr>
          <p:cNvPr id="33802" name="Picture 10" descr="http://go1.imgsmail.ru/imgpreview?key=http%3A//cvetochnik.ucoz.ru/_ph/28/2/569899958.jpg&amp;mb=imgdb_preview_698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220072" y="3068960"/>
            <a:ext cx="2238375" cy="1619251"/>
          </a:xfrm>
          <a:prstGeom prst="rect">
            <a:avLst/>
          </a:prstGeom>
          <a:noFill/>
        </p:spPr>
      </p:pic>
      <p:pic>
        <p:nvPicPr>
          <p:cNvPr id="33804" name="Picture 12" descr="http://go2.imgsmail.ru/imgpreview?key=http%3A//dayfun.ru/wp-content/uploads/2013/02/%25D0%259A%25D0%25B0%25D0%25BA-%25D1%2580%25D0%25B8%25D1%2581%25D0%25BE%25D0%25B2%25D0%25B0%25D1%2582%25D1%258C-%25D0%25B2%25D0%25B5%25D1%2581%25D0%25BD%25D1%2583.jpg&amp;mb=imgdb_preview_1967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07704" y="3140968"/>
            <a:ext cx="2232247" cy="1504951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337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1000"/>
                                        <p:tgtEl>
                                          <p:spTgt spid="338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1000"/>
                                        <p:tgtEl>
                                          <p:spTgt spid="338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1000"/>
                                        <p:tgtEl>
                                          <p:spTgt spid="338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1000"/>
                                        <p:tgtEl>
                                          <p:spTgt spid="337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1000"/>
                                        <p:tgtEl>
                                          <p:spTgt spid="337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i="1" dirty="0">
                <a:solidFill>
                  <a:srgbClr val="0070C0"/>
                </a:solidFill>
              </a:rPr>
              <a:t>Игра </a:t>
            </a:r>
            <a:r>
              <a:rPr lang="ru-RU" b="1" i="1" dirty="0">
                <a:solidFill>
                  <a:srgbClr val="0070C0"/>
                </a:solidFill>
              </a:rPr>
              <a:t>«Найди лишнее»</a:t>
            </a:r>
            <a:endParaRPr lang="ru-RU" dirty="0">
              <a:solidFill>
                <a:srgbClr val="0070C0"/>
              </a:solidFill>
            </a:endParaRPr>
          </a:p>
        </p:txBody>
      </p:sp>
      <p:pic>
        <p:nvPicPr>
          <p:cNvPr id="4" name="Picture 3" descr="подснежник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91680" y="1556792"/>
            <a:ext cx="2376264" cy="23762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2" descr="мать и мачеха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4048" y="1700808"/>
            <a:ext cx="2880320" cy="216039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6" descr="http://go1.imgsmail.ru/imgpreview?key=http%3A//foto-cvetov.com/oduvanchiki/oduvanchiki_5.jpg&amp;mb=imgdb_preview_186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691680" y="4149080"/>
            <a:ext cx="2397867" cy="19442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5842" name="Picture 2" descr="http://go1.imgsmail.ru/imgpreview?key=http%3A//img0.liveinternet.ru/images/attach/c/0/42/404/42404052_0029.jpg&amp;mb=imgdb_preview_183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76056" y="4077072"/>
            <a:ext cx="2808312" cy="210319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358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358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58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i="1" dirty="0">
                <a:solidFill>
                  <a:srgbClr val="0070C0"/>
                </a:solidFill>
              </a:rPr>
              <a:t>Игра </a:t>
            </a:r>
            <a:r>
              <a:rPr lang="ru-RU" b="1" i="1" dirty="0">
                <a:solidFill>
                  <a:srgbClr val="0070C0"/>
                </a:solidFill>
              </a:rPr>
              <a:t>«Найди лишнее»</a:t>
            </a:r>
            <a:endParaRPr lang="ru-RU" dirty="0">
              <a:solidFill>
                <a:srgbClr val="0070C0"/>
              </a:solidFill>
            </a:endParaRPr>
          </a:p>
        </p:txBody>
      </p:sp>
      <p:pic>
        <p:nvPicPr>
          <p:cNvPr id="34818" name="Picture 2" descr="http://go4.imgsmail.ru/imgpreview?key=http%3A//demiart.ru/forum/uploads/post-28207-1178716630.jpg&amp;mb=imgdb_preview_148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1340768"/>
            <a:ext cx="2777171" cy="207987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4820" name="Picture 4" descr="http://go4.imgsmail.ru/imgpreview?key=http%3A//img1.liveinternet.ru/images/attach/c/1/58/642/58642770_494175_96.jpg&amp;mb=imgdb_preview_6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35696" y="3717032"/>
            <a:ext cx="1944216" cy="263373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4" descr="http://go3.imgsmail.ru/imgpreview?key=http%3A//oboi.kards.qip.ru/images/wallpaper/e0/0e/134880_1280_1024.jpg&amp;mb=imgdb_preview_99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76056" y="1484784"/>
            <a:ext cx="2808714" cy="22444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4822" name="Picture 6" descr="http://go3.imgsmail.ru/imgpreview?key=http%3A//img.go2load.com/wall/02/WallpapersFlowers150509/001_WallpapersFlowers_150509_Go2LoadCOM.jpg&amp;mb=imgdb_preview_151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148064" y="4149080"/>
            <a:ext cx="2884482" cy="21602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2" name="Text Box 2"/>
          <p:cNvSpPr txBox="1">
            <a:spLocks noChangeArrowheads="1"/>
          </p:cNvSpPr>
          <p:nvPr/>
        </p:nvSpPr>
        <p:spPr bwMode="auto">
          <a:xfrm>
            <a:off x="250825" y="188913"/>
            <a:ext cx="524503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400" b="1" dirty="0">
                <a:solidFill>
                  <a:srgbClr val="0000FF"/>
                </a:solidFill>
              </a:rPr>
              <a:t>    </a:t>
            </a:r>
          </a:p>
        </p:txBody>
      </p:sp>
      <p:pic>
        <p:nvPicPr>
          <p:cNvPr id="117763" name="Picture 3" descr="spring_00020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35695" y="2114281"/>
            <a:ext cx="5833517" cy="437700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7764" name="Picture 4" descr="jiv417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35375" y="2205038"/>
            <a:ext cx="1114425" cy="857250"/>
          </a:xfrm>
          <a:prstGeom prst="rect">
            <a:avLst/>
          </a:prstGeom>
          <a:noFill/>
        </p:spPr>
      </p:pic>
      <p:pic>
        <p:nvPicPr>
          <p:cNvPr id="117765" name="Picture 5" descr="jiv417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00563" y="1844675"/>
            <a:ext cx="1114425" cy="857250"/>
          </a:xfrm>
          <a:prstGeom prst="rect">
            <a:avLst/>
          </a:prstGeom>
          <a:noFill/>
        </p:spPr>
      </p:pic>
      <p:pic>
        <p:nvPicPr>
          <p:cNvPr id="117766" name="Picture 6" descr="jiv417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64163" y="1628775"/>
            <a:ext cx="1114425" cy="857250"/>
          </a:xfrm>
          <a:prstGeom prst="rect">
            <a:avLst/>
          </a:prstGeom>
          <a:noFill/>
        </p:spPr>
      </p:pic>
      <p:pic>
        <p:nvPicPr>
          <p:cNvPr id="117767" name="Picture 7" descr="jiv417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72225" y="1773238"/>
            <a:ext cx="1114425" cy="857250"/>
          </a:xfrm>
          <a:prstGeom prst="rect">
            <a:avLst/>
          </a:prstGeom>
          <a:noFill/>
        </p:spPr>
      </p:pic>
      <p:pic>
        <p:nvPicPr>
          <p:cNvPr id="117768" name="Picture 8" descr="jiv417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451725" y="2276475"/>
            <a:ext cx="1114425" cy="857250"/>
          </a:xfrm>
          <a:prstGeom prst="rect">
            <a:avLst/>
          </a:prstGeom>
          <a:noFill/>
        </p:spPr>
      </p:pic>
      <p:pic>
        <p:nvPicPr>
          <p:cNvPr id="117769" name="Picture 9" descr="jiv417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87675" y="2781300"/>
            <a:ext cx="1114425" cy="857250"/>
          </a:xfrm>
          <a:prstGeom prst="rect">
            <a:avLst/>
          </a:prstGeom>
          <a:noFill/>
        </p:spPr>
      </p:pic>
      <p:sp>
        <p:nvSpPr>
          <p:cNvPr id="117770" name="Rectangle 10"/>
          <p:cNvSpPr>
            <a:spLocks noGrp="1" noChangeArrowheads="1"/>
          </p:cNvSpPr>
          <p:nvPr>
            <p:ph type="title"/>
          </p:nvPr>
        </p:nvSpPr>
        <p:spPr>
          <a:xfrm>
            <a:off x="20320000" y="152400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/>
              <a:t>Лес просыпается после долгого зимнего сна. Где-то глубоко в земле корни уже вбирают себя влагу первой оттаявшей земли. Появляются в лесу первые подснежники.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2286000" y="260648"/>
            <a:ext cx="45720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21590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dirty="0">
                <a:solidFill>
                  <a:schemeClr val="accent3">
                    <a:lumMod val="75000"/>
                  </a:schemeClr>
                </a:solidFill>
                <a:ea typeface="Calibri" pitchFamily="34" charset="0"/>
                <a:cs typeface="Times New Roman" pitchFamily="18" charset="0"/>
              </a:rPr>
              <a:t>Тает снежок,</a:t>
            </a:r>
            <a:endParaRPr lang="ru-RU" sz="2400" dirty="0">
              <a:solidFill>
                <a:schemeClr val="accent3">
                  <a:lumMod val="75000"/>
                </a:schemeClr>
              </a:solidFill>
              <a:cs typeface="Arial" pitchFamily="34" charset="0"/>
            </a:endParaRPr>
          </a:p>
          <a:p>
            <a:pPr lvl="0" indent="21590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>
                <a:solidFill>
                  <a:schemeClr val="accent3">
                    <a:lumMod val="75000"/>
                  </a:schemeClr>
                </a:solidFill>
                <a:ea typeface="Calibri" pitchFamily="34" charset="0"/>
                <a:cs typeface="Times New Roman" pitchFamily="18" charset="0"/>
              </a:rPr>
              <a:t>Ожил лужок,</a:t>
            </a:r>
            <a:endParaRPr lang="ru-RU" sz="2400" dirty="0">
              <a:solidFill>
                <a:schemeClr val="accent3">
                  <a:lumMod val="75000"/>
                </a:schemeClr>
              </a:solidFill>
              <a:cs typeface="Arial" pitchFamily="34" charset="0"/>
            </a:endParaRPr>
          </a:p>
          <a:p>
            <a:pPr lvl="0" indent="21590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>
                <a:solidFill>
                  <a:schemeClr val="accent3">
                    <a:lumMod val="75000"/>
                  </a:schemeClr>
                </a:solidFill>
                <a:ea typeface="Calibri" pitchFamily="34" charset="0"/>
                <a:cs typeface="Times New Roman" pitchFamily="18" charset="0"/>
              </a:rPr>
              <a:t>День прибывает,</a:t>
            </a:r>
            <a:endParaRPr lang="ru-RU" sz="2400" dirty="0">
              <a:solidFill>
                <a:schemeClr val="accent3">
                  <a:lumMod val="75000"/>
                </a:schemeClr>
              </a:solidFill>
              <a:cs typeface="Arial" pitchFamily="34" charset="0"/>
            </a:endParaRPr>
          </a:p>
          <a:p>
            <a:pPr lvl="0" indent="21590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>
                <a:solidFill>
                  <a:schemeClr val="accent3">
                    <a:lumMod val="75000"/>
                  </a:schemeClr>
                </a:solidFill>
                <a:ea typeface="Calibri" pitchFamily="34" charset="0"/>
                <a:cs typeface="Times New Roman" pitchFamily="18" charset="0"/>
              </a:rPr>
              <a:t>Когда это бывает? (весной)</a:t>
            </a:r>
            <a:endParaRPr lang="ru-RU" sz="2400" dirty="0">
              <a:solidFill>
                <a:schemeClr val="accent3">
                  <a:lumMod val="75000"/>
                </a:schemeClr>
              </a:solidFill>
              <a:cs typeface="Arial" pitchFamily="34" charset="0"/>
            </a:endParaRPr>
          </a:p>
        </p:txBody>
      </p:sp>
    </p:spTree>
  </p:cSld>
  <p:clrMapOvr>
    <a:masterClrMapping/>
  </p:clrMapOvr>
  <p:transition spd="med">
    <p:wedg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866" name="Text Box 2"/>
          <p:cNvSpPr txBox="1">
            <a:spLocks noChangeArrowheads="1"/>
          </p:cNvSpPr>
          <p:nvPr/>
        </p:nvSpPr>
        <p:spPr bwMode="auto">
          <a:xfrm>
            <a:off x="2555776" y="3213100"/>
            <a:ext cx="432048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ru-RU" sz="2400" b="1" i="1" dirty="0">
                <a:solidFill>
                  <a:srgbClr val="0000FF"/>
                </a:solidFill>
              </a:rPr>
              <a:t>Вот весенние цветы</a:t>
            </a:r>
          </a:p>
          <a:p>
            <a:r>
              <a:rPr lang="ru-RU" sz="2400" b="1" i="1" dirty="0">
                <a:solidFill>
                  <a:srgbClr val="0000FF"/>
                </a:solidFill>
              </a:rPr>
              <a:t>Или первоцветы.</a:t>
            </a:r>
          </a:p>
          <a:p>
            <a:r>
              <a:rPr lang="ru-RU" sz="2400" b="1" i="1" dirty="0">
                <a:solidFill>
                  <a:srgbClr val="0000FF"/>
                </a:solidFill>
              </a:rPr>
              <a:t>Их запомнить должен ты</a:t>
            </a:r>
          </a:p>
          <a:p>
            <a:r>
              <a:rPr lang="ru-RU" sz="2400" b="1" i="1" dirty="0">
                <a:solidFill>
                  <a:srgbClr val="0000FF"/>
                </a:solidFill>
              </a:rPr>
              <a:t>Как весны примету.</a:t>
            </a:r>
          </a:p>
        </p:txBody>
      </p:sp>
      <p:pic>
        <p:nvPicPr>
          <p:cNvPr id="164868" name="Picture 4" descr="227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3212976"/>
            <a:ext cx="2163762" cy="2863850"/>
          </a:xfrm>
          <a:prstGeom prst="rect">
            <a:avLst/>
          </a:prstGeom>
          <a:noFill/>
        </p:spPr>
      </p:pic>
      <p:pic>
        <p:nvPicPr>
          <p:cNvPr id="164869" name="Picture 5" descr="23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04025" y="3284538"/>
            <a:ext cx="2165350" cy="2886075"/>
          </a:xfrm>
          <a:prstGeom prst="rect">
            <a:avLst/>
          </a:prstGeom>
          <a:noFill/>
        </p:spPr>
      </p:pic>
      <p:pic>
        <p:nvPicPr>
          <p:cNvPr id="164871" name="Picture 7" descr="w0115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27"/>
          <a:stretch>
            <a:fillRect/>
          </a:stretch>
        </p:blipFill>
        <p:spPr bwMode="auto">
          <a:xfrm>
            <a:off x="5220072" y="260648"/>
            <a:ext cx="2881312" cy="2054225"/>
          </a:xfrm>
          <a:prstGeom prst="rect">
            <a:avLst/>
          </a:prstGeom>
          <a:noFill/>
        </p:spPr>
      </p:pic>
      <p:sp>
        <p:nvSpPr>
          <p:cNvPr id="164872" name="Text Box 8"/>
          <p:cNvSpPr txBox="1">
            <a:spLocks noChangeArrowheads="1"/>
          </p:cNvSpPr>
          <p:nvPr/>
        </p:nvSpPr>
        <p:spPr bwMode="auto">
          <a:xfrm>
            <a:off x="3348038" y="5084763"/>
            <a:ext cx="1828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FF0066"/>
                </a:solidFill>
              </a:rPr>
              <a:t>Назови их!</a:t>
            </a:r>
          </a:p>
        </p:txBody>
      </p:sp>
      <p:sp>
        <p:nvSpPr>
          <p:cNvPr id="164873" name="Text Box 9"/>
          <p:cNvSpPr txBox="1">
            <a:spLocks noChangeArrowheads="1"/>
          </p:cNvSpPr>
          <p:nvPr/>
        </p:nvSpPr>
        <p:spPr bwMode="auto">
          <a:xfrm>
            <a:off x="1619672" y="2349500"/>
            <a:ext cx="2520279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rgbClr val="0000FF"/>
                </a:solidFill>
              </a:rPr>
              <a:t>Подснежник</a:t>
            </a:r>
          </a:p>
        </p:txBody>
      </p:sp>
      <p:sp>
        <p:nvSpPr>
          <p:cNvPr id="164875" name="Text Box 11"/>
          <p:cNvSpPr txBox="1">
            <a:spLocks noChangeArrowheads="1"/>
          </p:cNvSpPr>
          <p:nvPr/>
        </p:nvSpPr>
        <p:spPr bwMode="auto">
          <a:xfrm>
            <a:off x="5796136" y="2349500"/>
            <a:ext cx="2285827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rgbClr val="0000FF"/>
                </a:solidFill>
              </a:rPr>
              <a:t>Одуванчик</a:t>
            </a:r>
          </a:p>
        </p:txBody>
      </p:sp>
      <p:sp>
        <p:nvSpPr>
          <p:cNvPr id="164876" name="Text Box 12"/>
          <p:cNvSpPr txBox="1">
            <a:spLocks noChangeArrowheads="1"/>
          </p:cNvSpPr>
          <p:nvPr/>
        </p:nvSpPr>
        <p:spPr bwMode="auto">
          <a:xfrm>
            <a:off x="323528" y="6237288"/>
            <a:ext cx="2232248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ru-RU" sz="2000" b="1">
                <a:solidFill>
                  <a:srgbClr val="0000FF"/>
                </a:solidFill>
              </a:rPr>
              <a:t>Мать-и-мачех</a:t>
            </a:r>
            <a:r>
              <a:rPr lang="ru-RU" sz="2000">
                <a:solidFill>
                  <a:srgbClr val="0000FF"/>
                </a:solidFill>
              </a:rPr>
              <a:t>а</a:t>
            </a:r>
          </a:p>
        </p:txBody>
      </p:sp>
      <p:sp>
        <p:nvSpPr>
          <p:cNvPr id="164877" name="Text Box 13"/>
          <p:cNvSpPr txBox="1">
            <a:spLocks noChangeArrowheads="1"/>
          </p:cNvSpPr>
          <p:nvPr/>
        </p:nvSpPr>
        <p:spPr bwMode="auto">
          <a:xfrm>
            <a:off x="6444208" y="6237288"/>
            <a:ext cx="2699792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ru-RU" sz="2000" b="1">
                <a:solidFill>
                  <a:srgbClr val="0000FF"/>
                </a:solidFill>
              </a:rPr>
              <a:t>Ландыш майский</a:t>
            </a:r>
          </a:p>
        </p:txBody>
      </p:sp>
      <p:sp>
        <p:nvSpPr>
          <p:cNvPr id="164878" name="Rectangle 14"/>
          <p:cNvSpPr>
            <a:spLocks noGrp="1" noChangeArrowheads="1"/>
          </p:cNvSpPr>
          <p:nvPr>
            <p:ph type="title"/>
          </p:nvPr>
        </p:nvSpPr>
        <p:spPr>
          <a:xfrm>
            <a:off x="20320000" y="152400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/>
              <a:t>Вот весенние цветы или первоцветы. Их запомнить должен ты как весны примету. Назови их! Пролеска. Ветреница дубравная. Одуванчик. Мать-и-мачеха. Ландыш майский.</a:t>
            </a:r>
          </a:p>
        </p:txBody>
      </p:sp>
      <p:pic>
        <p:nvPicPr>
          <p:cNvPr id="36866" name="Picture 2" descr="http://go2.imgsmail.ru/imgpreview?key=http%3A//s60.radikal.ru/i168/0903/bd/af35e0d03dec.jpg&amp;mb=imgdb_preview_194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971600" y="260648"/>
            <a:ext cx="3096344" cy="2060018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8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48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48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8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48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648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8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648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648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8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648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648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487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5060032"/>
          </a:xfrm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srgbClr val="FF0000"/>
                </a:solidFill>
              </a:rPr>
              <a:t>Помни правила:</a:t>
            </a:r>
            <a:br>
              <a:rPr lang="ru-RU" dirty="0"/>
            </a:br>
            <a:r>
              <a:rPr lang="ru-RU" dirty="0"/>
              <a:t>•	</a:t>
            </a:r>
            <a:r>
              <a:rPr lang="ru-RU" dirty="0">
                <a:solidFill>
                  <a:srgbClr val="0070C0"/>
                </a:solidFill>
              </a:rPr>
              <a:t>Не рви цветы в лесу, на лугу. Пусть красивые растения остаются в природе.</a:t>
            </a:r>
            <a:br>
              <a:rPr lang="ru-RU" dirty="0">
                <a:solidFill>
                  <a:srgbClr val="0070C0"/>
                </a:solidFill>
              </a:rPr>
            </a:br>
            <a:r>
              <a:rPr lang="ru-RU" dirty="0">
                <a:solidFill>
                  <a:srgbClr val="0070C0"/>
                </a:solidFill>
              </a:rPr>
              <a:t>•	Помни, что букеты можно составлять только из тех растений, которые выращены человеком.</a:t>
            </a:r>
            <a:br>
              <a:rPr lang="ru-RU" dirty="0">
                <a:solidFill>
                  <a:srgbClr val="0070C0"/>
                </a:solidFill>
              </a:rPr>
            </a:br>
            <a:r>
              <a:rPr lang="ru-RU" dirty="0">
                <a:solidFill>
                  <a:srgbClr val="0070C0"/>
                </a:solidFill>
              </a:rPr>
              <a:t>•	Посади первоцветы в саду и ухаживай за ними.</a:t>
            </a:r>
            <a:br>
              <a:rPr lang="ru-RU" dirty="0">
                <a:solidFill>
                  <a:srgbClr val="0070C0"/>
                </a:solidFill>
              </a:rPr>
            </a:br>
            <a:r>
              <a:rPr lang="ru-RU" dirty="0">
                <a:solidFill>
                  <a:srgbClr val="0070C0"/>
                </a:solidFill>
              </a:rPr>
              <a:t>•	Расскажи друзьям и близким об охране первоцветов.</a:t>
            </a:r>
            <a:br>
              <a:rPr lang="ru-RU" dirty="0"/>
            </a:br>
            <a:endParaRPr lang="ru-RU" dirty="0"/>
          </a:p>
        </p:txBody>
      </p:sp>
      <p:pic>
        <p:nvPicPr>
          <p:cNvPr id="3" name="Picture 3" descr="подснежник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92080" y="4653136"/>
            <a:ext cx="2736304" cy="20522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2818" name="Picture 2" descr="весна5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700808"/>
            <a:ext cx="8869363" cy="4976812"/>
          </a:xfrm>
          <a:prstGeom prst="rect">
            <a:avLst/>
          </a:prstGeom>
          <a:noFill/>
        </p:spPr>
      </p:pic>
      <p:pic>
        <p:nvPicPr>
          <p:cNvPr id="162819" name="Picture 3" descr="butterfly1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43375" y="3038475"/>
            <a:ext cx="857250" cy="781050"/>
          </a:xfrm>
          <a:prstGeom prst="rect">
            <a:avLst/>
          </a:prstGeom>
          <a:noFill/>
        </p:spPr>
      </p:pic>
      <p:pic>
        <p:nvPicPr>
          <p:cNvPr id="162820" name="Picture 4" descr="butterfly12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451725" y="4076700"/>
            <a:ext cx="952500" cy="962025"/>
          </a:xfrm>
          <a:prstGeom prst="rect">
            <a:avLst/>
          </a:prstGeom>
          <a:noFill/>
        </p:spPr>
      </p:pic>
      <p:pic>
        <p:nvPicPr>
          <p:cNvPr id="162821" name="Picture 5" descr="butterfly16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3677995">
            <a:off x="1835150" y="2852738"/>
            <a:ext cx="1000125" cy="647700"/>
          </a:xfrm>
          <a:prstGeom prst="rect">
            <a:avLst/>
          </a:prstGeom>
          <a:noFill/>
        </p:spPr>
      </p:pic>
      <p:pic>
        <p:nvPicPr>
          <p:cNvPr id="162822" name="Picture 6" descr="butterfly5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548680"/>
            <a:ext cx="666750" cy="762000"/>
          </a:xfrm>
          <a:prstGeom prst="rect">
            <a:avLst/>
          </a:prstGeom>
          <a:noFill/>
        </p:spPr>
      </p:pic>
      <p:pic>
        <p:nvPicPr>
          <p:cNvPr id="162823" name="Picture 7" descr="butterfly19"/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987675" y="3933825"/>
            <a:ext cx="657225" cy="571500"/>
          </a:xfrm>
          <a:prstGeom prst="rect">
            <a:avLst/>
          </a:prstGeom>
          <a:noFill/>
        </p:spPr>
      </p:pic>
      <p:pic>
        <p:nvPicPr>
          <p:cNvPr id="162824" name="Picture 8" descr="butterfly1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16238" y="4508500"/>
            <a:ext cx="857250" cy="781050"/>
          </a:xfrm>
          <a:prstGeom prst="rect">
            <a:avLst/>
          </a:prstGeom>
          <a:noFill/>
        </p:spPr>
      </p:pic>
      <p:pic>
        <p:nvPicPr>
          <p:cNvPr id="162825" name="Picture 9" descr="butterfly42"/>
          <p:cNvPicPr>
            <a:picLocks noChangeAspect="1" noChangeArrowheads="1" noCrop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67400" y="5103813"/>
            <a:ext cx="1152525" cy="946150"/>
          </a:xfrm>
          <a:prstGeom prst="rect">
            <a:avLst/>
          </a:prstGeom>
          <a:noFill/>
        </p:spPr>
      </p:pic>
      <p:pic>
        <p:nvPicPr>
          <p:cNvPr id="162826" name="Picture 10" descr="butterfly46"/>
          <p:cNvPicPr>
            <a:picLocks noChangeAspect="1" noChangeArrowheads="1" noCrop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877050" y="2708275"/>
            <a:ext cx="1552575" cy="1419225"/>
          </a:xfrm>
          <a:prstGeom prst="rect">
            <a:avLst/>
          </a:prstGeom>
          <a:noFill/>
        </p:spPr>
      </p:pic>
      <p:pic>
        <p:nvPicPr>
          <p:cNvPr id="162827" name="Picture 11" descr="butterfly49"/>
          <p:cNvPicPr>
            <a:picLocks noChangeAspect="1" noChangeArrowheads="1" noCrop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3071149">
            <a:off x="4159789" y="1331181"/>
            <a:ext cx="1428750" cy="1104900"/>
          </a:xfrm>
          <a:prstGeom prst="rect">
            <a:avLst/>
          </a:prstGeom>
          <a:noFill/>
        </p:spPr>
      </p:pic>
      <p:pic>
        <p:nvPicPr>
          <p:cNvPr id="162828" name="Picture 12" descr="B_Fly11"/>
          <p:cNvPicPr>
            <a:picLocks noChangeAspect="1" noChangeArrowheads="1" noCrop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6012160" y="1988840"/>
            <a:ext cx="1552575" cy="1419225"/>
          </a:xfrm>
          <a:prstGeom prst="rect">
            <a:avLst/>
          </a:prstGeom>
          <a:noFill/>
        </p:spPr>
      </p:pic>
      <p:pic>
        <p:nvPicPr>
          <p:cNvPr id="162829" name="Picture 13" descr="B_Fly11"/>
          <p:cNvPicPr>
            <a:picLocks noChangeAspect="1" noChangeArrowheads="1" noCrop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 rot="3940369">
            <a:off x="729658" y="1126781"/>
            <a:ext cx="1552575" cy="1419225"/>
          </a:xfrm>
          <a:prstGeom prst="rect">
            <a:avLst/>
          </a:prstGeom>
          <a:noFill/>
        </p:spPr>
      </p:pic>
      <p:pic>
        <p:nvPicPr>
          <p:cNvPr id="162830" name="Picture 14" descr="butterfly12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652120" y="1124744"/>
            <a:ext cx="952500" cy="962025"/>
          </a:xfrm>
          <a:prstGeom prst="rect">
            <a:avLst/>
          </a:prstGeom>
          <a:noFill/>
        </p:spPr>
      </p:pic>
      <p:pic>
        <p:nvPicPr>
          <p:cNvPr id="162831" name="Picture 15" descr="butterfly12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15201298">
            <a:off x="7456488" y="1552575"/>
            <a:ext cx="952500" cy="962025"/>
          </a:xfrm>
          <a:prstGeom prst="rect">
            <a:avLst/>
          </a:prstGeom>
          <a:noFill/>
        </p:spPr>
      </p:pic>
      <p:pic>
        <p:nvPicPr>
          <p:cNvPr id="162832" name="Picture 16" descr="butterfly16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-3406582">
            <a:off x="1587500" y="5118101"/>
            <a:ext cx="1000125" cy="647700"/>
          </a:xfrm>
          <a:prstGeom prst="rect">
            <a:avLst/>
          </a:prstGeom>
          <a:noFill/>
        </p:spPr>
      </p:pic>
      <p:pic>
        <p:nvPicPr>
          <p:cNvPr id="162833" name="Picture 17" descr="butterfly19"/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 rot="-2740443">
            <a:off x="8381354" y="337636"/>
            <a:ext cx="657225" cy="571500"/>
          </a:xfrm>
          <a:prstGeom prst="rect">
            <a:avLst/>
          </a:prstGeom>
          <a:noFill/>
        </p:spPr>
      </p:pic>
      <p:pic>
        <p:nvPicPr>
          <p:cNvPr id="162834" name="Picture 18" descr="butterfly44"/>
          <p:cNvPicPr>
            <a:picLocks noChangeAspect="1" noChangeArrowheads="1" noCrop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 rot="792065">
            <a:off x="4716463" y="4365625"/>
            <a:ext cx="1057275" cy="790575"/>
          </a:xfrm>
          <a:prstGeom prst="rect">
            <a:avLst/>
          </a:prstGeom>
          <a:noFill/>
        </p:spPr>
      </p:pic>
      <p:pic>
        <p:nvPicPr>
          <p:cNvPr id="162835" name="Picture 19" descr="f68"/>
          <p:cNvPicPr>
            <a:picLocks noChangeAspect="1" noChangeArrowheads="1" noCrop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8001000" y="5300663"/>
            <a:ext cx="1143000" cy="1143000"/>
          </a:xfrm>
          <a:prstGeom prst="rect">
            <a:avLst/>
          </a:prstGeom>
          <a:noFill/>
        </p:spPr>
      </p:pic>
      <p:pic>
        <p:nvPicPr>
          <p:cNvPr id="162836" name="Picture 20" descr="butterfly5[1]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347864" y="2420888"/>
            <a:ext cx="666750" cy="762000"/>
          </a:xfrm>
          <a:prstGeom prst="rect">
            <a:avLst/>
          </a:prstGeom>
          <a:noFill/>
        </p:spPr>
      </p:pic>
      <p:pic>
        <p:nvPicPr>
          <p:cNvPr id="162837" name="Picture 21" descr="butterfly5[1]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67544" y="2924944"/>
            <a:ext cx="666750" cy="762000"/>
          </a:xfrm>
          <a:prstGeom prst="rect">
            <a:avLst/>
          </a:prstGeom>
          <a:noFill/>
        </p:spPr>
      </p:pic>
      <p:sp>
        <p:nvSpPr>
          <p:cNvPr id="162838" name="Rectangle 22"/>
          <p:cNvSpPr>
            <a:spLocks noGrp="1" noChangeArrowheads="1"/>
          </p:cNvSpPr>
          <p:nvPr>
            <p:ph type="title"/>
          </p:nvPr>
        </p:nvSpPr>
        <p:spPr>
          <a:xfrm>
            <a:off x="20320000" y="15240000"/>
            <a:ext cx="8229600" cy="1143000"/>
          </a:xfrm>
        </p:spPr>
        <p:txBody>
          <a:bodyPr/>
          <a:lstStyle/>
          <a:p>
            <a:endParaRPr lang="ru-RU"/>
          </a:p>
        </p:txBody>
      </p:sp>
      <p:sp>
        <p:nvSpPr>
          <p:cNvPr id="37889" name="Rectangle 1"/>
          <p:cNvSpPr>
            <a:spLocks noChangeArrowheads="1"/>
          </p:cNvSpPr>
          <p:nvPr/>
        </p:nvSpPr>
        <p:spPr bwMode="auto">
          <a:xfrm>
            <a:off x="323528" y="-34497"/>
            <a:ext cx="828092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2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159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Если я сорву цветок,</a:t>
            </a:r>
            <a:endParaRPr kumimoji="0" lang="ru-RU" sz="2400" b="0" i="0" u="none" strike="noStrike" cap="none" normalizeH="0" baseline="0" dirty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21590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Если ты сорвешь цветок...</a:t>
            </a:r>
            <a:endParaRPr kumimoji="0" lang="ru-RU" sz="2400" b="0" i="0" u="none" strike="noStrike" cap="none" normalizeH="0" baseline="0" dirty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21590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Если ВСЕ: и Я, и ТЫ,</a:t>
            </a:r>
            <a:endParaRPr kumimoji="0" lang="ru-RU" sz="2400" b="0" i="0" u="none" strike="noStrike" cap="none" normalizeH="0" baseline="0" dirty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21590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Если МЫ сорвем цветы,</a:t>
            </a:r>
            <a:endParaRPr kumimoji="0" lang="ru-RU" sz="2400" b="0" i="0" u="none" strike="noStrike" cap="none" normalizeH="0" baseline="0" dirty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21590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То окажутся пусты</a:t>
            </a:r>
            <a:endParaRPr kumimoji="0" lang="ru-RU" sz="2400" b="0" i="0" u="none" strike="noStrike" cap="none" normalizeH="0" baseline="0" dirty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21590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И деревья, и кусты...</a:t>
            </a:r>
            <a:endParaRPr kumimoji="0" lang="ru-RU" sz="2400" b="0" i="0" u="none" strike="noStrike" cap="none" normalizeH="0" baseline="0" dirty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21590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И не будет красоты.</a:t>
            </a:r>
            <a:endParaRPr kumimoji="0" lang="ru-RU" sz="2400" b="0" i="0" u="none" strike="noStrike" cap="none" normalizeH="0" baseline="0" dirty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latin typeface="+mj-lt"/>
              <a:cs typeface="Arial" pitchFamily="34" charset="0"/>
            </a:endParaRPr>
          </a:p>
        </p:txBody>
      </p:sp>
    </p:spTree>
  </p:cSld>
  <p:clrMapOvr>
    <a:masterClrMapping/>
  </p:clrMapOvr>
  <p:transition spd="med">
    <p:wedge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890" name="Text Box 2"/>
          <p:cNvSpPr txBox="1">
            <a:spLocks noChangeArrowheads="1"/>
          </p:cNvSpPr>
          <p:nvPr/>
        </p:nvSpPr>
        <p:spPr bwMode="auto">
          <a:xfrm>
            <a:off x="519113" y="63500"/>
            <a:ext cx="8085137" cy="1373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800" b="1">
                <a:solidFill>
                  <a:srgbClr val="FF0066"/>
                </a:solidFill>
              </a:rPr>
              <a:t>              </a:t>
            </a:r>
            <a:r>
              <a:rPr lang="ru-RU" sz="2800" b="1" i="1">
                <a:solidFill>
                  <a:srgbClr val="FF0066"/>
                </a:solidFill>
              </a:rPr>
              <a:t>Берегите красивые растения! </a:t>
            </a:r>
          </a:p>
          <a:p>
            <a:r>
              <a:rPr lang="ru-RU" sz="2800" b="1" i="1">
                <a:solidFill>
                  <a:srgbClr val="FF0066"/>
                </a:solidFill>
              </a:rPr>
              <a:t>Пусть наша родная земля всегда будет</a:t>
            </a:r>
          </a:p>
          <a:p>
            <a:r>
              <a:rPr lang="ru-RU" sz="2800" b="1" i="1">
                <a:solidFill>
                  <a:srgbClr val="FF0066"/>
                </a:solidFill>
              </a:rPr>
              <a:t>              прекрасной    и  цветущей</a:t>
            </a:r>
            <a:r>
              <a:rPr lang="ru-RU" sz="2800" b="1">
                <a:solidFill>
                  <a:srgbClr val="FF0066"/>
                </a:solidFill>
              </a:rPr>
              <a:t>!</a:t>
            </a:r>
            <a:r>
              <a:rPr lang="ru-RU">
                <a:solidFill>
                  <a:srgbClr val="FF0066"/>
                </a:solidFill>
              </a:rPr>
              <a:t> </a:t>
            </a:r>
          </a:p>
        </p:txBody>
      </p:sp>
      <p:pic>
        <p:nvPicPr>
          <p:cNvPr id="165891" name="Picture 3" descr="228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088" y="1484313"/>
            <a:ext cx="6911975" cy="5184775"/>
          </a:xfrm>
          <a:prstGeom prst="rect">
            <a:avLst/>
          </a:prstGeom>
          <a:noFill/>
        </p:spPr>
      </p:pic>
      <p:sp>
        <p:nvSpPr>
          <p:cNvPr id="165892" name="Text Box 4"/>
          <p:cNvSpPr txBox="1">
            <a:spLocks noChangeArrowheads="1"/>
          </p:cNvSpPr>
          <p:nvPr/>
        </p:nvSpPr>
        <p:spPr bwMode="auto">
          <a:xfrm>
            <a:off x="2124075" y="1628775"/>
            <a:ext cx="4008438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5400" b="1" i="1">
                <a:solidFill>
                  <a:srgbClr val="FF0066"/>
                </a:solidFill>
              </a:rPr>
              <a:t>Б е р е г и !</a:t>
            </a:r>
          </a:p>
        </p:txBody>
      </p:sp>
      <p:pic>
        <p:nvPicPr>
          <p:cNvPr id="165893" name="Picture 5" descr="f91[1]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191500" y="5715000"/>
            <a:ext cx="952500" cy="1143000"/>
          </a:xfrm>
          <a:prstGeom prst="rect">
            <a:avLst/>
          </a:prstGeom>
          <a:noFill/>
        </p:spPr>
      </p:pic>
      <p:pic>
        <p:nvPicPr>
          <p:cNvPr id="165894" name="Picture 6" descr="f91[1]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00113" y="5715000"/>
            <a:ext cx="952500" cy="1143000"/>
          </a:xfrm>
          <a:prstGeom prst="rect">
            <a:avLst/>
          </a:prstGeom>
          <a:noFill/>
        </p:spPr>
      </p:pic>
      <p:pic>
        <p:nvPicPr>
          <p:cNvPr id="165895" name="Picture 7" descr="f91[1]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35825" y="5715000"/>
            <a:ext cx="952500" cy="1143000"/>
          </a:xfrm>
          <a:prstGeom prst="rect">
            <a:avLst/>
          </a:prstGeom>
          <a:noFill/>
        </p:spPr>
      </p:pic>
      <p:pic>
        <p:nvPicPr>
          <p:cNvPr id="165896" name="Picture 8" descr="f91[1]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5715000"/>
            <a:ext cx="952500" cy="1143000"/>
          </a:xfrm>
          <a:prstGeom prst="rect">
            <a:avLst/>
          </a:prstGeom>
          <a:noFill/>
        </p:spPr>
      </p:pic>
      <p:pic>
        <p:nvPicPr>
          <p:cNvPr id="165897" name="Picture 9" descr="f91[1]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7538" y="5715000"/>
            <a:ext cx="952500" cy="1143000"/>
          </a:xfrm>
          <a:prstGeom prst="rect">
            <a:avLst/>
          </a:prstGeom>
          <a:noFill/>
        </p:spPr>
      </p:pic>
      <p:pic>
        <p:nvPicPr>
          <p:cNvPr id="165898" name="Picture 10" descr="f91[1]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64163" y="5715000"/>
            <a:ext cx="952500" cy="1143000"/>
          </a:xfrm>
          <a:prstGeom prst="rect">
            <a:avLst/>
          </a:prstGeom>
          <a:noFill/>
        </p:spPr>
      </p:pic>
      <p:pic>
        <p:nvPicPr>
          <p:cNvPr id="165899" name="Picture 11" descr="f91[1]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00788" y="5715000"/>
            <a:ext cx="952500" cy="1143000"/>
          </a:xfrm>
          <a:prstGeom prst="rect">
            <a:avLst/>
          </a:prstGeom>
          <a:noFill/>
        </p:spPr>
      </p:pic>
      <p:pic>
        <p:nvPicPr>
          <p:cNvPr id="165900" name="Picture 12" descr="f91[1]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55875" y="5715000"/>
            <a:ext cx="952500" cy="1143000"/>
          </a:xfrm>
          <a:prstGeom prst="rect">
            <a:avLst/>
          </a:prstGeom>
          <a:noFill/>
        </p:spPr>
      </p:pic>
      <p:pic>
        <p:nvPicPr>
          <p:cNvPr id="165901" name="Picture 13" descr="f91[1]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92500" y="5715000"/>
            <a:ext cx="952500" cy="1143000"/>
          </a:xfrm>
          <a:prstGeom prst="rect">
            <a:avLst/>
          </a:prstGeom>
          <a:noFill/>
        </p:spPr>
      </p:pic>
      <p:pic>
        <p:nvPicPr>
          <p:cNvPr id="165902" name="Picture 14" descr="f91[1]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63713" y="5715000"/>
            <a:ext cx="952500" cy="1143000"/>
          </a:xfrm>
          <a:prstGeom prst="rect">
            <a:avLst/>
          </a:prstGeom>
          <a:noFill/>
        </p:spPr>
      </p:pic>
      <p:sp>
        <p:nvSpPr>
          <p:cNvPr id="165903" name="Rectangle 15"/>
          <p:cNvSpPr>
            <a:spLocks noGrp="1" noChangeArrowheads="1"/>
          </p:cNvSpPr>
          <p:nvPr>
            <p:ph type="title"/>
          </p:nvPr>
        </p:nvSpPr>
        <p:spPr>
          <a:xfrm>
            <a:off x="20320000" y="152400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/>
              <a:t>Берегите красивые растения! Пусть наша родная земля всегда будет прекрасной и цветущей! Б е р е г и !</a:t>
            </a:r>
          </a:p>
        </p:txBody>
      </p:sp>
    </p:spTree>
  </p:cSld>
  <p:clrMapOvr>
    <a:masterClrMapping/>
  </p:clrMapOvr>
  <p:transition spd="med">
    <p:wedg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0" name="Rectangle 2"/>
          <p:cNvSpPr>
            <a:spLocks noChangeArrowheads="1"/>
          </p:cNvSpPr>
          <p:nvPr/>
        </p:nvSpPr>
        <p:spPr bwMode="auto">
          <a:xfrm>
            <a:off x="0" y="1419101"/>
            <a:ext cx="878522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ru-RU" sz="2400" b="1" dirty="0">
                <a:solidFill>
                  <a:srgbClr val="0000FF"/>
                </a:solidFill>
              </a:rPr>
              <a:t>         </a:t>
            </a:r>
            <a:r>
              <a:rPr lang="ru-RU" dirty="0">
                <a:solidFill>
                  <a:srgbClr val="0000FF"/>
                </a:solidFill>
              </a:rPr>
              <a:t> </a:t>
            </a:r>
          </a:p>
        </p:txBody>
      </p:sp>
      <p:pic>
        <p:nvPicPr>
          <p:cNvPr id="119811" name="Picture 3" descr="01-skwozx-sneg-2-um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8175" y="2708920"/>
            <a:ext cx="5543550" cy="396969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19812" name="Rectangle 4"/>
          <p:cNvSpPr>
            <a:spLocks noGrp="1" noChangeArrowheads="1"/>
          </p:cNvSpPr>
          <p:nvPr>
            <p:ph type="title"/>
          </p:nvPr>
        </p:nvSpPr>
        <p:spPr>
          <a:xfrm>
            <a:off x="20320000" y="152400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/>
              <a:t>Почему же подснежники растут зимой? Почему спешат зацвести? Эти цветы очень любят свет. А в голом лесу света очень много. Эти цветы нас радуют как-то особенно после длинной зимы. И когда кажется, весна уже никогда не наступит, зацветают удивитель-но-нежные, хрупкие и нереально воздушные первоцветы.</a:t>
            </a:r>
          </a:p>
        </p:txBody>
      </p:sp>
      <p:sp>
        <p:nvSpPr>
          <p:cNvPr id="15361" name="Rectangle 1"/>
          <p:cNvSpPr>
            <a:spLocks noChangeArrowheads="1"/>
          </p:cNvSpPr>
          <p:nvPr/>
        </p:nvSpPr>
        <p:spPr bwMode="auto">
          <a:xfrm>
            <a:off x="0" y="182624"/>
            <a:ext cx="9144000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159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Солнышко греет, снег тает, звенит капель, птицы весело щебечут и на пригорках, самых солнечных местах, появляются первые цветы.</a:t>
            </a:r>
            <a:endParaRPr kumimoji="0" lang="ru-RU" sz="2000" b="0" i="0" u="none" strike="noStrike" cap="none" normalizeH="0" baseline="0" dirty="0">
              <a:ln>
                <a:noFill/>
              </a:ln>
              <a:solidFill>
                <a:schemeClr val="accent3">
                  <a:lumMod val="75000"/>
                </a:schemeClr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21590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– Когда появляются первые цветы в лесу? (Как только растает снег, и проявятся первые проталины).</a:t>
            </a:r>
            <a:endParaRPr kumimoji="0" lang="ru-RU" sz="2000" b="0" i="0" u="none" strike="noStrike" cap="none" normalizeH="0" baseline="0" dirty="0">
              <a:ln>
                <a:noFill/>
              </a:ln>
              <a:solidFill>
                <a:schemeClr val="accent3">
                  <a:lumMod val="75000"/>
                </a:schemeClr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21590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- Как называют первые цветы? (подснежники) А раз они первые цветы, то их еще называют первоцветами. Давайте правильно произнесем это слово. (хором ПЕРВОЦВЕТЫ)</a:t>
            </a:r>
            <a:endParaRPr kumimoji="0" lang="ru-RU" sz="2000" b="0" i="0" u="none" strike="noStrike" cap="none" normalizeH="0" baseline="0" dirty="0">
              <a:ln>
                <a:noFill/>
              </a:ln>
              <a:solidFill>
                <a:schemeClr val="accent3">
                  <a:lumMod val="75000"/>
                </a:schemeClr>
              </a:solidFill>
              <a:effectLst/>
              <a:latin typeface="+mj-lt"/>
              <a:cs typeface="Arial" pitchFamily="34" charset="0"/>
            </a:endParaRPr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198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60648"/>
            <a:ext cx="8686800" cy="1872208"/>
          </a:xfrm>
        </p:spPr>
        <p:txBody>
          <a:bodyPr>
            <a:noAutofit/>
          </a:bodyPr>
          <a:lstStyle/>
          <a:p>
            <a:r>
              <a:rPr lang="ru-RU" sz="2400" dirty="0">
                <a:solidFill>
                  <a:schemeClr val="accent3">
                    <a:lumMod val="75000"/>
                  </a:schemeClr>
                </a:solidFill>
              </a:rPr>
              <a:t>Подснежник – цветок нежный, хрупкий, но в то же время гордый и смелый, растет рядом со снегом, его обдувают холодные ветра, а он не боится и прямо стоит на своей тонкой ножке. Послушайте, пожалуйста, стихотворение о подснежнике. </a:t>
            </a:r>
          </a:p>
        </p:txBody>
      </p:sp>
      <p:pic>
        <p:nvPicPr>
          <p:cNvPr id="3" name="Picture 3" descr="подснежник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11760" y="2132856"/>
            <a:ext cx="4535612" cy="45356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Picture 3" descr="подснежник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39752" y="2132856"/>
            <a:ext cx="4535612" cy="45356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wedg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8" name="Text Box 2"/>
          <p:cNvSpPr txBox="1">
            <a:spLocks noChangeArrowheads="1"/>
          </p:cNvSpPr>
          <p:nvPr/>
        </p:nvSpPr>
        <p:spPr bwMode="auto">
          <a:xfrm>
            <a:off x="323850" y="332656"/>
            <a:ext cx="4896222" cy="6063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ru-RU" sz="2800" dirty="0">
                <a:solidFill>
                  <a:schemeClr val="accent3">
                    <a:lumMod val="75000"/>
                  </a:schemeClr>
                </a:solidFill>
              </a:rPr>
              <a:t>У занесённых снегом кочек</a:t>
            </a:r>
          </a:p>
          <a:p>
            <a:r>
              <a:rPr lang="ru-RU" sz="2800" dirty="0">
                <a:solidFill>
                  <a:schemeClr val="accent3">
                    <a:lumMod val="75000"/>
                  </a:schemeClr>
                </a:solidFill>
              </a:rPr>
              <a:t>Под белой шапкой снеговой</a:t>
            </a:r>
          </a:p>
          <a:p>
            <a:r>
              <a:rPr lang="ru-RU" sz="2800" dirty="0">
                <a:solidFill>
                  <a:schemeClr val="accent3">
                    <a:lumMod val="75000"/>
                  </a:schemeClr>
                </a:solidFill>
              </a:rPr>
              <a:t>Нашли мы маленький цветочек</a:t>
            </a:r>
          </a:p>
          <a:p>
            <a:r>
              <a:rPr lang="ru-RU" sz="2800" dirty="0" err="1">
                <a:solidFill>
                  <a:schemeClr val="accent3">
                    <a:lumMod val="75000"/>
                  </a:schemeClr>
                </a:solidFill>
              </a:rPr>
              <a:t>Полузамёрзший</a:t>
            </a:r>
            <a:r>
              <a:rPr lang="ru-RU" sz="2800" dirty="0">
                <a:solidFill>
                  <a:schemeClr val="accent3">
                    <a:lumMod val="75000"/>
                  </a:schemeClr>
                </a:solidFill>
              </a:rPr>
              <a:t>, чуть живой.</a:t>
            </a:r>
          </a:p>
          <a:p>
            <a:r>
              <a:rPr lang="ru-RU" sz="2800" dirty="0">
                <a:solidFill>
                  <a:schemeClr val="accent3">
                    <a:lumMod val="75000"/>
                  </a:schemeClr>
                </a:solidFill>
              </a:rPr>
              <a:t>Первым вылез из землицы</a:t>
            </a:r>
          </a:p>
          <a:p>
            <a:r>
              <a:rPr lang="ru-RU" sz="2800" dirty="0">
                <a:solidFill>
                  <a:schemeClr val="accent3">
                    <a:lumMod val="75000"/>
                  </a:schemeClr>
                </a:solidFill>
              </a:rPr>
              <a:t>На проталинке.</a:t>
            </a:r>
          </a:p>
          <a:p>
            <a:r>
              <a:rPr lang="ru-RU" sz="2800" dirty="0">
                <a:solidFill>
                  <a:schemeClr val="accent3">
                    <a:lumMod val="75000"/>
                  </a:schemeClr>
                </a:solidFill>
              </a:rPr>
              <a:t>Он мороза не боится,</a:t>
            </a:r>
          </a:p>
          <a:p>
            <a:r>
              <a:rPr lang="ru-RU" sz="2800" dirty="0">
                <a:solidFill>
                  <a:schemeClr val="accent3">
                    <a:lumMod val="75000"/>
                  </a:schemeClr>
                </a:solidFill>
              </a:rPr>
              <a:t>Хоть и маленький.</a:t>
            </a:r>
          </a:p>
          <a:p>
            <a:r>
              <a:rPr lang="ru-RU" sz="2800" dirty="0">
                <a:solidFill>
                  <a:schemeClr val="accent3">
                    <a:lumMod val="75000"/>
                  </a:schemeClr>
                </a:solidFill>
              </a:rPr>
              <a:t>Из-под снега расцветает,</a:t>
            </a:r>
          </a:p>
          <a:p>
            <a:r>
              <a:rPr lang="ru-RU" sz="2800" dirty="0">
                <a:solidFill>
                  <a:schemeClr val="accent3">
                    <a:lumMod val="75000"/>
                  </a:schemeClr>
                </a:solidFill>
              </a:rPr>
              <a:t>Раньше всех весну встречает.</a:t>
            </a:r>
          </a:p>
          <a:p>
            <a:endParaRPr lang="ru-RU" sz="2400" b="1" dirty="0">
              <a:solidFill>
                <a:srgbClr val="0000FF"/>
              </a:solidFill>
            </a:endParaRPr>
          </a:p>
        </p:txBody>
      </p:sp>
      <p:pic>
        <p:nvPicPr>
          <p:cNvPr id="121859" name="Picture 3" descr="подснежник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32040" y="1412776"/>
            <a:ext cx="3960440" cy="36724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1861" name="Picture 5" descr="96ae4d54014566eacb81df9531969345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84368" y="188640"/>
            <a:ext cx="952500" cy="952500"/>
          </a:xfrm>
          <a:prstGeom prst="rect">
            <a:avLst/>
          </a:prstGeom>
          <a:noFill/>
        </p:spPr>
      </p:pic>
      <p:pic>
        <p:nvPicPr>
          <p:cNvPr id="121862" name="Picture 6" descr="96ae4d54014566eacb81df9531969345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83768" y="5517232"/>
            <a:ext cx="952500" cy="952500"/>
          </a:xfrm>
          <a:prstGeom prst="rect">
            <a:avLst/>
          </a:prstGeom>
          <a:noFill/>
        </p:spPr>
      </p:pic>
      <p:pic>
        <p:nvPicPr>
          <p:cNvPr id="121863" name="Picture 7" descr="flowers34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051720" y="5805264"/>
            <a:ext cx="952500" cy="666750"/>
          </a:xfrm>
          <a:prstGeom prst="rect">
            <a:avLst/>
          </a:prstGeom>
          <a:noFill/>
        </p:spPr>
      </p:pic>
      <p:sp>
        <p:nvSpPr>
          <p:cNvPr id="121864" name="Rectangle 8"/>
          <p:cNvSpPr>
            <a:spLocks noGrp="1" noChangeArrowheads="1"/>
          </p:cNvSpPr>
          <p:nvPr>
            <p:ph type="title"/>
          </p:nvPr>
        </p:nvSpPr>
        <p:spPr>
          <a:xfrm>
            <a:off x="20320000" y="152400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/>
              <a:t>Первым вылез из земли на проталинке! Он мороза не боится, хоть и маленький. Стоит в белой шапчонке И зелёной распашонке. Подснежник.</a:t>
            </a:r>
          </a:p>
        </p:txBody>
      </p:sp>
    </p:spTree>
  </p:cSld>
  <p:clrMapOvr>
    <a:masterClrMapping/>
  </p:clrMapOvr>
  <p:transition spd="med">
    <p:wedg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4293096"/>
            <a:ext cx="8686800" cy="2232248"/>
          </a:xfrm>
        </p:spPr>
        <p:txBody>
          <a:bodyPr>
            <a:normAutofit/>
          </a:bodyPr>
          <a:lstStyle/>
          <a:p>
            <a:r>
              <a:rPr lang="ru-RU" sz="2200" dirty="0"/>
              <a:t>– Как называется этот цветок?</a:t>
            </a:r>
            <a:br>
              <a:rPr lang="ru-RU" sz="2200" dirty="0"/>
            </a:br>
            <a:r>
              <a:rPr lang="ru-RU" sz="2200" dirty="0"/>
              <a:t>– Назовите части растения? (листья, стебель, цветок)</a:t>
            </a:r>
            <a:br>
              <a:rPr lang="ru-RU" sz="2200" dirty="0"/>
            </a:br>
            <a:r>
              <a:rPr lang="ru-RU" sz="2200" dirty="0"/>
              <a:t>– Какой стебель? (невысокий)</a:t>
            </a:r>
            <a:br>
              <a:rPr lang="ru-RU" sz="2200" dirty="0"/>
            </a:br>
            <a:r>
              <a:rPr lang="ru-RU" sz="2200" dirty="0"/>
              <a:t>– Какие цветки у растения? (белого цвета)</a:t>
            </a:r>
            <a:br>
              <a:rPr lang="ru-RU" dirty="0"/>
            </a:br>
            <a:endParaRPr lang="ru-RU" dirty="0"/>
          </a:p>
        </p:txBody>
      </p:sp>
      <p:pic>
        <p:nvPicPr>
          <p:cNvPr id="18434" name="Picture 2" descr="http://go2.imgsmail.ru/imgpreview?key=http%3A//stragon.ru/images0/makro03.jpg&amp;mb=imgdb_preview_74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43808" y="188640"/>
            <a:ext cx="3328694" cy="413803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Picture 7" descr="flowers34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84368" y="5877272"/>
            <a:ext cx="952500" cy="666750"/>
          </a:xfrm>
          <a:prstGeom prst="rect">
            <a:avLst/>
          </a:prstGeom>
          <a:noFill/>
        </p:spPr>
      </p:pic>
      <p:pic>
        <p:nvPicPr>
          <p:cNvPr id="5" name="Picture 7" descr="flowers34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3568" y="836712"/>
            <a:ext cx="952500" cy="666750"/>
          </a:xfrm>
          <a:prstGeom prst="rect">
            <a:avLst/>
          </a:prstGeom>
          <a:noFill/>
        </p:spPr>
      </p:pic>
      <p:pic>
        <p:nvPicPr>
          <p:cNvPr id="6" name="Picture 5" descr="96ae4d54014566eacb81df9531969345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15616" y="404664"/>
            <a:ext cx="952500" cy="952500"/>
          </a:xfrm>
          <a:prstGeom prst="rect">
            <a:avLst/>
          </a:prstGeom>
          <a:noFill/>
        </p:spPr>
      </p:pic>
      <p:pic>
        <p:nvPicPr>
          <p:cNvPr id="7" name="Picture 5" descr="96ae4d54014566eacb81df9531969345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380312" y="5589240"/>
            <a:ext cx="952500" cy="9525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2323728"/>
          </a:xfrm>
        </p:spPr>
        <p:txBody>
          <a:bodyPr>
            <a:normAutofit fontScale="90000"/>
          </a:bodyPr>
          <a:lstStyle/>
          <a:p>
            <a:r>
              <a:rPr lang="ru-RU" sz="2700" dirty="0"/>
              <a:t>Первоцветы – это многолетние растения, т. е. такие, которые по многу лет растут и цветут. Они сохраняются под снегом зимой, а с наступлением тепла пробуждаются, и из их корня растут стебель, листья.</a:t>
            </a:r>
            <a:br>
              <a:rPr lang="ru-RU" dirty="0"/>
            </a:br>
            <a:endParaRPr lang="ru-RU" dirty="0"/>
          </a:p>
        </p:txBody>
      </p:sp>
      <p:pic>
        <p:nvPicPr>
          <p:cNvPr id="22530" name="Picture 2" descr="http://go4.imgsmail.ru/imgpreview?key=http%3A//flower.onego.ru/lukov/enc_3462.jpg&amp;mb=imgdb_preview_139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99792" y="1988840"/>
            <a:ext cx="3520033" cy="47001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25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5636096"/>
          </a:xfrm>
        </p:spPr>
        <p:txBody>
          <a:bodyPr>
            <a:normAutofit fontScale="90000"/>
          </a:bodyPr>
          <a:lstStyle/>
          <a:p>
            <a:r>
              <a:rPr lang="ru-RU" sz="2200" dirty="0"/>
              <a:t>Но зима заморозила их, давайте им поможем прорасти.</a:t>
            </a:r>
            <a:br>
              <a:rPr lang="ru-RU" sz="2200" dirty="0"/>
            </a:br>
            <a:br>
              <a:rPr lang="ru-RU" sz="2200" dirty="0"/>
            </a:br>
            <a:br>
              <a:rPr lang="ru-RU" sz="2200" dirty="0"/>
            </a:br>
            <a:br>
              <a:rPr lang="ru-RU" sz="2200" dirty="0"/>
            </a:br>
            <a:br>
              <a:rPr lang="ru-RU" sz="2200" dirty="0"/>
            </a:br>
            <a:br>
              <a:rPr lang="ru-RU" sz="2200" dirty="0"/>
            </a:br>
            <a:r>
              <a:rPr lang="ru-RU" sz="2200" dirty="0">
                <a:solidFill>
                  <a:srgbClr val="0070C0"/>
                </a:solidFill>
              </a:rPr>
              <a:t>Мы ямку раскопаем,</a:t>
            </a:r>
            <a:br>
              <a:rPr lang="ru-RU" sz="2200" dirty="0">
                <a:solidFill>
                  <a:srgbClr val="0070C0"/>
                </a:solidFill>
              </a:rPr>
            </a:br>
            <a:r>
              <a:rPr lang="ru-RU" sz="2200" dirty="0">
                <a:solidFill>
                  <a:srgbClr val="0070C0"/>
                </a:solidFill>
              </a:rPr>
              <a:t>Семечко посадим,</a:t>
            </a:r>
            <a:br>
              <a:rPr lang="ru-RU" sz="2200" dirty="0">
                <a:solidFill>
                  <a:srgbClr val="0070C0"/>
                </a:solidFill>
              </a:rPr>
            </a:br>
            <a:r>
              <a:rPr lang="ru-RU" sz="2200" dirty="0">
                <a:solidFill>
                  <a:srgbClr val="0070C0"/>
                </a:solidFill>
              </a:rPr>
              <a:t>Дождичек польет,</a:t>
            </a:r>
            <a:br>
              <a:rPr lang="ru-RU" sz="2200" dirty="0">
                <a:solidFill>
                  <a:srgbClr val="0070C0"/>
                </a:solidFill>
              </a:rPr>
            </a:br>
            <a:r>
              <a:rPr lang="ru-RU" sz="2200" dirty="0">
                <a:solidFill>
                  <a:srgbClr val="0070C0"/>
                </a:solidFill>
              </a:rPr>
              <a:t>Оно прорастет,</a:t>
            </a:r>
            <a:br>
              <a:rPr lang="ru-RU" sz="2200" dirty="0">
                <a:solidFill>
                  <a:srgbClr val="0070C0"/>
                </a:solidFill>
              </a:rPr>
            </a:br>
            <a:r>
              <a:rPr lang="ru-RU" sz="2200" dirty="0">
                <a:solidFill>
                  <a:srgbClr val="0070C0"/>
                </a:solidFill>
              </a:rPr>
              <a:t>Сначала стебелек,</a:t>
            </a:r>
            <a:br>
              <a:rPr lang="ru-RU" sz="2200" dirty="0">
                <a:solidFill>
                  <a:srgbClr val="0070C0"/>
                </a:solidFill>
              </a:rPr>
            </a:br>
            <a:r>
              <a:rPr lang="ru-RU" sz="2200" dirty="0">
                <a:solidFill>
                  <a:srgbClr val="0070C0"/>
                </a:solidFill>
              </a:rPr>
              <a:t>А затем листок.</a:t>
            </a:r>
            <a:br>
              <a:rPr lang="ru-RU" sz="2200" dirty="0"/>
            </a:br>
            <a:br>
              <a:rPr lang="ru-RU" sz="2200" dirty="0"/>
            </a:br>
            <a:br>
              <a:rPr lang="ru-RU" sz="2200" dirty="0"/>
            </a:br>
            <a:br>
              <a:rPr lang="ru-RU" sz="2200" dirty="0"/>
            </a:br>
            <a:r>
              <a:rPr lang="ru-RU" sz="2200" dirty="0"/>
              <a:t>Ну, вот и появился первый весенний цветок.</a:t>
            </a:r>
            <a:br>
              <a:rPr lang="ru-RU" dirty="0"/>
            </a:br>
            <a:endParaRPr lang="ru-RU" dirty="0"/>
          </a:p>
        </p:txBody>
      </p:sp>
      <p:pic>
        <p:nvPicPr>
          <p:cNvPr id="3" name="Рисунок 2" descr="http://forchel.ru/uploads/posts/2011-12/1323542908_1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31840" y="1052736"/>
            <a:ext cx="5760640" cy="39604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3554" name="Picture 2" descr="http://go2.imgsmail.ru/imgpreview?key=http%3A//os1.i.ua/3/1/8284580_5b1e24b.jpg&amp;mb=imgdb_preview_138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44208" y="4941168"/>
            <a:ext cx="1380015" cy="16561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35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476672"/>
            <a:ext cx="8686800" cy="5832648"/>
          </a:xfrm>
        </p:spPr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ru-RU" sz="2200" i="1" dirty="0" err="1"/>
              <a:t>Физминутка</a:t>
            </a:r>
            <a:r>
              <a:rPr lang="ru-RU" sz="2200" i="1" dirty="0"/>
              <a:t> </a:t>
            </a:r>
            <a:r>
              <a:rPr lang="ru-RU" sz="3200" b="1" i="1" dirty="0">
                <a:solidFill>
                  <a:srgbClr val="00B050"/>
                </a:solidFill>
              </a:rPr>
              <a:t>«На лугу растут цветы»</a:t>
            </a:r>
            <a:br>
              <a:rPr lang="ru-RU" sz="2200" b="1" i="1" dirty="0"/>
            </a:br>
            <a:br>
              <a:rPr lang="ru-RU" sz="2200" b="1" i="1" dirty="0"/>
            </a:br>
            <a:br>
              <a:rPr lang="ru-RU" sz="2200" dirty="0"/>
            </a:br>
            <a:r>
              <a:rPr lang="ru-RU" sz="2200" dirty="0">
                <a:solidFill>
                  <a:schemeClr val="accent3">
                    <a:lumMod val="75000"/>
                  </a:schemeClr>
                </a:solidFill>
              </a:rPr>
              <a:t>На лугу растут цветы</a:t>
            </a:r>
            <a:br>
              <a:rPr lang="ru-RU" sz="2200" dirty="0">
                <a:solidFill>
                  <a:schemeClr val="accent3">
                    <a:lumMod val="75000"/>
                  </a:schemeClr>
                </a:solidFill>
              </a:rPr>
            </a:br>
            <a:r>
              <a:rPr lang="ru-RU" sz="2200" dirty="0">
                <a:solidFill>
                  <a:schemeClr val="accent3">
                    <a:lumMod val="75000"/>
                  </a:schemeClr>
                </a:solidFill>
              </a:rPr>
              <a:t>Небывалой красоты. (Потягивания — руки в стороны.)</a:t>
            </a:r>
            <a:br>
              <a:rPr lang="ru-RU" sz="2200" dirty="0">
                <a:solidFill>
                  <a:schemeClr val="accent3">
                    <a:lumMod val="75000"/>
                  </a:schemeClr>
                </a:solidFill>
              </a:rPr>
            </a:br>
            <a:r>
              <a:rPr lang="ru-RU" sz="2200" dirty="0">
                <a:solidFill>
                  <a:schemeClr val="accent3">
                    <a:lumMod val="75000"/>
                  </a:schemeClr>
                </a:solidFill>
              </a:rPr>
              <a:t>К солнцу тянутся цветы.</a:t>
            </a:r>
            <a:br>
              <a:rPr lang="ru-RU" sz="2200" dirty="0">
                <a:solidFill>
                  <a:schemeClr val="accent3">
                    <a:lumMod val="75000"/>
                  </a:schemeClr>
                </a:solidFill>
              </a:rPr>
            </a:br>
            <a:r>
              <a:rPr lang="ru-RU" sz="2200" dirty="0">
                <a:solidFill>
                  <a:schemeClr val="accent3">
                    <a:lumMod val="75000"/>
                  </a:schemeClr>
                </a:solidFill>
              </a:rPr>
              <a:t>С ними потянись и ты. (Потягивания — руки вверх.)</a:t>
            </a:r>
            <a:br>
              <a:rPr lang="ru-RU" sz="2200" dirty="0">
                <a:solidFill>
                  <a:schemeClr val="accent3">
                    <a:lumMod val="75000"/>
                  </a:schemeClr>
                </a:solidFill>
              </a:rPr>
            </a:br>
            <a:r>
              <a:rPr lang="ru-RU" sz="2200" dirty="0">
                <a:solidFill>
                  <a:schemeClr val="accent3">
                    <a:lumMod val="75000"/>
                  </a:schemeClr>
                </a:solidFill>
              </a:rPr>
              <a:t>Ветер дует иногда,</a:t>
            </a:r>
            <a:br>
              <a:rPr lang="ru-RU" sz="2200" dirty="0">
                <a:solidFill>
                  <a:schemeClr val="accent3">
                    <a:lumMod val="75000"/>
                  </a:schemeClr>
                </a:solidFill>
              </a:rPr>
            </a:br>
            <a:r>
              <a:rPr lang="ru-RU" sz="2200" dirty="0">
                <a:solidFill>
                  <a:schemeClr val="accent3">
                    <a:lumMod val="75000"/>
                  </a:schemeClr>
                </a:solidFill>
              </a:rPr>
              <a:t>Только это не беда. (Дети машут руками, изображая ветер.)</a:t>
            </a:r>
            <a:br>
              <a:rPr lang="ru-RU" sz="2200" dirty="0">
                <a:solidFill>
                  <a:schemeClr val="accent3">
                    <a:lumMod val="75000"/>
                  </a:schemeClr>
                </a:solidFill>
              </a:rPr>
            </a:br>
            <a:r>
              <a:rPr lang="ru-RU" sz="2200" dirty="0">
                <a:solidFill>
                  <a:schemeClr val="accent3">
                    <a:lumMod val="75000"/>
                  </a:schemeClr>
                </a:solidFill>
              </a:rPr>
              <a:t>Наклоняются цветочки,</a:t>
            </a:r>
            <a:br>
              <a:rPr lang="ru-RU" sz="2200" dirty="0">
                <a:solidFill>
                  <a:schemeClr val="accent3">
                    <a:lumMod val="75000"/>
                  </a:schemeClr>
                </a:solidFill>
              </a:rPr>
            </a:br>
            <a:r>
              <a:rPr lang="ru-RU" sz="2200" dirty="0">
                <a:solidFill>
                  <a:schemeClr val="accent3">
                    <a:lumMod val="75000"/>
                  </a:schemeClr>
                </a:solidFill>
              </a:rPr>
              <a:t>Опускают лепесточки. (Наклоны.)</a:t>
            </a:r>
            <a:br>
              <a:rPr lang="ru-RU" sz="2200" dirty="0">
                <a:solidFill>
                  <a:schemeClr val="accent3">
                    <a:lumMod val="75000"/>
                  </a:schemeClr>
                </a:solidFill>
              </a:rPr>
            </a:br>
            <a:r>
              <a:rPr lang="ru-RU" sz="2200" dirty="0">
                <a:solidFill>
                  <a:schemeClr val="accent3">
                    <a:lumMod val="75000"/>
                  </a:schemeClr>
                </a:solidFill>
              </a:rPr>
              <a:t>А потом опять встают</a:t>
            </a:r>
            <a:br>
              <a:rPr lang="ru-RU" sz="2200" dirty="0">
                <a:solidFill>
                  <a:schemeClr val="accent3">
                    <a:lumMod val="75000"/>
                  </a:schemeClr>
                </a:solidFill>
              </a:rPr>
            </a:br>
            <a:r>
              <a:rPr lang="ru-RU" sz="2200" dirty="0">
                <a:solidFill>
                  <a:schemeClr val="accent3">
                    <a:lumMod val="75000"/>
                  </a:schemeClr>
                </a:solidFill>
              </a:rPr>
              <a:t>И по-прежнему цветут.</a:t>
            </a:r>
            <a:br>
              <a:rPr lang="ru-RU" sz="2200" dirty="0">
                <a:solidFill>
                  <a:schemeClr val="accent3">
                    <a:lumMod val="75000"/>
                  </a:schemeClr>
                </a:solidFill>
              </a:rPr>
            </a:br>
            <a:br>
              <a:rPr lang="ru-RU" sz="2200" dirty="0">
                <a:solidFill>
                  <a:schemeClr val="accent3">
                    <a:lumMod val="75000"/>
                  </a:schemeClr>
                </a:solidFill>
              </a:rPr>
            </a:br>
            <a:br>
              <a:rPr lang="ru-RU" sz="2200" dirty="0">
                <a:solidFill>
                  <a:schemeClr val="accent3">
                    <a:lumMod val="75000"/>
                  </a:schemeClr>
                </a:solidFill>
              </a:rPr>
            </a:br>
            <a:endParaRPr lang="ru-RU" dirty="0"/>
          </a:p>
        </p:txBody>
      </p:sp>
      <p:pic>
        <p:nvPicPr>
          <p:cNvPr id="3" name="Picture 5" descr="96ae4d54014566eacb81df9531969345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64288" y="764704"/>
            <a:ext cx="952500" cy="952500"/>
          </a:xfrm>
          <a:prstGeom prst="rect">
            <a:avLst/>
          </a:prstGeom>
          <a:noFill/>
        </p:spPr>
      </p:pic>
      <p:pic>
        <p:nvPicPr>
          <p:cNvPr id="4" name="Picture 5" descr="96ae4d54014566eacb81df9531969345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740352" y="332656"/>
            <a:ext cx="952500" cy="952500"/>
          </a:xfrm>
          <a:prstGeom prst="rect">
            <a:avLst/>
          </a:prstGeom>
          <a:noFill/>
        </p:spPr>
      </p:pic>
      <p:pic>
        <p:nvPicPr>
          <p:cNvPr id="5" name="Picture 7" descr="flowers34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12360" y="1196752"/>
            <a:ext cx="952500" cy="666750"/>
          </a:xfrm>
          <a:prstGeom prst="rect">
            <a:avLst/>
          </a:prstGeom>
          <a:noFill/>
        </p:spPr>
      </p:pic>
      <p:pic>
        <p:nvPicPr>
          <p:cNvPr id="6" name="Picture 5" descr="41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308304" y="3789040"/>
            <a:ext cx="1587500" cy="1738312"/>
          </a:xfrm>
          <a:prstGeom prst="rect">
            <a:avLst/>
          </a:prstGeom>
          <a:noFill/>
        </p:spPr>
      </p:pic>
      <p:pic>
        <p:nvPicPr>
          <p:cNvPr id="7" name="Picture 5" descr="41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56176" y="4725144"/>
            <a:ext cx="1587500" cy="1738312"/>
          </a:xfrm>
          <a:prstGeom prst="rect">
            <a:avLst/>
          </a:prstGeom>
          <a:noFill/>
        </p:spPr>
      </p:pic>
      <p:pic>
        <p:nvPicPr>
          <p:cNvPr id="8" name="Picture 5" descr="41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16016" y="4869160"/>
            <a:ext cx="1587500" cy="1738312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edge/>
  </p:transition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240</TotalTime>
  <Words>1094</Words>
  <Application>Microsoft Office PowerPoint</Application>
  <PresentationFormat>Экран (4:3)</PresentationFormat>
  <Paragraphs>79</Paragraphs>
  <Slides>23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9" baseType="lpstr">
      <vt:lpstr>Arial</vt:lpstr>
      <vt:lpstr>Franklin Gothic Book</vt:lpstr>
      <vt:lpstr>Franklin Gothic Medium</vt:lpstr>
      <vt:lpstr>Times New Roman</vt:lpstr>
      <vt:lpstr>Wingdings 2</vt:lpstr>
      <vt:lpstr>Трек</vt:lpstr>
      <vt:lpstr>Первоцветы  Конспект комплексной НОД по ознакомлению с окружающим и развитию речи в средней группе детского сада. </vt:lpstr>
      <vt:lpstr>Лес просыпается после долгого зимнего сна. Где-то глубоко в земле корни уже вбирают себя влагу первой оттаявшей земли. Появляются в лесу первые подснежники.</vt:lpstr>
      <vt:lpstr>Почему же подснежники растут зимой? Почему спешат зацвести? Эти цветы очень любят свет. А в голом лесу света очень много. Эти цветы нас радуют как-то особенно после длинной зимы. И когда кажется, весна уже никогда не наступит, зацветают удивитель-но-нежные, хрупкие и нереально воздушные первоцветы.</vt:lpstr>
      <vt:lpstr>Подснежник – цветок нежный, хрупкий, но в то же время гордый и смелый, растет рядом со снегом, его обдувают холодные ветра, а он не боится и прямо стоит на своей тонкой ножке. Послушайте, пожалуйста, стихотворение о подснежнике. </vt:lpstr>
      <vt:lpstr>Первым вылез из земли на проталинке! Он мороза не боится, хоть и маленький. Стоит в белой шапчонке И зелёной распашонке. Подснежник.</vt:lpstr>
      <vt:lpstr>– Как называется этот цветок? – Назовите части растения? (листья, стебель, цветок) – Какой стебель? (невысокий) – Какие цветки у растения? (белого цвета) </vt:lpstr>
      <vt:lpstr>Первоцветы – это многолетние растения, т. е. такие, которые по многу лет растут и цветут. Они сохраняются под снегом зимой, а с наступлением тепла пробуждаются, и из их корня растут стебель, листья. </vt:lpstr>
      <vt:lpstr>Но зима заморозила их, давайте им поможем прорасти.      Мы ямку раскопаем, Семечко посадим, Дождичек польет, Оно прорастет, Сначала стебелек, А затем листок.    Ну, вот и появился первый весенний цветок. </vt:lpstr>
      <vt:lpstr>Физминутка «На лугу растут цветы»   На лугу растут цветы Небывалой красоты. (Потягивания — руки в стороны.) К солнцу тянутся цветы. С ними потянись и ты. (Потягивания — руки вверх.) Ветер дует иногда, Только это не беда. (Дети машут руками, изображая ветер.) Наклоняются цветочки, Опускают лепесточки. (Наклоны.) А потом опять встают И по-прежнему цветут.   </vt:lpstr>
      <vt:lpstr>Мать-и-мачеха. На глиняных откосах, В оврагах, вдоль дорог появился первым жёлтый огонёк.</vt:lpstr>
      <vt:lpstr>Мать-и-мачеха.</vt:lpstr>
      <vt:lpstr>Уронило солнце Лучик золотой. Вырос одуванчик – Первый, молодой. У него чудесный, Золотистый цвет. Он – большого солнца Маленький портрет! </vt:lpstr>
      <vt:lpstr>Одуванчик так любит солнышко, что не отводит от него восторженного взгляда. Взойдет солнце на востоке - одуванчик на восток смотрит, поднимается в зенит - одуванчик поднимет головку кверху, приближается к закату - одуванчик не спускает с заката взгляда. Головка цветка всегда движется за солнышком.(С. Красиков) </vt:lpstr>
      <vt:lpstr>Когда одуванчик отцветает, на месте желтой головки появляется белый шарик из пушинок. На каждой пушинке крепится семечка, и когда дует ветер, то пушинки разлетаются и разносят семена одуванчика.</vt:lpstr>
      <vt:lpstr>«Белые горошки на зелёной ножке» </vt:lpstr>
      <vt:lpstr>О первый ландыш! Из-под снега ты просишь солнечных лучей; какая девственная нега В душистой чистоте твоей! Как первый луч весенний ярок! Какие в нём исходят сны! Как ты пленителен, подарок воспламеняющей весны!... А.Фет.</vt:lpstr>
      <vt:lpstr>Игра: «Один – много»</vt:lpstr>
      <vt:lpstr>Игра «Найди лишнее»</vt:lpstr>
      <vt:lpstr>Игра «Найди лишнее»</vt:lpstr>
      <vt:lpstr>Вот весенние цветы или первоцветы. Их запомнить должен ты как весны примету. Назови их! Пролеска. Ветреница дубравная. Одуванчик. Мать-и-мачеха. Ландыш майский.</vt:lpstr>
      <vt:lpstr>Помни правила: • Не рви цветы в лесу, на лугу. Пусть красивые растения остаются в природе. • Помни, что букеты можно составлять только из тех растений, которые выращены человеком. • Посади первоцветы в саду и ухаживай за ними. • Расскажи друзьям и близким об охране первоцветов. </vt:lpstr>
      <vt:lpstr>Презентация PowerPoint</vt:lpstr>
      <vt:lpstr>Берегите красивые растения! Пусть наша родная земля всегда будет прекрасной и цветущей! Б е р е г и !</vt:lpstr>
    </vt:vector>
  </TitlesOfParts>
  <Company>Reanimator Extreme Edition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Первоцветы  Конспект комплексной НОД по ознакомлению с окружающим и развитию речи в средней группе детского сада.</dc:title>
  <dc:creator>Света</dc:creator>
  <cp:lastModifiedBy>Анна Романова</cp:lastModifiedBy>
  <cp:revision>27</cp:revision>
  <dcterms:created xsi:type="dcterms:W3CDTF">2014-03-16T14:09:33Z</dcterms:created>
  <dcterms:modified xsi:type="dcterms:W3CDTF">2020-04-12T15:15:23Z</dcterms:modified>
</cp:coreProperties>
</file>