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7" r:id="rId3"/>
    <p:sldId id="290" r:id="rId4"/>
    <p:sldId id="320" r:id="rId5"/>
    <p:sldId id="313" r:id="rId6"/>
    <p:sldId id="295" r:id="rId7"/>
    <p:sldId id="296" r:id="rId8"/>
    <p:sldId id="297" r:id="rId9"/>
    <p:sldId id="267" r:id="rId10"/>
    <p:sldId id="321" r:id="rId11"/>
    <p:sldId id="322" r:id="rId12"/>
    <p:sldId id="326" r:id="rId13"/>
    <p:sldId id="325" r:id="rId14"/>
    <p:sldId id="327" r:id="rId15"/>
    <p:sldId id="328" r:id="rId16"/>
    <p:sldId id="329" r:id="rId17"/>
    <p:sldId id="318" r:id="rId18"/>
    <p:sldId id="305" r:id="rId19"/>
    <p:sldId id="311" r:id="rId20"/>
    <p:sldId id="31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FF00"/>
    <a:srgbClr val="000066"/>
    <a:srgbClr val="FFFF99"/>
    <a:srgbClr val="FF3300"/>
    <a:srgbClr val="800000"/>
    <a:srgbClr val="99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2" autoAdjust="0"/>
    <p:restoredTop sz="9466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68CA2387-E060-4F63-97B1-D1D7C32B7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6BEB1C-4067-4897-8192-5FE5C9CD34B6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70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E9803-ACCA-4E5C-9993-AF183D343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02DB-8B36-4629-A513-3B5FD6AE9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49137-FDE3-4BFF-A181-3B74BE158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03BBA-A347-4FE5-81AB-12E15A3B3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654DB-3217-4836-BA93-8E109D36C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B7A2A-C601-4D24-B777-040B0FF14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7793-C0AD-46CC-9F44-6490402DC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4BDB0-59F4-444F-BD02-E32372039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0305A-1C9B-4393-A6AA-2CC14BC9C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EACA1-0632-41BA-831B-42D2A48CE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821CB-5E12-40DB-8652-824CCC4DB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521E6-3A3D-42DB-AC80-66F7DC3C7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2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9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03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6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3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3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4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BD2F9AC-78AB-4437-B6E9-C5CF5F876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8936" r:id="rId1"/>
    <p:sldLayoutId id="2147488937" r:id="rId2"/>
    <p:sldLayoutId id="2147488938" r:id="rId3"/>
    <p:sldLayoutId id="2147488939" r:id="rId4"/>
    <p:sldLayoutId id="2147488940" r:id="rId5"/>
    <p:sldLayoutId id="2147488941" r:id="rId6"/>
    <p:sldLayoutId id="2147488942" r:id="rId7"/>
    <p:sldLayoutId id="2147488943" r:id="rId8"/>
    <p:sldLayoutId id="2147488944" r:id="rId9"/>
    <p:sldLayoutId id="2147488945" r:id="rId10"/>
    <p:sldLayoutId id="2147488946" r:id="rId11"/>
    <p:sldLayoutId id="2147488947" r:id="rId12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www.25hour.ru/photogallery/country/100102-14.jpg" TargetMode="External"/><Relationship Id="rId7" Type="http://schemas.openxmlformats.org/officeDocument/2006/relationships/hyperlink" Target="http://img-fotki.yandex.ru/get/3100/swetaluk1313.1/0_1fa2f_4778e1e5_X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hyperlink" Target="http://www.stihi.ru/pics/2009/03/24/6297.jpg" TargetMode="Externa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340768"/>
            <a:ext cx="8178800" cy="3500437"/>
          </a:xfrm>
        </p:spPr>
        <p:txBody>
          <a:bodyPr/>
          <a:lstStyle/>
          <a:p>
            <a:pPr eaLnBrk="1" hangingPunct="1"/>
            <a:r>
              <a:rPr lang="ru-RU" sz="6600" b="1" i="1" dirty="0" smtClean="0">
                <a:solidFill>
                  <a:srgbClr val="FFC000"/>
                </a:solidFill>
                <a:effectLst/>
              </a:rPr>
              <a:t>Особенности рельефа Евразии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344613" y="20732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0">
                <a:solidFill>
                  <a:schemeClr val="tx1"/>
                </a:solidFill>
                <a:effectLst/>
              </a:rPr>
              <a:t/>
            </a:r>
            <a:br>
              <a:rPr lang="ru-RU" b="0">
                <a:solidFill>
                  <a:schemeClr val="tx1"/>
                </a:solidFill>
                <a:effectLst/>
              </a:rPr>
            </a:br>
            <a:endParaRPr lang="ru-RU" b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9592" y="188640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Внешние процессы, влияющие на формирование рельефа Евразии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9" name="Picture 2" descr="http://allphoto.in.ua/photo/14/es21399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996952"/>
            <a:ext cx="4860032" cy="36450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7504" y="1412776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  <a:lumOff val="90000"/>
                  </a:schemeClr>
                </a:solidFill>
              </a:rPr>
              <a:t>1) Формы рельефа, созданные реками </a:t>
            </a:r>
            <a:endParaRPr lang="ru-RU" sz="2000" dirty="0">
              <a:solidFill>
                <a:schemeClr val="bg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6237312"/>
            <a:ext cx="356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Ущелья Краснодарского края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2228" name="Picture 4" descr="http://content.foto.mail.ru/mail/sergistorm/_blogs/i-16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88840"/>
            <a:ext cx="3986808" cy="299010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076056" y="2060848"/>
            <a:ext cx="201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каньоны Крыма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2) Карст </a:t>
            </a:r>
            <a:r>
              <a:rPr lang="ru-RU" sz="2400" dirty="0" smtClean="0"/>
              <a:t>– совокупность процессов, связанных с деятельностью воды, которая растворяет горные породы (гипс, мел, известняк), это приводит к образованию пустот в толще земной поверхности и формированию карстовых форм рельефа. 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51206" name="Picture 6" descr="http://s46.radikal.ru/i112/1109/0f/bf4e3b32ab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6096000" cy="4572000"/>
          </a:xfrm>
          <a:prstGeom prst="rect">
            <a:avLst/>
          </a:prstGeom>
          <a:noFill/>
        </p:spPr>
      </p:pic>
      <p:pic>
        <p:nvPicPr>
          <p:cNvPr id="6" name="Picture 4" descr="http://dic.academic.ru/pictures/enc_geo/k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3560" y="4037507"/>
            <a:ext cx="3960440" cy="28204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6381328"/>
            <a:ext cx="2390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Карстовая воронка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/>
            <a:r>
              <a:rPr lang="ru-RU" sz="2000" b="1" dirty="0" smtClean="0"/>
              <a:t>Эти необычные формы рельефа образовались в процессе вымывания неоднородных горных пород – мягкая постепенно размывалась осадками и образовывала тонкие «стебельки», в то время как прочная оставалась на месте и превращалась в «шляпку».</a:t>
            </a:r>
            <a:endParaRPr lang="ru-RU" sz="2000" b="1" dirty="0"/>
          </a:p>
        </p:txBody>
      </p:sp>
      <p:pic>
        <p:nvPicPr>
          <p:cNvPr id="53252" name="Picture 4" descr="Каменные грибы, Урочище Аккур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5262554" cy="3789040"/>
          </a:xfrm>
          <a:prstGeom prst="rect">
            <a:avLst/>
          </a:prstGeom>
          <a:noFill/>
        </p:spPr>
      </p:pic>
      <p:pic>
        <p:nvPicPr>
          <p:cNvPr id="53254" name="Picture 6" descr="Каменные грибы, Урочище Аккуру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68960"/>
            <a:ext cx="3581400" cy="273367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4276" name="Picture 4" descr="http://i1.minus.com/jbcF3kTe6akPP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4176464" cy="2784310"/>
          </a:xfrm>
          <a:prstGeom prst="rect">
            <a:avLst/>
          </a:prstGeom>
          <a:noFill/>
        </p:spPr>
      </p:pic>
      <p:pic>
        <p:nvPicPr>
          <p:cNvPr id="54278" name="Picture 6" descr="http://www.dpclub.ru/photo/12407/normal_16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71997"/>
            <a:ext cx="7956376" cy="388600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File:Stone-r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4593772" cy="30606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76672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курумы</a:t>
            </a:r>
            <a:r>
              <a:rPr lang="ru-RU" b="0" dirty="0" smtClean="0">
                <a:solidFill>
                  <a:srgbClr val="FFFF00"/>
                </a:solidFill>
              </a:rPr>
              <a:t> образуются вследствие разрушения скальных горных пород в силу неравномерного нагрева и охлаждения, там, где велика амплитуда дневных и ночных температур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7348" name="Picture 4" descr="File:Stone-River-Autum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900" y="3356992"/>
            <a:ext cx="4524100" cy="339493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7504" y="260648"/>
            <a:ext cx="8229600" cy="5867400"/>
          </a:xfrm>
        </p:spPr>
        <p:txBody>
          <a:bodyPr/>
          <a:lstStyle/>
          <a:p>
            <a:r>
              <a:rPr lang="ru-RU" dirty="0" smtClean="0"/>
              <a:t>Бугры пучения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Термокарстовые</a:t>
            </a:r>
          </a:p>
          <a:p>
            <a:pPr>
              <a:buNone/>
            </a:pPr>
            <a:r>
              <a:rPr lang="ru-RU" dirty="0" smtClean="0"/>
              <a:t> воронки</a:t>
            </a:r>
            <a:endParaRPr lang="ru-RU" dirty="0"/>
          </a:p>
        </p:txBody>
      </p:sp>
      <p:pic>
        <p:nvPicPr>
          <p:cNvPr id="58370" name="Picture 2" descr="http://img708.imageshack.us/img708/3569/qk5o2j9snwrrel2h6r3wnw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9424" y="116632"/>
            <a:ext cx="5184576" cy="3496086"/>
          </a:xfrm>
          <a:prstGeom prst="rect">
            <a:avLst/>
          </a:prstGeom>
          <a:noFill/>
        </p:spPr>
      </p:pic>
      <p:pic>
        <p:nvPicPr>
          <p:cNvPr id="58372" name="Picture 4" descr="http://www.mountain.ru/world_mounts/tien-shan/2004/velo_at-bashi/img/P01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767415"/>
            <a:ext cx="4595664" cy="309058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 smtClean="0"/>
              <a:t>Моренные холмы</a:t>
            </a:r>
            <a:endParaRPr lang="ru-RU" dirty="0"/>
          </a:p>
        </p:txBody>
      </p:sp>
      <p:pic>
        <p:nvPicPr>
          <p:cNvPr id="59394" name="Picture 2" descr="http://nz.net.ru/eastcoast/IMG_9294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3462"/>
            <a:ext cx="6012160" cy="4200496"/>
          </a:xfrm>
          <a:prstGeom prst="rect">
            <a:avLst/>
          </a:prstGeom>
          <a:noFill/>
        </p:spPr>
      </p:pic>
      <p:pic>
        <p:nvPicPr>
          <p:cNvPr id="59396" name="Picture 4" descr="http://img186.imageshack.us/img186/3896/dsc4334ku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3995599" cy="265957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23528" y="116632"/>
            <a:ext cx="8229600" cy="192881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43608" y="1988840"/>
            <a:ext cx="6944816" cy="2538412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Рельеф Евразии очень контрастен и разнообразен по внешнему виду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Полезные ископаемые</a:t>
            </a:r>
            <a:endParaRPr lang="ru-RU" dirty="0"/>
          </a:p>
        </p:txBody>
      </p:sp>
      <p:sp>
        <p:nvSpPr>
          <p:cNvPr id="34819" name="Содержимое 4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9291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mtClean="0"/>
              <a:t>Существует определенная закономерность между распределением полезных ископаемых и формами рельефа, а именно</a:t>
            </a:r>
            <a:endParaRPr lang="en-US" smtClean="0"/>
          </a:p>
          <a:p>
            <a:pPr algn="ctr">
              <a:buFontTx/>
              <a:buNone/>
            </a:pPr>
            <a:r>
              <a:rPr lang="ru-RU" smtClean="0"/>
              <a:t>на равнинах залегают преимущественно осадочные полезные ископаемые, а в складчатых областях преобладают магматические и метаморфические.</a:t>
            </a:r>
          </a:p>
          <a:p>
            <a:pPr algn="ctr"/>
            <a:r>
              <a:rPr lang="ru-RU" smtClean="0"/>
              <a:t>(см. задание в карточках)</a:t>
            </a:r>
          </a:p>
          <a:p>
            <a:endParaRPr lang="ru-RU" sz="28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/>
              <a:t>1. Что такое рельеф?</a:t>
            </a:r>
          </a:p>
          <a:p>
            <a:r>
              <a:rPr lang="ru-RU" sz="2000" smtClean="0"/>
              <a:t>2. Назовите основные формы рельефа.</a:t>
            </a:r>
          </a:p>
          <a:p>
            <a:r>
              <a:rPr lang="ru-RU" sz="2000" smtClean="0"/>
              <a:t>3. Какие формы рельефа соответствуют платформам?</a:t>
            </a:r>
          </a:p>
          <a:p>
            <a:r>
              <a:rPr lang="ru-RU" sz="2000" smtClean="0"/>
              <a:t>4. Какие формы рельефа соответствуют складчатым поясам?</a:t>
            </a:r>
          </a:p>
          <a:p>
            <a:r>
              <a:rPr lang="ru-RU" sz="2000" smtClean="0"/>
              <a:t>5. Какой складчатый пояс расположен на востоке Евразии?</a:t>
            </a:r>
          </a:p>
          <a:p>
            <a:r>
              <a:rPr lang="ru-RU" sz="2000" smtClean="0"/>
              <a:t>6. Какой складчатый пояс расположен на юге Евразии?</a:t>
            </a:r>
          </a:p>
          <a:p>
            <a:r>
              <a:rPr lang="ru-RU" sz="2000" smtClean="0"/>
              <a:t>7. какая существует закономерность между распределением полезных ископаемых и тектоническими структурами?</a:t>
            </a:r>
          </a:p>
          <a:p>
            <a:pPr>
              <a:buFontTx/>
              <a:buNone/>
            </a:pPr>
            <a:endParaRPr lang="ru-RU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9792" y="620688"/>
            <a:ext cx="3918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ФОРМА РЕЛЬЕФА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 bwMode="auto">
          <a:xfrm>
            <a:off x="1835696" y="1124744"/>
            <a:ext cx="576064" cy="86409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Arial" charset="0"/>
            </a:endParaRPr>
          </a:p>
        </p:txBody>
      </p:sp>
      <p:sp>
        <p:nvSpPr>
          <p:cNvPr id="8" name="Стрелка вниз 7"/>
          <p:cNvSpPr/>
          <p:nvPr/>
        </p:nvSpPr>
        <p:spPr bwMode="auto">
          <a:xfrm>
            <a:off x="6660232" y="1124744"/>
            <a:ext cx="576064" cy="7920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2060848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0" dirty="0" smtClean="0">
                <a:solidFill>
                  <a:srgbClr val="FFFF00"/>
                </a:solidFill>
                <a:latin typeface="Book Antiqua" pitchFamily="18" charset="0"/>
              </a:rPr>
              <a:t>Равнины</a:t>
            </a:r>
            <a:endParaRPr lang="ru-RU" sz="3600" b="0" dirty="0">
              <a:solidFill>
                <a:srgbClr val="FFFF00"/>
              </a:solidFill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1988840"/>
            <a:ext cx="1306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Горы</a:t>
            </a:r>
            <a:endParaRPr lang="ru-RU" sz="3600" b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2708920"/>
            <a:ext cx="4459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ambria Math" pitchFamily="18" charset="0"/>
                <a:ea typeface="Cambria Math" pitchFamily="18" charset="0"/>
              </a:rPr>
              <a:t>Низменности (0-200м)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ambria Math" pitchFamily="18" charset="0"/>
                <a:ea typeface="Cambria Math" pitchFamily="18" charset="0"/>
              </a:rPr>
              <a:t>Возвышенности (200-500м)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ambria Math" pitchFamily="18" charset="0"/>
                <a:ea typeface="Cambria Math" pitchFamily="18" charset="0"/>
              </a:rPr>
              <a:t>Плоскогорья (500м) </a:t>
            </a:r>
            <a:endParaRPr lang="ru-RU" sz="2400" dirty="0">
              <a:solidFill>
                <a:schemeClr val="tx1">
                  <a:lumMod val="9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3060" y="2636912"/>
            <a:ext cx="46009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entury" pitchFamily="18" charset="0"/>
              </a:rPr>
              <a:t>Низкие (500-1000м)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entury" pitchFamily="18" charset="0"/>
              </a:rPr>
              <a:t>Средние (1000-2000м)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entury" pitchFamily="18" charset="0"/>
              </a:rPr>
              <a:t>Высокие (2000-5000м)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Century" pitchFamily="18" charset="0"/>
              </a:rPr>
              <a:t>Высочайшие (более  5000м)</a:t>
            </a:r>
            <a:endParaRPr lang="ru-RU" sz="2400" dirty="0">
              <a:solidFill>
                <a:schemeClr val="tx1">
                  <a:lumMod val="95000"/>
                </a:schemeClr>
              </a:solidFill>
              <a:latin typeface="Century" pitchFamily="18" charset="0"/>
            </a:endParaRPr>
          </a:p>
        </p:txBody>
      </p:sp>
      <p:pic>
        <p:nvPicPr>
          <p:cNvPr id="15362" name="Picture 2" descr="http://ru.static.z-dn.net/files/d6b/1aa6fe4a6c503b7f464d21ebc61bd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2880320" cy="2670948"/>
          </a:xfrm>
          <a:prstGeom prst="rect">
            <a:avLst/>
          </a:prstGeom>
          <a:noFill/>
        </p:spPr>
      </p:pic>
      <p:pic>
        <p:nvPicPr>
          <p:cNvPr id="15364" name="Picture 4" descr="http://fm-nvkz.ru/wp-content/uploads/img/na-severnom-kavkaze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509120"/>
            <a:ext cx="4392488" cy="219038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486275"/>
          </a:xfrm>
        </p:spPr>
        <p:txBody>
          <a:bodyPr/>
          <a:lstStyle/>
          <a:p>
            <a:pPr>
              <a:defRPr/>
            </a:pP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Домашнее задание: </a:t>
            </a:r>
            <a:br>
              <a:rPr lang="ru-RU" sz="6000" dirty="0" smtClean="0"/>
            </a:br>
            <a:r>
              <a:rPr lang="ru-RU" sz="6000" dirty="0" smtClean="0"/>
              <a:t>параграфы 60-61,</a:t>
            </a:r>
            <a:br>
              <a:rPr lang="ru-RU" sz="6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79512" y="116632"/>
            <a:ext cx="8784976" cy="149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400" dirty="0" smtClean="0">
                <a:solidFill>
                  <a:srgbClr val="FFFF99"/>
                </a:solidFill>
                <a:effectLst/>
              </a:rPr>
              <a:t>ГИМАЛАИ </a:t>
            </a:r>
            <a:r>
              <a:rPr lang="ru-RU" sz="24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</a:rPr>
              <a:t>(«</a:t>
            </a:r>
            <a:r>
              <a:rPr lang="ru-RU" sz="2400" b="0" dirty="0">
                <a:solidFill>
                  <a:schemeClr val="accent3">
                    <a:lumMod val="20000"/>
                    <a:lumOff val="80000"/>
                  </a:schemeClr>
                </a:solidFill>
                <a:effectLst/>
              </a:rPr>
              <a:t>жилище снегов</a:t>
            </a:r>
            <a:r>
              <a:rPr lang="ru-RU" sz="24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</a:rPr>
              <a:t>»)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400" b="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</a:rPr>
              <a:t>высокая горная система планеты</a:t>
            </a:r>
            <a:endParaRPr lang="ru-RU" sz="2400" b="0" dirty="0">
              <a:solidFill>
                <a:schemeClr val="accent3">
                  <a:lumMod val="20000"/>
                  <a:lumOff val="80000"/>
                </a:schemeClr>
              </a:solidFill>
              <a:effectLst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400" dirty="0" smtClean="0">
                <a:solidFill>
                  <a:srgbClr val="FFFF99"/>
                </a:solidFill>
                <a:effectLst/>
              </a:rPr>
              <a:t>Высочайшая вершина мира – г. Джомолунгма </a:t>
            </a:r>
            <a:r>
              <a:rPr lang="ru-RU" sz="2400" dirty="0">
                <a:solidFill>
                  <a:srgbClr val="FFFF99"/>
                </a:solidFill>
                <a:effectLst/>
              </a:rPr>
              <a:t>(8848 м</a:t>
            </a:r>
            <a:r>
              <a:rPr lang="ru-RU" sz="2400" dirty="0" smtClean="0">
                <a:solidFill>
                  <a:srgbClr val="FFFF99"/>
                </a:solidFill>
                <a:effectLst/>
              </a:rPr>
              <a:t>)</a:t>
            </a:r>
            <a:endParaRPr lang="ru-RU" sz="2400" dirty="0">
              <a:solidFill>
                <a:srgbClr val="FFFF99"/>
              </a:solidFill>
              <a:effectLst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400" b="0" dirty="0">
                <a:solidFill>
                  <a:srgbClr val="FFFF99"/>
                </a:solidFill>
                <a:effectLst/>
              </a:rPr>
              <a:t>                                   </a:t>
            </a:r>
          </a:p>
        </p:txBody>
      </p:sp>
      <p:pic>
        <p:nvPicPr>
          <p:cNvPr id="14338" name="Picture 2" descr="http://altfast.ru/uploads/posts/2013-06/1370417836_vosxojdenienaeveres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9292" y="1412776"/>
            <a:ext cx="4373492" cy="3600400"/>
          </a:xfrm>
          <a:prstGeom prst="rect">
            <a:avLst/>
          </a:prstGeom>
          <a:noFill/>
        </p:spPr>
      </p:pic>
      <p:pic>
        <p:nvPicPr>
          <p:cNvPr id="14342" name="Picture 6" descr="http://foto-moscow.net/uploads/posts/2012-10/1349890561_1326296550_0_7d29e_dda969b9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340768"/>
            <a:ext cx="4104456" cy="3088115"/>
          </a:xfrm>
          <a:prstGeom prst="rect">
            <a:avLst/>
          </a:prstGeom>
          <a:noFill/>
        </p:spPr>
      </p:pic>
      <p:pic>
        <p:nvPicPr>
          <p:cNvPr id="14344" name="Picture 8" descr="Преодоление сложных участков рельефа (фрагмент фотографии в увеличении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512754"/>
            <a:ext cx="4176464" cy="234524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 bwMode="auto">
          <a:xfrm>
            <a:off x="4463480" y="5301208"/>
            <a:ext cx="4680520" cy="136815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effectLst/>
                <a:latin typeface="Bookman Old Style" pitchFamily="18" charset="0"/>
                <a:cs typeface="BrowalliaUPC" pitchFamily="34" charset="-34"/>
              </a:rPr>
              <a:t>Первыми на вершину Эвереста поднялись </a:t>
            </a:r>
          </a:p>
          <a:p>
            <a:pPr algn="ctr"/>
            <a:r>
              <a:rPr lang="ru-RU" dirty="0" smtClean="0">
                <a:solidFill>
                  <a:schemeClr val="bg2"/>
                </a:solidFill>
                <a:effectLst/>
                <a:latin typeface="Bookman Old Style" pitchFamily="18" charset="0"/>
                <a:cs typeface="BrowalliaUPC" pitchFamily="34" charset="-34"/>
              </a:rPr>
              <a:t>Эдмунд Хиллари и Тенцинг Норгей </a:t>
            </a:r>
          </a:p>
          <a:p>
            <a:pPr algn="ctr"/>
            <a:r>
              <a:rPr lang="ru-RU" dirty="0" smtClean="0">
                <a:solidFill>
                  <a:schemeClr val="bg2"/>
                </a:solidFill>
                <a:effectLst/>
                <a:latin typeface="Bookman Old Style" pitchFamily="18" charset="0"/>
                <a:cs typeface="BrowalliaUPC" pitchFamily="34" charset="-34"/>
              </a:rPr>
              <a:t>в 1953 году</a:t>
            </a:r>
            <a:endParaRPr lang="ru-RU" dirty="0">
              <a:solidFill>
                <a:schemeClr val="bg2"/>
              </a:solidFill>
              <a:effectLst/>
              <a:latin typeface="Bookman Old Style" pitchFamily="18" charset="0"/>
              <a:cs typeface="BrowalliaUPC" pitchFamily="34" charset="-3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968152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Самая низкая точка планеты – </a:t>
            </a:r>
            <a:r>
              <a:rPr lang="ru-RU" sz="3600" b="1" i="1" dirty="0" smtClean="0">
                <a:solidFill>
                  <a:srgbClr val="FFFF00"/>
                </a:solidFill>
              </a:rPr>
              <a:t>впадина Мертвого моря ( - 424 м)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32774" name="Picture 6" descr="http://www.icstrvl.ru/data/2013/01/22/942213629/dead.s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6080" y="1196752"/>
            <a:ext cx="4898408" cy="3251580"/>
          </a:xfrm>
          <a:prstGeom prst="rect">
            <a:avLst/>
          </a:prstGeom>
          <a:noFill/>
        </p:spPr>
      </p:pic>
      <p:pic>
        <p:nvPicPr>
          <p:cNvPr id="32776" name="Picture 8" descr="http://www.market-tour.ru/files/gallery/mt_rus/map-1183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3528392" cy="454014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29275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>
                <a:solidFill>
                  <a:srgbClr val="FFFF99"/>
                </a:solidFill>
                <a:effectLst/>
              </a:rPr>
              <a:t> </a:t>
            </a:r>
            <a:r>
              <a:rPr lang="ru-RU" sz="3600" b="1" dirty="0" smtClean="0">
                <a:solidFill>
                  <a:srgbClr val="FFFF99"/>
                </a:solidFill>
                <a:effectLst/>
              </a:rPr>
              <a:t>Вывод: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dirty="0" smtClean="0">
                <a:solidFill>
                  <a:srgbClr val="FFFF00"/>
                </a:solidFill>
              </a:rPr>
              <a:t>Для Евразии характерны большие перепады высот.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Здесь расположены самые высокие на Земле горы Гималаи (8848 м.) и самая глубокая на суше впадина Мёртвого моря (-423 м.).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43525"/>
          </a:xfrm>
        </p:spPr>
        <p:txBody>
          <a:bodyPr/>
          <a:lstStyle/>
          <a:p>
            <a:pPr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642938"/>
          <a:ext cx="8358216" cy="5817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44"/>
                <a:gridCol w="2143140"/>
                <a:gridCol w="4572032"/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Строение</a:t>
                      </a:r>
                      <a:r>
                        <a:rPr lang="ru-RU" baseline="0" dirty="0" smtClean="0"/>
                        <a:t> земной коры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</a:t>
                      </a:r>
                      <a:r>
                        <a:rPr lang="ru-RU" baseline="0" dirty="0" smtClean="0"/>
                        <a:t> рельефа</a:t>
                      </a:r>
                      <a:endParaRPr lang="ru-RU" dirty="0"/>
                    </a:p>
                  </a:txBody>
                  <a:tcPr/>
                </a:tc>
              </a:tr>
              <a:tr h="500819">
                <a:tc>
                  <a:txBody>
                    <a:bodyPr/>
                    <a:lstStyle/>
                    <a:p>
                      <a:r>
                        <a:rPr lang="ru-RU" dirty="0" smtClean="0"/>
                        <a:t>Древние платформы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Восточно-Европейская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1.Восточно-Европейская (Русская) равнина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0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Сибирская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2.Среднесибирское плоскогорье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08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Китайско-Корейская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ru-RU" dirty="0" smtClean="0"/>
                        <a:t>.Великая Китайская равнина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0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Индийская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r>
                        <a:rPr lang="ru-RU" baseline="0" dirty="0" smtClean="0"/>
                        <a:t> Плоскогорье Декан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ru-RU" dirty="0" smtClean="0"/>
                        <a:t>Индо-Гангская низменность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0819"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Области складчатости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Древняя</a:t>
                      </a:r>
                    </a:p>
                    <a:p>
                      <a:r>
                        <a:rPr lang="ru-RU" dirty="0" smtClean="0"/>
                        <a:t>(</a:t>
                      </a:r>
                      <a:r>
                        <a:rPr lang="ru-RU" sz="1400" dirty="0" smtClean="0"/>
                        <a:t>герцинская, каледонс- </a:t>
                      </a:r>
                      <a:r>
                        <a:rPr lang="ru-RU" sz="1400" dirty="0" err="1" smtClean="0"/>
                        <a:t>кая</a:t>
                      </a:r>
                      <a:r>
                        <a:rPr lang="ru-RU" sz="1400" dirty="0" smtClean="0"/>
                        <a:t>, байкальская)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ru-RU" dirty="0" smtClean="0"/>
                        <a:t>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Уральские, Алтай, Саяны, Тянь-Шань, Гоби, Скандинавские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0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Средняя (мезозойская)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ru-RU" dirty="0" smtClean="0"/>
                        <a:t>. Верхоянский  хребет, хр. Черского,</a:t>
                      </a:r>
                    </a:p>
                    <a:p>
                      <a:r>
                        <a:rPr lang="ru-RU" dirty="0" smtClean="0"/>
                        <a:t>хр. Сихотэ-Алинь, Чукотское нагорье, Колымское нагорье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0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Новая </a:t>
                      </a:r>
                    </a:p>
                    <a:p>
                      <a:r>
                        <a:rPr lang="ru-RU" dirty="0" smtClean="0"/>
                        <a:t>(кайнозойская)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ru-RU" dirty="0" smtClean="0"/>
                        <a:t>.  Альпы,</a:t>
                      </a:r>
                      <a:r>
                        <a:rPr lang="ru-RU" baseline="0" dirty="0" smtClean="0"/>
                        <a:t> Пиренеи, Апеннины, Карпаты, Кавказ, Иранское нагорье, Памир, Гималаи, Срединный хребет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200275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Горы новой складчатости образуют </a:t>
            </a:r>
            <a:br>
              <a:rPr lang="ru-RU" sz="3600" dirty="0" smtClean="0"/>
            </a:br>
            <a:r>
              <a:rPr lang="ru-RU" sz="3600" dirty="0" smtClean="0"/>
              <a:t>2 гигантских пояса, расположенных на  южной и восточной окраинах материка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174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786063"/>
            <a:ext cx="4038600" cy="3309937"/>
          </a:xfrm>
        </p:spPr>
        <p:txBody>
          <a:bodyPr/>
          <a:lstStyle/>
          <a:p>
            <a:r>
              <a:rPr lang="ru-RU" dirty="0" smtClean="0"/>
              <a:t>Альпийско- Гималайский пояс</a:t>
            </a:r>
          </a:p>
          <a:p>
            <a:pPr>
              <a:buFontTx/>
              <a:buNone/>
            </a:pPr>
            <a:r>
              <a:rPr lang="ru-RU" sz="2000" dirty="0" smtClean="0"/>
              <a:t>(протянулся в южной части</a:t>
            </a:r>
          </a:p>
          <a:p>
            <a:pPr>
              <a:buFontTx/>
              <a:buNone/>
            </a:pPr>
            <a:r>
              <a:rPr lang="ru-RU" sz="2000" dirty="0" smtClean="0"/>
              <a:t> Евразии от Атлантического и</a:t>
            </a:r>
          </a:p>
          <a:p>
            <a:pPr>
              <a:buFontTx/>
              <a:buNone/>
            </a:pPr>
            <a:r>
              <a:rPr lang="ru-RU" sz="2000" dirty="0" smtClean="0"/>
              <a:t> почти до Тихого океана. В него </a:t>
            </a:r>
          </a:p>
          <a:p>
            <a:pPr>
              <a:buFontTx/>
              <a:buNone/>
            </a:pPr>
            <a:r>
              <a:rPr lang="ru-RU" sz="2000" dirty="0" smtClean="0"/>
              <a:t>входят Пиренеи, Альпы, </a:t>
            </a:r>
          </a:p>
          <a:p>
            <a:pPr>
              <a:buFontTx/>
              <a:buNone/>
            </a:pPr>
            <a:r>
              <a:rPr lang="ru-RU" sz="2000" dirty="0" smtClean="0"/>
              <a:t>Карпаты, Кавказ, Памир, </a:t>
            </a:r>
          </a:p>
          <a:p>
            <a:pPr>
              <a:buFontTx/>
              <a:buNone/>
            </a:pPr>
            <a:r>
              <a:rPr lang="ru-RU" sz="2000" dirty="0" smtClean="0"/>
              <a:t>Гималаи)</a:t>
            </a:r>
          </a:p>
          <a:p>
            <a:endParaRPr lang="ru-RU" dirty="0" smtClean="0"/>
          </a:p>
        </p:txBody>
      </p:sp>
      <p:sp>
        <p:nvSpPr>
          <p:cNvPr id="3174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786063"/>
            <a:ext cx="4038600" cy="3714750"/>
          </a:xfrm>
        </p:spPr>
        <p:txBody>
          <a:bodyPr/>
          <a:lstStyle/>
          <a:p>
            <a:r>
              <a:rPr lang="ru-RU" smtClean="0"/>
              <a:t>Тихоокеанский пояс</a:t>
            </a:r>
          </a:p>
          <a:p>
            <a:pPr>
              <a:buFontTx/>
              <a:buNone/>
            </a:pPr>
            <a:r>
              <a:rPr lang="ru-RU" sz="2000" smtClean="0"/>
              <a:t>(начинается на Камчатке и</a:t>
            </a:r>
          </a:p>
          <a:p>
            <a:pPr>
              <a:buFontTx/>
              <a:buNone/>
            </a:pPr>
            <a:r>
              <a:rPr lang="ru-RU" sz="2000" smtClean="0"/>
              <a:t> заканчивается на Больших </a:t>
            </a:r>
          </a:p>
          <a:p>
            <a:pPr>
              <a:buFontTx/>
              <a:buNone/>
            </a:pPr>
            <a:r>
              <a:rPr lang="ru-RU" sz="2000" smtClean="0"/>
              <a:t>Зондских островах. В Евразии</a:t>
            </a:r>
          </a:p>
          <a:p>
            <a:pPr>
              <a:buFontTx/>
              <a:buNone/>
            </a:pPr>
            <a:r>
              <a:rPr lang="ru-RU" sz="2000" smtClean="0"/>
              <a:t> совпадает с Тихоокеанским </a:t>
            </a:r>
          </a:p>
          <a:p>
            <a:pPr>
              <a:buFontTx/>
              <a:buNone/>
            </a:pPr>
            <a:r>
              <a:rPr lang="ru-RU" sz="2000" smtClean="0"/>
              <a:t>вулканическим кольцом и </a:t>
            </a:r>
          </a:p>
          <a:p>
            <a:pPr>
              <a:buFontTx/>
              <a:buNone/>
            </a:pPr>
            <a:r>
              <a:rPr lang="ru-RU" sz="2000" smtClean="0"/>
              <a:t>поясом землетрясений)</a:t>
            </a:r>
          </a:p>
          <a:p>
            <a:pPr>
              <a:buFontTx/>
              <a:buNone/>
            </a:pPr>
            <a:endParaRPr lang="ru-RU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Тихоокеанский </a:t>
            </a:r>
            <a:r>
              <a:rPr lang="ru-RU" u="sng" dirty="0" smtClean="0"/>
              <a:t>складчатый</a:t>
            </a:r>
            <a:r>
              <a:rPr lang="ru-RU" dirty="0" smtClean="0"/>
              <a:t> пояс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781550"/>
          </a:xfrm>
        </p:spPr>
        <p:txBody>
          <a:bodyPr/>
          <a:lstStyle/>
          <a:p>
            <a:r>
              <a:rPr lang="ru-RU" sz="2000" smtClean="0"/>
              <a:t>Преобладают </a:t>
            </a:r>
            <a:r>
              <a:rPr lang="ru-RU" sz="2000" u="sng" smtClean="0"/>
              <a:t>вулканические горы: </a:t>
            </a:r>
            <a:r>
              <a:rPr lang="ru-RU" sz="2000" smtClean="0"/>
              <a:t>       </a:t>
            </a:r>
            <a:r>
              <a:rPr lang="ru-RU" sz="1800" smtClean="0"/>
              <a:t>Ключевская Сопка (4688 м)</a:t>
            </a:r>
            <a:endParaRPr lang="en-US" sz="1800" smtClean="0"/>
          </a:p>
          <a:p>
            <a:pPr>
              <a:buFontTx/>
              <a:buNone/>
            </a:pPr>
            <a:endParaRPr lang="ru-RU" sz="1800" smtClean="0"/>
          </a:p>
          <a:p>
            <a:pPr>
              <a:buFontTx/>
              <a:buNone/>
            </a:pPr>
            <a:r>
              <a:rPr lang="ru-RU" sz="1800" smtClean="0"/>
              <a:t>Кракатау (816м)</a:t>
            </a:r>
            <a:r>
              <a:rPr lang="ru-RU" sz="2400" smtClean="0"/>
              <a:t> </a:t>
            </a:r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  <a:p>
            <a:pPr>
              <a:buFontTx/>
              <a:buNone/>
            </a:pPr>
            <a:r>
              <a:rPr lang="ru-RU" sz="2000" smtClean="0"/>
              <a:t>                                                 Фудзияма (3776м)   </a:t>
            </a:r>
          </a:p>
          <a:p>
            <a:pPr>
              <a:buFontTx/>
              <a:buNone/>
            </a:pPr>
            <a:r>
              <a:rPr lang="ru-RU" sz="2400" smtClean="0"/>
              <a:t> </a:t>
            </a:r>
          </a:p>
          <a:p>
            <a:pPr>
              <a:buFontTx/>
              <a:buNone/>
            </a:pPr>
            <a:endParaRPr lang="ru-RU" sz="2400" smtClean="0"/>
          </a:p>
        </p:txBody>
      </p:sp>
      <p:pic>
        <p:nvPicPr>
          <p:cNvPr id="32772" name="Picture 23" descr="D:\Мои документы\Мои рисунки\Фото из презентации\Рисунок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928938"/>
            <a:ext cx="28670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4" descr="D:\Мои документы\Мои рисунки\Фото из презентации\Рисунок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2214563"/>
            <a:ext cx="227806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5" descr="D:\Мои документы\Мои рисунки\Фото из презентации\Рисунок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2286000"/>
            <a:ext cx="26050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9"/>
          <p:cNvSpPr>
            <a:spLocks noChangeArrowheads="1"/>
          </p:cNvSpPr>
          <p:nvPr/>
        </p:nvSpPr>
        <p:spPr bwMode="auto">
          <a:xfrm>
            <a:off x="3571875" y="6286500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b="0">
                <a:solidFill>
                  <a:schemeClr val="tx1"/>
                </a:solidFill>
                <a:effectLst/>
              </a:rPr>
              <a:t>Кавказ                                       Гималаи</a:t>
            </a:r>
          </a:p>
        </p:txBody>
      </p:sp>
      <p:sp>
        <p:nvSpPr>
          <p:cNvPr id="33795" name="Rectangle 20"/>
          <p:cNvSpPr>
            <a:spLocks noChangeArrowheads="1"/>
          </p:cNvSpPr>
          <p:nvPr/>
        </p:nvSpPr>
        <p:spPr bwMode="auto">
          <a:xfrm>
            <a:off x="1143000" y="6143625"/>
            <a:ext cx="2143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b="0">
                <a:solidFill>
                  <a:schemeClr val="tx1"/>
                </a:solidFill>
                <a:effectLst/>
              </a:rPr>
              <a:t>Альпы</a:t>
            </a:r>
          </a:p>
        </p:txBody>
      </p:sp>
      <p:sp>
        <p:nvSpPr>
          <p:cNvPr id="33796" name="Содержимое 10"/>
          <p:cNvSpPr>
            <a:spLocks noGrp="1"/>
          </p:cNvSpPr>
          <p:nvPr>
            <p:ph/>
          </p:nvPr>
        </p:nvSpPr>
        <p:spPr>
          <a:xfrm>
            <a:off x="457200" y="228600"/>
            <a:ext cx="8229600" cy="27003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mtClean="0"/>
              <a:t>Альпийско-Гималайский </a:t>
            </a:r>
            <a:r>
              <a:rPr lang="ru-RU" u="sng" smtClean="0"/>
              <a:t>складчатый пояс:</a:t>
            </a:r>
            <a:r>
              <a:rPr lang="ru-RU" sz="3600" u="sng" smtClean="0"/>
              <a:t> </a:t>
            </a:r>
            <a:r>
              <a:rPr lang="ru-RU" smtClean="0"/>
              <a:t>А</a:t>
            </a:r>
            <a:r>
              <a:rPr lang="ru-RU" sz="2400" smtClean="0"/>
              <a:t>льпы (4807 м), Кавказ</a:t>
            </a:r>
            <a:r>
              <a:rPr lang="en-US" sz="2400" smtClean="0"/>
              <a:t> </a:t>
            </a:r>
            <a:r>
              <a:rPr lang="ru-RU" sz="2400" smtClean="0"/>
              <a:t>(5642м),  Памир (7495 м), Гималаи  </a:t>
            </a:r>
            <a:r>
              <a:rPr lang="en-US" sz="2400" smtClean="0"/>
              <a:t>(8848 </a:t>
            </a:r>
            <a:r>
              <a:rPr lang="ru-RU" sz="2400" smtClean="0"/>
              <a:t>м)…                                                              </a:t>
            </a:r>
          </a:p>
        </p:txBody>
      </p:sp>
      <p:pic>
        <p:nvPicPr>
          <p:cNvPr id="33797" name="i-main-pic" descr="Картинка 19 из 33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857375"/>
            <a:ext cx="350043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i-main-pic" descr="Картинка 18 из 1001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2214563"/>
            <a:ext cx="292893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i-main-pic" descr="Картинка 1 из 152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88" y="2500313"/>
            <a:ext cx="2928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Arial" charset="0"/>
          </a:defRPr>
        </a:defPPr>
      </a:lstStyle>
    </a:lnDef>
  </a:objectDefaults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1672</TotalTime>
  <Words>533</Words>
  <Application>Microsoft Office PowerPoint</Application>
  <PresentationFormat>Экран (4:3)</PresentationFormat>
  <Paragraphs>108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Вершина горы</vt:lpstr>
      <vt:lpstr>Слайд 1</vt:lpstr>
      <vt:lpstr>Слайд 2</vt:lpstr>
      <vt:lpstr>Слайд 3</vt:lpstr>
      <vt:lpstr>Самая низкая точка планеты – впадина Мертвого моря ( - 424 м)</vt:lpstr>
      <vt:lpstr>  Вывод:  Для Евразии характерны большие перепады высот.  Здесь расположены самые высокие на Земле горы Гималаи (8848 м.) и самая глубокая на суше впадина Мёртвого моря (-423 м.). </vt:lpstr>
      <vt:lpstr>   </vt:lpstr>
      <vt:lpstr> Горы новой складчатости образуют  2 гигантских пояса, расположенных на  южной и восточной окраинах материка </vt:lpstr>
      <vt:lpstr>Тихоокеанский складчатый пояс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Вывод:</vt:lpstr>
      <vt:lpstr>Полезные ископаемые</vt:lpstr>
      <vt:lpstr>Закрепление</vt:lpstr>
      <vt:lpstr>  Домашнее задание:  параграфы 60-61,   </vt:lpstr>
    </vt:vector>
  </TitlesOfParts>
  <Company>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Королева С.В.</dc:creator>
  <cp:lastModifiedBy>школа</cp:lastModifiedBy>
  <cp:revision>196</cp:revision>
  <dcterms:created xsi:type="dcterms:W3CDTF">2006-04-12T00:35:21Z</dcterms:created>
  <dcterms:modified xsi:type="dcterms:W3CDTF">2020-04-13T07:10:48Z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