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83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86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8305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780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4818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764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41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36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36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00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55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60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6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95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A04EB-C96B-46A3-AA47-D9B659A818E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5BD9029-CE08-47E7-83A3-D24DD2C95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88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6202DB-0C10-47E0-A64A-CEB4C714544E}"/>
              </a:ext>
            </a:extLst>
          </p:cNvPr>
          <p:cNvSpPr txBox="1"/>
          <p:nvPr/>
        </p:nvSpPr>
        <p:spPr>
          <a:xfrm>
            <a:off x="1935332" y="896645"/>
            <a:ext cx="892205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Аргументация.</a:t>
            </a:r>
          </a:p>
          <a:p>
            <a:r>
              <a:rPr lang="ru-RU" sz="4400" b="1" dirty="0"/>
              <a:t>Способы аргументации и виды аргументов</a:t>
            </a:r>
          </a:p>
        </p:txBody>
      </p:sp>
    </p:spTree>
    <p:extLst>
      <p:ext uri="{BB962C8B-B14F-4D97-AF65-F5344CB8AC3E}">
        <p14:creationId xmlns:p14="http://schemas.microsoft.com/office/powerpoint/2010/main" val="3755786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EA2B7DC-FF9A-4831-9C8E-C7C7D86ADEB6}"/>
              </a:ext>
            </a:extLst>
          </p:cNvPr>
          <p:cNvSpPr txBox="1"/>
          <p:nvPr/>
        </p:nvSpPr>
        <p:spPr>
          <a:xfrm>
            <a:off x="1828800" y="630314"/>
            <a:ext cx="970329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2. Аргументы должны являться достаточными для данного тезиса</a:t>
            </a:r>
            <a:r>
              <a:rPr lang="ru-RU" sz="2400" dirty="0"/>
              <a:t>, </a:t>
            </a:r>
          </a:p>
          <a:p>
            <a:r>
              <a:rPr lang="ru-RU" sz="2400" dirty="0"/>
              <a:t>	т. е. оратор обязан приводить такие доводы, которые подтверждают защищаемый тезис. </a:t>
            </a:r>
          </a:p>
          <a:p>
            <a:r>
              <a:rPr lang="ru-RU" sz="2400" dirty="0"/>
              <a:t>	Это требование касается как качества, так и количества аргументов. С одной стороны, аргументов должно быть достаточно для аргументации, но с другой стороны, излишние доводы затрудняют восприятие доказательства и, следовательно, наносят вред речи. </a:t>
            </a:r>
          </a:p>
          <a:p>
            <a:r>
              <a:rPr lang="ru-RU" sz="2400" dirty="0"/>
              <a:t>	Однако в практике риторики нарушение этого требования чаще всего приводит именно к </a:t>
            </a:r>
            <a:r>
              <a:rPr lang="ru-RU" sz="2400" b="1" dirty="0"/>
              <a:t>голословности, бездоказательности утверждений и несравненно реже - к избыточности.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31244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EFAB8A-3E6B-4329-985A-FEF2DB8CE878}"/>
              </a:ext>
            </a:extLst>
          </p:cNvPr>
          <p:cNvSpPr txBox="1"/>
          <p:nvPr/>
        </p:nvSpPr>
        <p:spPr>
          <a:xfrm>
            <a:off x="1802167" y="878888"/>
            <a:ext cx="958788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3. Аргументы должны быть суждениями</a:t>
            </a:r>
            <a:r>
              <a:rPr lang="ru-RU" sz="2400" dirty="0"/>
              <a:t>, истинность которых доказана самостоятельно, независимо от тезиса, </a:t>
            </a:r>
          </a:p>
          <a:p>
            <a:r>
              <a:rPr lang="ru-RU" sz="2400" dirty="0"/>
              <a:t>	т. е. они не могут вытекать из тезиса, а </a:t>
            </a:r>
            <a:r>
              <a:rPr lang="ru-RU" sz="2400" b="1" i="1" dirty="0"/>
              <a:t>должны быть выведены из других суждений, истинность которых для аудитории очевидна.</a:t>
            </a:r>
            <a:r>
              <a:rPr lang="ru-RU" sz="2400" dirty="0"/>
              <a:t> Нарушение этого правила приводит к таким ошибкам:</a:t>
            </a:r>
          </a:p>
          <a:p>
            <a:endParaRPr lang="ru-RU" sz="2400" dirty="0"/>
          </a:p>
          <a:p>
            <a:r>
              <a:rPr lang="ru-RU" sz="2400" dirty="0"/>
              <a:t>а) </a:t>
            </a:r>
            <a:r>
              <a:rPr lang="ru-RU" sz="2400" b="1" dirty="0" err="1"/>
              <a:t>Тождесловие</a:t>
            </a:r>
            <a:r>
              <a:rPr lang="ru-RU" sz="2400" dirty="0"/>
              <a:t> - случай, когда в виде довода приводится для доказательства тезиса тот же тезис, только высказанный другими словами, например: "Это не может не быть правдой, потому что это истина ". </a:t>
            </a:r>
          </a:p>
          <a:p>
            <a:r>
              <a:rPr lang="ru-RU" sz="2400" dirty="0"/>
              <a:t>	Или: "Деловая риторика - это риторика, используемая в деловой сфере".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33341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7EF003-2F7C-491E-A72E-E384772E9FD4}"/>
              </a:ext>
            </a:extLst>
          </p:cNvPr>
          <p:cNvSpPr txBox="1"/>
          <p:nvPr/>
        </p:nvSpPr>
        <p:spPr>
          <a:xfrm>
            <a:off x="1367160" y="727969"/>
            <a:ext cx="1041350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б) Порочный круг </a:t>
            </a:r>
            <a:r>
              <a:rPr lang="ru-RU" sz="2400" dirty="0"/>
              <a:t>в доказательстве состоит в том, что в одной и той же системе доказательств сначала делают тезисом мысль А и стараются ее доказать с помощью мысли Б, потом доказывают мысль Б с помощью мысли А. </a:t>
            </a:r>
          </a:p>
          <a:p>
            <a:r>
              <a:rPr lang="ru-RU" sz="2400" dirty="0"/>
              <a:t>	Например:</a:t>
            </a:r>
          </a:p>
          <a:p>
            <a:r>
              <a:rPr lang="ru-RU" sz="2400" dirty="0"/>
              <a:t>	</a:t>
            </a:r>
            <a:r>
              <a:rPr lang="ru-RU" sz="2400" i="1" dirty="0"/>
              <a:t>«Бог существует, потому что так говорится в Библии, а Библия является словом божьи</a:t>
            </a:r>
            <a:r>
              <a:rPr lang="ru-RU" sz="2400" dirty="0"/>
              <a:t>м». </a:t>
            </a:r>
          </a:p>
          <a:p>
            <a:r>
              <a:rPr lang="ru-RU" sz="2400" dirty="0"/>
              <a:t>	Доказываемая мысль выводится из самой себя и получается не доказательство, а пустое хождение по кругу. Эту ошибку так и называют: порочный круг. </a:t>
            </a:r>
          </a:p>
          <a:p>
            <a:r>
              <a:rPr lang="ru-RU" sz="2400" dirty="0"/>
              <a:t>	Ошибка состоит в том, что тезис обосновывается аргументами, а аргументы обосновываются этим же тезисом. 	Учащийся, которого попросили объяснить то, почему данная книга является его любимой, сказал: </a:t>
            </a:r>
            <a:r>
              <a:rPr lang="ru-RU" sz="2400" i="1" dirty="0"/>
              <a:t>"Это моя любимая книга, потому что она мне нравится".</a:t>
            </a:r>
          </a:p>
        </p:txBody>
      </p:sp>
    </p:spTree>
    <p:extLst>
      <p:ext uri="{BB962C8B-B14F-4D97-AF65-F5344CB8AC3E}">
        <p14:creationId xmlns:p14="http://schemas.microsoft.com/office/powerpoint/2010/main" val="4126071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6E9579-2B08-4A48-A9CF-B374B5C9380D}"/>
              </a:ext>
            </a:extLst>
          </p:cNvPr>
          <p:cNvSpPr txBox="1"/>
          <p:nvPr/>
        </p:nvSpPr>
        <p:spPr>
          <a:xfrm>
            <a:off x="1819922" y="719090"/>
            <a:ext cx="995053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4. Аргументы не должны противоречить друг другу и тезису. </a:t>
            </a:r>
            <a:r>
              <a:rPr lang="ru-RU" sz="2400" dirty="0"/>
              <a:t>Не должно содержаться противоречия и в формулировке самого аргумента.</a:t>
            </a:r>
          </a:p>
          <a:p>
            <a:endParaRPr lang="ru-RU" sz="2400" dirty="0"/>
          </a:p>
          <a:p>
            <a:pPr algn="ctr"/>
            <a:r>
              <a:rPr lang="ru-RU" sz="2400" dirty="0"/>
              <a:t> </a:t>
            </a:r>
            <a:r>
              <a:rPr lang="ru-RU" sz="2400" b="1" dirty="0"/>
              <a:t>Типы логических аргументо</a:t>
            </a:r>
            <a:r>
              <a:rPr lang="ru-RU" sz="2400" dirty="0"/>
              <a:t>в</a:t>
            </a:r>
          </a:p>
          <a:p>
            <a:r>
              <a:rPr lang="ru-RU" sz="2400" dirty="0"/>
              <a:t>	1. Факты - это предложения, фиксирующие эмпирическое знание. </a:t>
            </a:r>
          </a:p>
          <a:p>
            <a:r>
              <a:rPr lang="ru-RU" sz="2400" dirty="0"/>
              <a:t>	Например, утверждение "Иванов нанес ущерб нашему предприятию " может быть доказано фактом хищения им материальных ценностей. А утверждение "Химический завод загрязняет атмосферу " подтверждается фактом наличия в его выбросах недопустимого количества вредных веществ. 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65616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EC6BEC-08AD-4606-87DA-7B95F1DDB82F}"/>
              </a:ext>
            </a:extLst>
          </p:cNvPr>
          <p:cNvSpPr txBox="1"/>
          <p:nvPr/>
        </p:nvSpPr>
        <p:spPr>
          <a:xfrm>
            <a:off x="1686757" y="426127"/>
            <a:ext cx="987196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Факты</a:t>
            </a:r>
            <a:r>
              <a:rPr lang="ru-RU" sz="2400" dirty="0"/>
              <a:t> могут служить самым надежным аргументом доказательства, если они </a:t>
            </a:r>
            <a:r>
              <a:rPr lang="ru-RU" sz="2400" b="1" dirty="0"/>
              <a:t>правильно подобраны и объективно отражают картину события</a:t>
            </a:r>
            <a:r>
              <a:rPr lang="ru-RU" sz="2400" dirty="0"/>
              <a:t>. </a:t>
            </a:r>
          </a:p>
          <a:p>
            <a:r>
              <a:rPr lang="ru-RU" sz="2400" dirty="0"/>
              <a:t>	Ср.: "Поскольку установлено, что температура воздуха на Венере более 300 градусов, можно утверждать, что жизнь в известных нам формах там невозможна». </a:t>
            </a:r>
          </a:p>
          <a:p>
            <a:r>
              <a:rPr lang="ru-RU" sz="2400" dirty="0"/>
              <a:t>	Факты существуют независимо от нас. Однако  рассуждение, построенное на основе фактов, не всегда объективно, даже если факты сообщаются абсолютно правильные.</a:t>
            </a:r>
          </a:p>
          <a:p>
            <a:endParaRPr lang="ru-RU" sz="2400" dirty="0"/>
          </a:p>
          <a:p>
            <a:r>
              <a:rPr lang="ru-RU" sz="2400" dirty="0"/>
              <a:t>	Чаще всего в риторической практике сам по себе </a:t>
            </a:r>
            <a:r>
              <a:rPr lang="ru-RU" sz="2400" b="1" dirty="0"/>
              <a:t>факт</a:t>
            </a:r>
            <a:r>
              <a:rPr lang="ru-RU" sz="2400" dirty="0"/>
              <a:t>, как бы он ни был точен и существен, не оказывает воздействующего влияния на слушателей, если он не </a:t>
            </a:r>
            <a:r>
              <a:rPr lang="ru-RU" sz="2400" b="1" dirty="0"/>
              <a:t>обработан специально для убеждающей речи</a:t>
            </a:r>
            <a:r>
              <a:rPr lang="ru-RU" sz="2400" dirty="0"/>
              <a:t>, т. е. если ему не дана оценка и не показана его связь с другими фактами и аргументами. </a:t>
            </a:r>
          </a:p>
        </p:txBody>
      </p:sp>
    </p:spTree>
    <p:extLst>
      <p:ext uri="{BB962C8B-B14F-4D97-AF65-F5344CB8AC3E}">
        <p14:creationId xmlns:p14="http://schemas.microsoft.com/office/powerpoint/2010/main" val="540888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1E30D1-EA0D-4855-9C85-2498568A8BE1}"/>
              </a:ext>
            </a:extLst>
          </p:cNvPr>
          <p:cNvSpPr txBox="1"/>
          <p:nvPr/>
        </p:nvSpPr>
        <p:spPr>
          <a:xfrm>
            <a:off x="1740024" y="292962"/>
            <a:ext cx="968553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2. Статистика </a:t>
            </a:r>
            <a:r>
              <a:rPr lang="ru-RU" sz="2400" dirty="0"/>
              <a:t>- совокупность данных о каком-либо явлении или процессе. </a:t>
            </a:r>
          </a:p>
          <a:p>
            <a:r>
              <a:rPr lang="ru-RU" sz="2400" dirty="0"/>
              <a:t>	Статистика в небольших количествах может использоваться практически в любом виде публичной речи. </a:t>
            </a:r>
            <a:r>
              <a:rPr lang="ru-RU" sz="2400" i="1" dirty="0"/>
              <a:t>При этом обязательно указывается источник таких сведений. 	</a:t>
            </a:r>
            <a:r>
              <a:rPr lang="ru-RU" sz="2400" dirty="0"/>
              <a:t>Если выступление не слишком официальное, можно сказать: "Как сообщили вчера в информационном выпуске новостей… ", или "По данным "Российской газеты ” от 1 октября этого года". </a:t>
            </a:r>
          </a:p>
          <a:p>
            <a:r>
              <a:rPr lang="ru-RU" sz="2400" dirty="0"/>
              <a:t>	Если выступление готовится по официальному поводу и для серьезной аудитории, необходимо ссылаться на статистические сборники, справочники. </a:t>
            </a:r>
          </a:p>
          <a:p>
            <a:r>
              <a:rPr lang="ru-RU" sz="2400" dirty="0"/>
              <a:t>	Нельзя сказать: "По данным надежного источника …", или "По подсчетам одной центральной газеты», так как это считается неуважением к аудитории. </a:t>
            </a:r>
          </a:p>
        </p:txBody>
      </p:sp>
    </p:spTree>
    <p:extLst>
      <p:ext uri="{BB962C8B-B14F-4D97-AF65-F5344CB8AC3E}">
        <p14:creationId xmlns:p14="http://schemas.microsoft.com/office/powerpoint/2010/main" val="3579491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5146F97-A7CB-4249-8369-2C68CB9B53B1}"/>
              </a:ext>
            </a:extLst>
          </p:cNvPr>
          <p:cNvSpPr txBox="1"/>
          <p:nvPr/>
        </p:nvSpPr>
        <p:spPr>
          <a:xfrm>
            <a:off x="1748901" y="949910"/>
            <a:ext cx="97654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3. Определение </a:t>
            </a:r>
            <a:r>
              <a:rPr lang="ru-RU" sz="2400" dirty="0"/>
              <a:t>представляет собой логическую операцию, предназначенную для прояснения значения используемого термина, выражения неизвестного термина через значение уже известного, уточнение этого смысла и значения. </a:t>
            </a:r>
          </a:p>
          <a:p>
            <a:r>
              <a:rPr lang="ru-RU" sz="2400" dirty="0"/>
              <a:t>	Задача определения - обобщить, дать представление о предмете как части более широкой категории	 (сущностные признаки предмета). </a:t>
            </a:r>
          </a:p>
          <a:p>
            <a:r>
              <a:rPr lang="ru-RU" sz="2400" dirty="0"/>
              <a:t>	В риторических целях не возбраняется определение на основе второстепенных признаков, важных для речи оратора:  "Медведь - всем известный зверь, своею неуклюжестью и неповоротливостью вошедший в пословицу". "Дуб - самое красивое дерево нашего климата". </a:t>
            </a:r>
          </a:p>
        </p:txBody>
      </p:sp>
    </p:spTree>
    <p:extLst>
      <p:ext uri="{BB962C8B-B14F-4D97-AF65-F5344CB8AC3E}">
        <p14:creationId xmlns:p14="http://schemas.microsoft.com/office/powerpoint/2010/main" val="1217181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BFB014-5743-4C8F-B76C-54B647B0C8C6}"/>
              </a:ext>
            </a:extLst>
          </p:cNvPr>
          <p:cNvSpPr txBox="1"/>
          <p:nvPr/>
        </p:nvSpPr>
        <p:spPr>
          <a:xfrm>
            <a:off x="1748901" y="487025"/>
            <a:ext cx="979207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4. Ссылки на законы</a:t>
            </a:r>
            <a:r>
              <a:rPr lang="ru-RU" sz="2400" dirty="0"/>
              <a:t>, документы, постановления и другие нормативные акты, обязательные для выполнения. </a:t>
            </a:r>
          </a:p>
          <a:p>
            <a:r>
              <a:rPr lang="ru-RU" sz="2400" dirty="0"/>
              <a:t>	Логика неохотно признает этот тип аргументов, считая его нормативно-оценочным. Действительно, доказать математическую </a:t>
            </a:r>
            <a:r>
              <a:rPr lang="ru-RU" sz="2400" b="1" dirty="0"/>
              <a:t>теорему</a:t>
            </a:r>
            <a:r>
              <a:rPr lang="ru-RU" sz="2400" dirty="0"/>
              <a:t> невозможно ссылкой на некий нормативный документ. </a:t>
            </a:r>
          </a:p>
          <a:p>
            <a:r>
              <a:rPr lang="ru-RU" sz="2400" dirty="0"/>
              <a:t>	Однако в </a:t>
            </a:r>
            <a:r>
              <a:rPr lang="ru-RU" sz="2400" b="1" dirty="0"/>
              <a:t>общественной практике </a:t>
            </a:r>
            <a:r>
              <a:rPr lang="ru-RU" sz="2400" dirty="0"/>
              <a:t>такое доказательство вполне объективно, поскольку для законопослушного гражданина необходимость выполнения законов и распоряжений верховной власти является неизбежностью. 	Например, ссылки на законы весьма важны в судебной речи, где они оказываются обязательным и наиболее значимым аргументом. Важную роль играет этот вид аргумента и в парламентской практике, где применяются ссылки на ранее принятые решения Думы или решения Конституционного суда и т. п.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32586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8C450C-99BE-4DA9-880D-8870267CDE63}"/>
              </a:ext>
            </a:extLst>
          </p:cNvPr>
          <p:cNvSpPr txBox="1"/>
          <p:nvPr/>
        </p:nvSpPr>
        <p:spPr>
          <a:xfrm>
            <a:off x="1855433" y="594804"/>
            <a:ext cx="974768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/>
              <a:t>Виды аргументов.</a:t>
            </a:r>
          </a:p>
          <a:p>
            <a:r>
              <a:rPr lang="ru-RU" sz="2400" dirty="0"/>
              <a:t>	В качестве аргументов могут выступать различные по своему содержанию суждения:</a:t>
            </a:r>
          </a:p>
          <a:p>
            <a:r>
              <a:rPr lang="ru-RU" sz="2400" dirty="0"/>
              <a:t>	1. </a:t>
            </a:r>
            <a:r>
              <a:rPr lang="ru-RU" sz="2400" b="1" dirty="0"/>
              <a:t>Теоретические обобщения </a:t>
            </a:r>
            <a:r>
              <a:rPr lang="ru-RU" sz="2400" dirty="0"/>
              <a:t>не только служат целям объяснения известных или предсказание новых явлений, но выполняют также роль доводов в аргументации.</a:t>
            </a:r>
          </a:p>
          <a:p>
            <a:r>
              <a:rPr lang="ru-RU" sz="2400" dirty="0"/>
              <a:t>	2. Роль аргументов выполняют </a:t>
            </a:r>
            <a:r>
              <a:rPr lang="ru-RU" sz="2400" b="1" dirty="0"/>
              <a:t>утверждения о фактах</a:t>
            </a:r>
            <a:r>
              <a:rPr lang="ru-RU" sz="2400" dirty="0"/>
              <a:t>. Фактами или фактическими данными называют единичные события или явления, для которых характерны определенное время, место и конкретные условия их возникновения и существования.</a:t>
            </a:r>
          </a:p>
          <a:p>
            <a:r>
              <a:rPr lang="ru-RU" sz="2400" dirty="0"/>
              <a:t>	3. Аргументами могут быть </a:t>
            </a:r>
            <a:r>
              <a:rPr lang="ru-RU" sz="2400" b="1" dirty="0"/>
              <a:t>аксиомы</a:t>
            </a:r>
            <a:r>
              <a:rPr lang="ru-RU" sz="2400" dirty="0"/>
              <a:t>, т.е. очевидные и потому не доказываемые в данной области положения.</a:t>
            </a:r>
          </a:p>
          <a:p>
            <a:r>
              <a:rPr lang="ru-RU" sz="2400" dirty="0"/>
              <a:t>	4. Роль аргументов могут выполнять </a:t>
            </a:r>
            <a:r>
              <a:rPr lang="ru-RU" sz="2400" b="1" dirty="0"/>
              <a:t>определения</a:t>
            </a:r>
            <a:r>
              <a:rPr lang="ru-RU" sz="2400" dirty="0"/>
              <a:t> основных понятий конкретной области знаний.</a:t>
            </a:r>
          </a:p>
        </p:txBody>
      </p:sp>
    </p:spTree>
    <p:extLst>
      <p:ext uri="{BB962C8B-B14F-4D97-AF65-F5344CB8AC3E}">
        <p14:creationId xmlns:p14="http://schemas.microsoft.com/office/powerpoint/2010/main" val="1052464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03FA2B-EB40-40C1-9E88-044FB84EDC12}"/>
              </a:ext>
            </a:extLst>
          </p:cNvPr>
          <p:cNvSpPr txBox="1"/>
          <p:nvPr/>
        </p:nvSpPr>
        <p:spPr>
          <a:xfrm>
            <a:off x="1846555" y="719091"/>
            <a:ext cx="93836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Аргументация</a:t>
            </a:r>
            <a:r>
              <a:rPr lang="ru-RU" sz="2400" dirty="0"/>
              <a:t> - это форма мыслительной деятельности, цель которой состоит в обосновании утверждения об истинности или ложности некоторого высказывания и в особых случаях об обосновании принципиальной невозможности оценки некоторого высказывания как истинного или ложного, т. е. бессмысленности данного высказывания. </a:t>
            </a:r>
          </a:p>
          <a:p>
            <a:endParaRPr lang="ru-RU" sz="2400" dirty="0"/>
          </a:p>
          <a:p>
            <a:r>
              <a:rPr lang="ru-RU" sz="2400" dirty="0"/>
              <a:t>	В простейших случаях истинность или ложность некоторого высказывания можно установить путем непосредственного обращения к фактам, однако, как правило, необходимы специальные логические процедуры, которые и объединяются под термином «аргументация».</a:t>
            </a:r>
          </a:p>
        </p:txBody>
      </p:sp>
    </p:spTree>
    <p:extLst>
      <p:ext uri="{BB962C8B-B14F-4D97-AF65-F5344CB8AC3E}">
        <p14:creationId xmlns:p14="http://schemas.microsoft.com/office/powerpoint/2010/main" val="582458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B44FB6-3E41-4A19-80D6-E2C7DD6B7638}"/>
              </a:ext>
            </a:extLst>
          </p:cNvPr>
          <p:cNvSpPr txBox="1"/>
          <p:nvPr/>
        </p:nvSpPr>
        <p:spPr>
          <a:xfrm>
            <a:off x="1890944" y="727969"/>
            <a:ext cx="955237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В риторике </a:t>
            </a:r>
            <a:r>
              <a:rPr lang="ru-RU" sz="2400" b="1" dirty="0"/>
              <a:t>аргументирование</a:t>
            </a:r>
            <a:r>
              <a:rPr lang="ru-RU" sz="2400" dirty="0"/>
              <a:t> рассматривается прежде всего </a:t>
            </a:r>
            <a:r>
              <a:rPr lang="ru-RU" sz="2400" b="1" dirty="0"/>
              <a:t>как способ речевого воздействия на сознание человека</a:t>
            </a:r>
            <a:r>
              <a:rPr lang="ru-RU" sz="2400" dirty="0"/>
              <a:t>. </a:t>
            </a:r>
          </a:p>
          <a:p>
            <a:r>
              <a:rPr lang="ru-RU" sz="2400" dirty="0"/>
              <a:t>	 Всякая аргументация имеет </a:t>
            </a:r>
            <a:r>
              <a:rPr lang="ru-RU" sz="2400" b="1" dirty="0"/>
              <a:t>два аспекта - логический и коммуникативный.</a:t>
            </a:r>
          </a:p>
          <a:p>
            <a:endParaRPr lang="ru-RU" sz="2400" b="1" dirty="0"/>
          </a:p>
          <a:p>
            <a:r>
              <a:rPr lang="ru-RU" sz="2400" b="1" dirty="0"/>
              <a:t>	</a:t>
            </a:r>
            <a:r>
              <a:rPr lang="ru-RU" sz="2400" dirty="0"/>
              <a:t>Соотношение между логическим и коммуникативным аспектами речи может существенно меняться. </a:t>
            </a:r>
          </a:p>
          <a:p>
            <a:r>
              <a:rPr lang="ru-RU" sz="2400" dirty="0"/>
              <a:t>	При этом случай, когда актуален только логический аспект, называется </a:t>
            </a:r>
            <a:r>
              <a:rPr lang="ru-RU" sz="2400" b="1" dirty="0"/>
              <a:t>доказательством</a:t>
            </a:r>
            <a:r>
              <a:rPr lang="ru-RU" sz="2400" dirty="0"/>
              <a:t>, а случай, когда актуален только коммуникативный аспект - </a:t>
            </a:r>
            <a:r>
              <a:rPr lang="ru-RU" sz="2400" b="1" dirty="0"/>
              <a:t>внушением.</a:t>
            </a:r>
          </a:p>
          <a:p>
            <a:endParaRPr lang="ru-RU" sz="2400" dirty="0"/>
          </a:p>
          <a:p>
            <a:r>
              <a:rPr lang="ru-RU" sz="2400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3449555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84342A-BC65-4C5B-B3B2-D5FA9C7A3421}"/>
              </a:ext>
            </a:extLst>
          </p:cNvPr>
          <p:cNvSpPr txBox="1"/>
          <p:nvPr/>
        </p:nvSpPr>
        <p:spPr>
          <a:xfrm>
            <a:off x="1686757" y="479394"/>
            <a:ext cx="101205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Правила эффективной аргументации.</a:t>
            </a:r>
          </a:p>
          <a:p>
            <a:endParaRPr lang="ru-RU" sz="2400" dirty="0"/>
          </a:p>
          <a:p>
            <a:r>
              <a:rPr lang="ru-RU" sz="2400" dirty="0"/>
              <a:t>	1. Доказательство </a:t>
            </a:r>
            <a:r>
              <a:rPr lang="ru-RU" sz="2400" dirty="0" err="1"/>
              <a:t>трехчленно</a:t>
            </a:r>
            <a:r>
              <a:rPr lang="ru-RU" sz="2400" dirty="0"/>
              <a:t>: состоит из тезиса(положения, истинность которого доказывается), аргументов и демонстрации (логической связи между ними). </a:t>
            </a:r>
          </a:p>
          <a:p>
            <a:r>
              <a:rPr lang="ru-RU" sz="2400" dirty="0"/>
              <a:t>	</a:t>
            </a:r>
            <a:r>
              <a:rPr lang="ru-RU" sz="2400" b="1" dirty="0"/>
              <a:t>Аргументы</a:t>
            </a:r>
            <a:r>
              <a:rPr lang="ru-RU" sz="2400" dirty="0"/>
              <a:t> (доводы, доказательства) – положения, которые приводятся в поддержку тезиса и обладают доказательной силой для тех, кому обращена аргументация.</a:t>
            </a:r>
          </a:p>
          <a:p>
            <a:endParaRPr lang="ru-RU" sz="2400" dirty="0"/>
          </a:p>
          <a:p>
            <a:r>
              <a:rPr lang="ru-RU" sz="2400" dirty="0"/>
              <a:t>	</a:t>
            </a:r>
            <a:r>
              <a:rPr lang="ru-RU" sz="2400" b="1" dirty="0"/>
              <a:t>Тезис</a:t>
            </a:r>
            <a:r>
              <a:rPr lang="ru-RU" sz="2400" dirty="0"/>
              <a:t> – положение, которое требует доказательств. К тезису предъявляются следующие требования: точность, ясность, определенность тезиса и его логическая непротиворечивость.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63351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41AA45-86CC-4709-8A83-C86553B8CC03}"/>
              </a:ext>
            </a:extLst>
          </p:cNvPr>
          <p:cNvSpPr txBox="1"/>
          <p:nvPr/>
        </p:nvSpPr>
        <p:spPr>
          <a:xfrm>
            <a:off x="1873187" y="243512"/>
            <a:ext cx="953461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Прежде всего тезис должен быть определенным. Сенека сказал: «Когда человек не знает, к какой пристани он держит путь, для него ни один ветер не будет попутным». Прежде чем выдвигать тезис, нужно подумать, что вы хотите доказать и сформулируйте это четко и определенно.  </a:t>
            </a:r>
          </a:p>
          <a:p>
            <a:r>
              <a:rPr lang="ru-RU" sz="2400" dirty="0"/>
              <a:t>	Тезис </a:t>
            </a:r>
            <a:r>
              <a:rPr lang="ru-RU" sz="2400" b="1" i="1" dirty="0"/>
              <a:t>Налоги следует уменьшить </a:t>
            </a:r>
            <a:r>
              <a:rPr lang="ru-RU" sz="2400" dirty="0"/>
              <a:t>вызывает ряд вопросов: </a:t>
            </a:r>
            <a:r>
              <a:rPr lang="ru-RU" sz="2400" b="1" i="1" dirty="0"/>
              <a:t>что значит уменьшить? Все налоги нужно уменьшить?</a:t>
            </a:r>
          </a:p>
          <a:p>
            <a:endParaRPr lang="ru-RU" sz="2400" dirty="0"/>
          </a:p>
          <a:p>
            <a:r>
              <a:rPr lang="ru-RU" sz="2400" dirty="0"/>
              <a:t>	Тезис: </a:t>
            </a:r>
          </a:p>
          <a:p>
            <a:r>
              <a:rPr lang="ru-RU" sz="2400" b="1" dirty="0"/>
              <a:t>супруги должны разумно делить домашние обязанности</a:t>
            </a:r>
            <a:r>
              <a:rPr lang="ru-RU" sz="2400" dirty="0"/>
              <a:t>, Возражение: </a:t>
            </a:r>
          </a:p>
          <a:p>
            <a:r>
              <a:rPr lang="ru-RU" sz="2400" dirty="0"/>
              <a:t>Нет. </a:t>
            </a:r>
            <a:r>
              <a:rPr lang="ru-RU" sz="2400" b="1" i="1" dirty="0"/>
              <a:t>У нас феминизм не пройдет. Здесь не Америка какая-нибудь!. </a:t>
            </a:r>
          </a:p>
          <a:p>
            <a:r>
              <a:rPr lang="ru-RU" sz="2400" dirty="0"/>
              <a:t>	Налицо подмена тезиса (его расширение), т.к. в тезисе вовсе не говорится о феминизме, а выдвигается более частное требование: разумное разделение домашних обязанностей.</a:t>
            </a:r>
          </a:p>
        </p:txBody>
      </p:sp>
    </p:spTree>
    <p:extLst>
      <p:ext uri="{BB962C8B-B14F-4D97-AF65-F5344CB8AC3E}">
        <p14:creationId xmlns:p14="http://schemas.microsoft.com/office/powerpoint/2010/main" val="542686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350369-D451-47FE-A152-C99D3C4DA068}"/>
              </a:ext>
            </a:extLst>
          </p:cNvPr>
          <p:cNvSpPr txBox="1"/>
          <p:nvPr/>
        </p:nvSpPr>
        <p:spPr>
          <a:xfrm>
            <a:off x="1917577" y="506027"/>
            <a:ext cx="95079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Другой способ опровержения того же тезиса:</a:t>
            </a:r>
          </a:p>
          <a:p>
            <a:r>
              <a:rPr lang="ru-RU" sz="2400" i="1" dirty="0"/>
              <a:t> </a:t>
            </a:r>
            <a:r>
              <a:rPr lang="ru-RU" sz="2400" b="1" i="1" dirty="0"/>
              <a:t>«А чего это я должен мыть посуду и чистить картошку? Это женские обязанности»</a:t>
            </a:r>
            <a:r>
              <a:rPr lang="ru-RU" sz="2400" b="1" dirty="0"/>
              <a:t>.</a:t>
            </a:r>
            <a:r>
              <a:rPr lang="ru-RU" sz="2400" dirty="0"/>
              <a:t> </a:t>
            </a:r>
          </a:p>
          <a:p>
            <a:r>
              <a:rPr lang="ru-RU" sz="2400" dirty="0"/>
              <a:t>	Здесь налицо сужение тезиса. Никто не говорил о картошке и посуде.</a:t>
            </a:r>
          </a:p>
          <a:p>
            <a:endParaRPr lang="ru-RU" sz="2400" dirty="0"/>
          </a:p>
          <a:p>
            <a:r>
              <a:rPr lang="ru-RU" sz="2400" dirty="0"/>
              <a:t>	Эти ошибки возможны потому, что сам </a:t>
            </a:r>
            <a:r>
              <a:rPr lang="ru-RU" sz="2400" b="1" dirty="0"/>
              <a:t>тезис</a:t>
            </a:r>
            <a:r>
              <a:rPr lang="ru-RU" sz="2400" dirty="0"/>
              <a:t> сформулирован неудачно: </a:t>
            </a:r>
            <a:r>
              <a:rPr lang="ru-RU" sz="2400" b="1" dirty="0"/>
              <a:t>неоднозначно и слишком общо</a:t>
            </a:r>
            <a:r>
              <a:rPr lang="ru-RU" sz="2400" dirty="0"/>
              <a:t>. </a:t>
            </a:r>
          </a:p>
          <a:p>
            <a:r>
              <a:rPr lang="ru-RU" sz="2400" dirty="0"/>
              <a:t>Что значит разумно? </a:t>
            </a:r>
          </a:p>
          <a:p>
            <a:r>
              <a:rPr lang="ru-RU" sz="2400" dirty="0"/>
              <a:t>Какие обязанности предлагается делить? </a:t>
            </a:r>
          </a:p>
          <a:p>
            <a:r>
              <a:rPr lang="ru-RU" sz="2400" dirty="0"/>
              <a:t>се это нужно было обдумать и облечь тезис в конкретную форму.</a:t>
            </a:r>
          </a:p>
        </p:txBody>
      </p:sp>
    </p:spTree>
    <p:extLst>
      <p:ext uri="{BB962C8B-B14F-4D97-AF65-F5344CB8AC3E}">
        <p14:creationId xmlns:p14="http://schemas.microsoft.com/office/powerpoint/2010/main" val="3744646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D32EF2-0C79-4525-9728-04CF93C919E6}"/>
              </a:ext>
            </a:extLst>
          </p:cNvPr>
          <p:cNvSpPr txBox="1"/>
          <p:nvPr/>
        </p:nvSpPr>
        <p:spPr>
          <a:xfrm>
            <a:off x="1686757" y="852256"/>
            <a:ext cx="99341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ВАЖНО!</a:t>
            </a:r>
          </a:p>
          <a:p>
            <a:endParaRPr lang="ru-RU" sz="2400" dirty="0"/>
          </a:p>
          <a:p>
            <a:r>
              <a:rPr lang="ru-RU" sz="2400" dirty="0"/>
              <a:t>	На протяжении обсуждения тезис должен оставаться неизменным. При нарушении этого требования возникают ошибки:</a:t>
            </a:r>
          </a:p>
          <a:p>
            <a:pPr marL="457200" indent="-457200">
              <a:buAutoNum type="arabicParenR"/>
            </a:pPr>
            <a:r>
              <a:rPr lang="ru-RU" sz="2400" dirty="0"/>
              <a:t>«подмена тезиса», когда вместо исходного тезиса рассматривается какой-нибудь другой </a:t>
            </a:r>
          </a:p>
          <a:p>
            <a:pPr marL="457200" indent="-457200">
              <a:buAutoNum type="arabicParenR"/>
            </a:pPr>
            <a:r>
              <a:rPr lang="ru-RU" sz="2400" dirty="0"/>
              <a:t>«потеря тезиса» (исходный тезис забыт окончательно).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699858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666D81-ACAB-448A-B911-DBF2C1D7E42B}"/>
              </a:ext>
            </a:extLst>
          </p:cNvPr>
          <p:cNvSpPr txBox="1"/>
          <p:nvPr/>
        </p:nvSpPr>
        <p:spPr>
          <a:xfrm>
            <a:off x="1873188" y="710214"/>
            <a:ext cx="911736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2. В риторике различают следующие типы аргументов.</a:t>
            </a:r>
          </a:p>
          <a:p>
            <a:endParaRPr lang="ru-RU" sz="2400" dirty="0"/>
          </a:p>
          <a:p>
            <a:r>
              <a:rPr lang="ru-RU" sz="2400" dirty="0"/>
              <a:t>	</a:t>
            </a:r>
            <a:r>
              <a:rPr lang="ru-RU" sz="2400" b="1" dirty="0"/>
              <a:t>Аргументы рациональные</a:t>
            </a:r>
            <a:r>
              <a:rPr lang="ru-RU" sz="2400" dirty="0"/>
              <a:t>, или, как говорили древние, «аргументы к делу» (</a:t>
            </a:r>
            <a:r>
              <a:rPr lang="ru-RU" sz="2400" dirty="0" err="1"/>
              <a:t>argumentaadrem</a:t>
            </a:r>
            <a:r>
              <a:rPr lang="ru-RU" sz="2400" dirty="0"/>
              <a:t>) и </a:t>
            </a:r>
            <a:r>
              <a:rPr lang="ru-RU" sz="2400" b="1" dirty="0"/>
              <a:t>иррациональные </a:t>
            </a:r>
            <a:r>
              <a:rPr lang="ru-RU" sz="2400" dirty="0"/>
              <a:t>(психологические, эмоциональные) – «аргументы к человеку» (</a:t>
            </a:r>
            <a:r>
              <a:rPr lang="ru-RU" sz="2400" dirty="0" err="1"/>
              <a:t>argumentaadhominem</a:t>
            </a:r>
            <a:r>
              <a:rPr lang="ru-RU" sz="2400" dirty="0"/>
              <a:t>), а также «доводы к публике».</a:t>
            </a:r>
          </a:p>
          <a:p>
            <a:r>
              <a:rPr lang="ru-RU" sz="2400" dirty="0"/>
              <a:t>	 К рациональным аргументам относятся факты, данные экспериментальных исследований, свидетельские показания, аксиомы (традиционно принятые в обществе суждения), ссылки на авторитеты.</a:t>
            </a:r>
          </a:p>
        </p:txBody>
      </p:sp>
    </p:spTree>
    <p:extLst>
      <p:ext uri="{BB962C8B-B14F-4D97-AF65-F5344CB8AC3E}">
        <p14:creationId xmlns:p14="http://schemas.microsoft.com/office/powerpoint/2010/main" val="1003860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CF15D4-4990-436C-B6C6-3EF8CD8BDF02}"/>
              </a:ext>
            </a:extLst>
          </p:cNvPr>
          <p:cNvSpPr txBox="1"/>
          <p:nvPr/>
        </p:nvSpPr>
        <p:spPr>
          <a:xfrm>
            <a:off x="1740023" y="394692"/>
            <a:ext cx="977431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ВИДЫ АРГУМЕНТОВ:</a:t>
            </a:r>
          </a:p>
          <a:p>
            <a:r>
              <a:rPr lang="ru-RU" sz="2400" dirty="0"/>
              <a:t>	1) </a:t>
            </a:r>
            <a:r>
              <a:rPr lang="ru-RU" sz="2400" b="1" dirty="0"/>
              <a:t>исчерпывающие </a:t>
            </a:r>
            <a:r>
              <a:rPr lang="ru-RU" sz="2400" dirty="0"/>
              <a:t>– доводы, которые полностью доказывают правоту мнения; на практике встречаются редко;</a:t>
            </a:r>
          </a:p>
          <a:p>
            <a:r>
              <a:rPr lang="ru-RU" sz="2400" dirty="0"/>
              <a:t>	2) </a:t>
            </a:r>
            <a:r>
              <a:rPr lang="ru-RU" sz="2400" b="1" dirty="0"/>
              <a:t>главные</a:t>
            </a:r>
            <a:r>
              <a:rPr lang="ru-RU" sz="2400" dirty="0"/>
              <a:t>: непосредственно связаны с тезисом, прямо его подтверждают, предъявляются постоянно;</a:t>
            </a:r>
          </a:p>
          <a:p>
            <a:r>
              <a:rPr lang="ru-RU" sz="2400" dirty="0"/>
              <a:t>	3) </a:t>
            </a:r>
            <a:r>
              <a:rPr lang="ru-RU" sz="2400" b="1" dirty="0"/>
              <a:t>вспомогательны</a:t>
            </a:r>
            <a:r>
              <a:rPr lang="ru-RU" sz="2400" dirty="0"/>
              <a:t>е – используются для усиления и подтверждения главных аргументов, а не непосредственно тезиса;</a:t>
            </a:r>
          </a:p>
          <a:p>
            <a:r>
              <a:rPr lang="ru-RU" sz="2400" dirty="0"/>
              <a:t>	4) </a:t>
            </a:r>
            <a:r>
              <a:rPr lang="ru-RU" sz="2400" b="1" dirty="0"/>
              <a:t>спорные</a:t>
            </a:r>
            <a:r>
              <a:rPr lang="ru-RU" sz="2400" dirty="0"/>
              <a:t>: такие, которые можно использовать и «за», и «против» доказываемой позиции; с ними нужно обращаться осторожно;</a:t>
            </a:r>
          </a:p>
          <a:p>
            <a:r>
              <a:rPr lang="ru-RU" sz="2400" dirty="0"/>
              <a:t>	5) </a:t>
            </a:r>
            <a:r>
              <a:rPr lang="ru-RU" sz="2400" b="1" dirty="0"/>
              <a:t>сильные</a:t>
            </a:r>
            <a:r>
              <a:rPr lang="ru-RU" sz="2400" dirty="0"/>
              <a:t>– те, против которых трудно найти возражение;</a:t>
            </a:r>
          </a:p>
          <a:p>
            <a:r>
              <a:rPr lang="ru-RU" sz="2400" dirty="0"/>
              <a:t>	6) </a:t>
            </a:r>
            <a:r>
              <a:rPr lang="ru-RU" sz="2400" b="1" dirty="0"/>
              <a:t>слабые </a:t>
            </a:r>
            <a:r>
              <a:rPr lang="ru-RU" sz="2400" dirty="0"/>
              <a:t>– те, против которых легко найти возражение;</a:t>
            </a:r>
          </a:p>
          <a:p>
            <a:r>
              <a:rPr lang="ru-RU" sz="2400" dirty="0"/>
              <a:t>	7) </a:t>
            </a:r>
            <a:r>
              <a:rPr lang="ru-RU" sz="2400" b="1" dirty="0"/>
              <a:t>произвольные</a:t>
            </a:r>
            <a:r>
              <a:rPr lang="ru-RU" sz="2400" dirty="0"/>
              <a:t> – те, которые сами нуждаются в доказательстве: Нужно жевать жвачку (тезис), потому что это полезно для здоровья десен и зубов (произвольный аргумент);</a:t>
            </a:r>
          </a:p>
          <a:p>
            <a:r>
              <a:rPr lang="ru-RU" sz="2400" dirty="0"/>
              <a:t>	8) </a:t>
            </a:r>
            <a:r>
              <a:rPr lang="ru-RU" sz="2400" b="1" dirty="0"/>
              <a:t>запасные.</a:t>
            </a:r>
          </a:p>
        </p:txBody>
      </p:sp>
    </p:spTree>
    <p:extLst>
      <p:ext uri="{BB962C8B-B14F-4D97-AF65-F5344CB8AC3E}">
        <p14:creationId xmlns:p14="http://schemas.microsoft.com/office/powerpoint/2010/main" val="8520929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DE9731-776F-4765-87CF-0E96F2B4F730}"/>
              </a:ext>
            </a:extLst>
          </p:cNvPr>
          <p:cNvSpPr txBox="1"/>
          <p:nvPr/>
        </p:nvSpPr>
        <p:spPr>
          <a:xfrm>
            <a:off x="1961966" y="417250"/>
            <a:ext cx="986309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Универсальные приемы эффективной аргументации.</a:t>
            </a:r>
          </a:p>
          <a:p>
            <a:r>
              <a:rPr lang="ru-RU" sz="2400" dirty="0"/>
              <a:t>	Для того чтобы усилить эффективность выступления, нужно использовать приемы эффективной аргументации, которые заключаются в следующем:</a:t>
            </a:r>
          </a:p>
          <a:p>
            <a:r>
              <a:rPr lang="ru-RU" sz="2400" dirty="0"/>
              <a:t>- будьте эмоциональны,</a:t>
            </a:r>
          </a:p>
          <a:p>
            <a:r>
              <a:rPr lang="ru-RU" sz="2400" dirty="0"/>
              <a:t>- обращайтесь к жизненно важным для слушателей фактам,</a:t>
            </a:r>
          </a:p>
          <a:p>
            <a:r>
              <a:rPr lang="ru-RU" sz="2400" dirty="0"/>
              <a:t>- старайтесь показать реальную пользу для слушателей ваших предложений, идей,</a:t>
            </a:r>
          </a:p>
          <a:p>
            <a:r>
              <a:rPr lang="ru-RU" sz="2400" dirty="0"/>
              <a:t>- персонифицируйте свои идеи (называйте имена людей, поддерживающих вашу точку зрения),</a:t>
            </a:r>
          </a:p>
          <a:p>
            <a:r>
              <a:rPr lang="ru-RU" sz="2400" dirty="0"/>
              <a:t>- будьте лаконичны: краткие выступления лучше оцениваются аудиторией,</a:t>
            </a:r>
          </a:p>
          <a:p>
            <a:r>
              <a:rPr lang="ru-RU" sz="2400" dirty="0"/>
              <a:t>- ссылайтесь на авторитеты (имена знаменитых и авторитетных в данной аудитории людей),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43214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F0FD47-D48C-4D9B-AF3E-75465CA7D67A}"/>
              </a:ext>
            </a:extLst>
          </p:cNvPr>
          <p:cNvSpPr txBox="1"/>
          <p:nvPr/>
        </p:nvSpPr>
        <p:spPr>
          <a:xfrm>
            <a:off x="1802167" y="843379"/>
            <a:ext cx="96322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/>
              <a:t>используйте цифры</a:t>
            </a:r>
          </a:p>
          <a:p>
            <a:r>
              <a:rPr lang="ru-RU" sz="2400" dirty="0"/>
              <a:t>Но! а) цифр не должно быть много; </a:t>
            </a:r>
          </a:p>
          <a:p>
            <a:r>
              <a:rPr lang="ru-RU" sz="2400" dirty="0"/>
              <a:t>б) статистические данные давайте в сравнении, сопоставлении;</a:t>
            </a:r>
          </a:p>
          <a:p>
            <a:r>
              <a:rPr lang="ru-RU" sz="2400" dirty="0"/>
              <a:t>в) цифры лучше округлять; </a:t>
            </a:r>
          </a:p>
          <a:p>
            <a:r>
              <a:rPr lang="ru-RU" sz="2400" dirty="0"/>
              <a:t>г) точно указывать источник статистических данных; </a:t>
            </a:r>
          </a:p>
          <a:p>
            <a:r>
              <a:rPr lang="ru-RU" sz="2400" dirty="0"/>
              <a:t>д) подавать цифры в наглядном сравнении, сопоставлении, е) не давайте длинных рядов цифр.</a:t>
            </a:r>
          </a:p>
          <a:p>
            <a:pPr marL="342900" indent="-342900">
              <a:buFontTx/>
              <a:buChar char="-"/>
            </a:pPr>
            <a:r>
              <a:rPr lang="ru-RU" sz="2400" dirty="0"/>
              <a:t>Наглядность. Известно, что 80% информации человек получает через зрение,</a:t>
            </a:r>
          </a:p>
          <a:p>
            <a:r>
              <a:rPr lang="ru-RU" sz="2400" dirty="0"/>
              <a:t>- используйте юмор.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5178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A78A8F-ADBD-4C86-8F49-1AA4FB9E808A}"/>
              </a:ext>
            </a:extLst>
          </p:cNvPr>
          <p:cNvSpPr txBox="1"/>
          <p:nvPr/>
        </p:nvSpPr>
        <p:spPr>
          <a:xfrm>
            <a:off x="1669002" y="461638"/>
            <a:ext cx="1012942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	Существуют и некоторые особые «технические» приемы, позволяющие </a:t>
            </a:r>
            <a:r>
              <a:rPr lang="ru-RU" sz="2400" b="1" dirty="0"/>
              <a:t>усилить аргументацию</a:t>
            </a:r>
            <a:r>
              <a:rPr lang="ru-RU" sz="2400" dirty="0"/>
              <a:t>:</a:t>
            </a:r>
          </a:p>
          <a:p>
            <a:r>
              <a:rPr lang="ru-RU" sz="2400" dirty="0"/>
              <a:t>	- подача </a:t>
            </a:r>
            <a:r>
              <a:rPr lang="ru-RU" sz="2400" b="1" dirty="0"/>
              <a:t>факта как нов</a:t>
            </a:r>
            <a:r>
              <a:rPr lang="ru-RU" sz="2400" dirty="0"/>
              <a:t>ого: Вчера стало известно…; Недавно установили…; Только что стало известно…;</a:t>
            </a:r>
          </a:p>
          <a:p>
            <a:r>
              <a:rPr lang="ru-RU" sz="2400" dirty="0"/>
              <a:t>	- подача </a:t>
            </a:r>
            <a:r>
              <a:rPr lang="ru-RU" sz="2400" b="1" dirty="0"/>
              <a:t>факта как установленного в результате экспериментальных данных</a:t>
            </a:r>
            <a:r>
              <a:rPr lang="ru-RU" sz="2400" dirty="0"/>
              <a:t>: Экспериментально установлено…; Эксперименты показали…;</a:t>
            </a:r>
          </a:p>
          <a:p>
            <a:r>
              <a:rPr lang="ru-RU" sz="2400" dirty="0"/>
              <a:t>	- подача </a:t>
            </a:r>
            <a:r>
              <a:rPr lang="ru-RU" sz="2400" b="1" dirty="0"/>
              <a:t>факта как установленного психологами</a:t>
            </a:r>
            <a:r>
              <a:rPr lang="ru-RU" sz="2400" dirty="0"/>
              <a:t>;</a:t>
            </a:r>
          </a:p>
          <a:p>
            <a:r>
              <a:rPr lang="ru-RU" sz="2400" dirty="0"/>
              <a:t>	- подача </a:t>
            </a:r>
            <a:r>
              <a:rPr lang="ru-RU" sz="2400" b="1" dirty="0"/>
              <a:t>факта как установленного авторитетными учеными </a:t>
            </a:r>
            <a:r>
              <a:rPr lang="ru-RU" sz="2400" dirty="0"/>
              <a:t>(профессор, академик) и упоминание фамилий этих ученых;</a:t>
            </a:r>
          </a:p>
          <a:p>
            <a:r>
              <a:rPr lang="ru-RU" sz="2400" dirty="0"/>
              <a:t>	- ссылка на то, что </a:t>
            </a:r>
            <a:r>
              <a:rPr lang="ru-RU" sz="2400" b="1" dirty="0"/>
              <a:t>идея, метод были известны уже давно, использовались великими людьми</a:t>
            </a:r>
            <a:r>
              <a:rPr lang="ru-RU" sz="2400" dirty="0"/>
              <a:t> прошлого: Еще Екатерина II пользовалась…; Александр Македонский всегда учитывал…</a:t>
            </a:r>
          </a:p>
          <a:p>
            <a:r>
              <a:rPr lang="ru-RU" sz="2400" dirty="0"/>
              <a:t>	</a:t>
            </a:r>
            <a:r>
              <a:rPr lang="ru-RU" i="1" dirty="0"/>
              <a:t>«Технические» приемы усиления убедительности речи зависят во многом от характера аудитории. Так, в Европе эффективна ссылка на Библию, в русской аудитории – нет.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28681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C6C2828-8BFD-4BDF-85BD-D46A47AF3BE2}"/>
              </a:ext>
            </a:extLst>
          </p:cNvPr>
          <p:cNvSpPr txBox="1"/>
          <p:nvPr/>
        </p:nvSpPr>
        <p:spPr>
          <a:xfrm>
            <a:off x="1376039" y="310718"/>
            <a:ext cx="1042238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Основные формально-логические законы</a:t>
            </a:r>
          </a:p>
          <a:p>
            <a:endParaRPr lang="ru-RU" sz="2400" dirty="0"/>
          </a:p>
          <a:p>
            <a:r>
              <a:rPr lang="ru-RU" sz="2400"/>
              <a:t>	Для </a:t>
            </a:r>
            <a:r>
              <a:rPr lang="ru-RU" sz="2400" dirty="0"/>
              <a:t>того чтобы правильно построить рассуждение, чтобы прийти к истинному выводу из истинных посылок, необходимо знание сформулированных логикой основных законов мышления.  </a:t>
            </a:r>
          </a:p>
          <a:p>
            <a:r>
              <a:rPr lang="ru-RU" sz="2400" dirty="0"/>
              <a:t>	</a:t>
            </a:r>
            <a:r>
              <a:rPr lang="ru-RU" sz="2400" b="1" dirty="0"/>
              <a:t>Закон тождества: </a:t>
            </a:r>
            <a:r>
              <a:rPr lang="ru-RU" sz="2400" dirty="0"/>
              <a:t>каждая мысль в процессе данного рассуждения должна иметь одно и то же определенное, устойчивое содержание.</a:t>
            </a:r>
          </a:p>
          <a:p>
            <a:r>
              <a:rPr lang="ru-RU" sz="2400" dirty="0"/>
              <a:t>	</a:t>
            </a:r>
            <a:r>
              <a:rPr lang="ru-RU" sz="2400" b="1" dirty="0"/>
              <a:t>Закон противоречия: </a:t>
            </a:r>
            <a:r>
              <a:rPr lang="ru-RU" sz="2400" dirty="0"/>
              <a:t>две противоположные мысли об одном и том же предмете, взятом в одно и тоже время и в одном и том же отношении, не могут быть одновременно истинными.</a:t>
            </a:r>
          </a:p>
          <a:p>
            <a:r>
              <a:rPr lang="ru-RU" sz="2400" dirty="0"/>
              <a:t>	</a:t>
            </a:r>
            <a:r>
              <a:rPr lang="ru-RU" sz="2400" b="1" dirty="0"/>
              <a:t>Закон исключенного третьего: </a:t>
            </a:r>
            <a:r>
              <a:rPr lang="ru-RU" sz="2400" dirty="0"/>
              <a:t>из двух противоречивых суждений одно должно быть истинным, другое ложным, а третьего не дано.</a:t>
            </a:r>
          </a:p>
          <a:p>
            <a:r>
              <a:rPr lang="ru-RU" sz="2400" dirty="0"/>
              <a:t>	</a:t>
            </a:r>
            <a:r>
              <a:rPr lang="ru-RU" sz="2400" b="1" dirty="0"/>
              <a:t>Закон достаточного основания: </a:t>
            </a:r>
            <a:r>
              <a:rPr lang="ru-RU" sz="2400" dirty="0"/>
              <a:t>всякая правильная мысль должна быть обоснована другими правильными мыслями, истинность которых доказана.</a:t>
            </a:r>
          </a:p>
        </p:txBody>
      </p:sp>
    </p:spTree>
    <p:extLst>
      <p:ext uri="{BB962C8B-B14F-4D97-AF65-F5344CB8AC3E}">
        <p14:creationId xmlns:p14="http://schemas.microsoft.com/office/powerpoint/2010/main" val="1677545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39D43A-AE72-4B8F-8A98-94BAD7B0E465}"/>
              </a:ext>
            </a:extLst>
          </p:cNvPr>
          <p:cNvSpPr txBox="1"/>
          <p:nvPr/>
        </p:nvSpPr>
        <p:spPr>
          <a:xfrm>
            <a:off x="1624614" y="243512"/>
            <a:ext cx="1011166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	</a:t>
            </a:r>
            <a:r>
              <a:rPr lang="ru-RU" sz="2400" b="1" dirty="0"/>
              <a:t>Доказательство</a:t>
            </a:r>
            <a:r>
              <a:rPr lang="ru-RU" sz="2400" dirty="0"/>
              <a:t> - это совокупность логических приемов обоснования истинности какого-либо суждения с помощью других истинных и связанных с ним суждений. </a:t>
            </a:r>
          </a:p>
          <a:p>
            <a:r>
              <a:rPr lang="ru-RU" sz="2400" dirty="0"/>
              <a:t>	При построении доказательства оратор использует рациональные (логические) аргументы: научные теории и гипотезы, факты, статистику. Все эти аргументы должны выдерживать проверку на истинность, опираться на знания, состоять из безличных суждений.</a:t>
            </a:r>
          </a:p>
          <a:p>
            <a:endParaRPr lang="ru-RU" sz="2400" dirty="0"/>
          </a:p>
          <a:p>
            <a:r>
              <a:rPr lang="ru-RU" sz="2400" dirty="0"/>
              <a:t>	</a:t>
            </a:r>
            <a:r>
              <a:rPr lang="ru-RU" sz="2400" b="1" dirty="0"/>
              <a:t>Внушение</a:t>
            </a:r>
            <a:r>
              <a:rPr lang="ru-RU" sz="2400" dirty="0"/>
              <a:t> - это навязывание готового мнения адресату путем воздействия на подсознание. </a:t>
            </a:r>
          </a:p>
          <a:p>
            <a:r>
              <a:rPr lang="ru-RU" sz="2400" dirty="0"/>
              <a:t>	Задача внушения - создать у адресата ощущение добровольности восприятия чужого мнения, его актуальности, привлекательности. При построении внушения оратор использует эмоциональные (риторические) аргументы: психологические, образные, ссылки на авторитеты и т. п. Очень часто идет апелляция на существующие оценки и нормы.</a:t>
            </a:r>
          </a:p>
        </p:txBody>
      </p:sp>
    </p:spTree>
    <p:extLst>
      <p:ext uri="{BB962C8B-B14F-4D97-AF65-F5344CB8AC3E}">
        <p14:creationId xmlns:p14="http://schemas.microsoft.com/office/powerpoint/2010/main" val="4172380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EE1D8C-8A88-42E1-8631-7239DB7A63EA}"/>
              </a:ext>
            </a:extLst>
          </p:cNvPr>
          <p:cNvSpPr txBox="1"/>
          <p:nvPr/>
        </p:nvSpPr>
        <p:spPr>
          <a:xfrm>
            <a:off x="1837678" y="648070"/>
            <a:ext cx="987196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Логика работает в научной сфере</a:t>
            </a:r>
            <a:r>
              <a:rPr lang="ru-RU" sz="2400" dirty="0"/>
              <a:t>, где доказательство является основной и важнейшей процедурой, а целью - исключительно отыскание истины. </a:t>
            </a:r>
          </a:p>
          <a:p>
            <a:r>
              <a:rPr lang="ru-RU" sz="2400" dirty="0"/>
              <a:t>	</a:t>
            </a:r>
            <a:r>
              <a:rPr lang="ru-RU" sz="2400" b="1" dirty="0"/>
              <a:t>Риторика работает в остальных сферах</a:t>
            </a:r>
            <a:r>
              <a:rPr lang="ru-RU" sz="2400" dirty="0"/>
              <a:t>, где логическое доказательство истины не является основной задачей оратора. </a:t>
            </a:r>
          </a:p>
          <a:p>
            <a:r>
              <a:rPr lang="ru-RU" sz="2400" dirty="0"/>
              <a:t>	Однако если логические и психологические элементы в убеждающей речи оказываются в большем равновесии, это дает наиболее сильный эффект.</a:t>
            </a:r>
          </a:p>
          <a:p>
            <a:endParaRPr lang="ru-RU" sz="2400" dirty="0"/>
          </a:p>
          <a:p>
            <a:r>
              <a:rPr lang="ru-RU" sz="2400" dirty="0"/>
              <a:t>	Очень важно знать </a:t>
            </a:r>
            <a:r>
              <a:rPr lang="ru-RU" sz="2400" b="1" dirty="0"/>
              <a:t>логические правила доказательства</a:t>
            </a:r>
            <a:r>
              <a:rPr lang="ru-RU" sz="2400" dirty="0"/>
              <a:t>, чтобы не допускать многих грубых логических ошибок.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37512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33599E-BB9D-489F-8D46-B5C852C3EF71}"/>
              </a:ext>
            </a:extLst>
          </p:cNvPr>
          <p:cNvSpPr txBox="1"/>
          <p:nvPr/>
        </p:nvSpPr>
        <p:spPr>
          <a:xfrm>
            <a:off x="1642369" y="239696"/>
            <a:ext cx="993411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Требования логики к аргументам:</a:t>
            </a:r>
          </a:p>
          <a:p>
            <a:r>
              <a:rPr lang="ru-RU" sz="2400" dirty="0"/>
              <a:t>1. </a:t>
            </a:r>
            <a:r>
              <a:rPr lang="ru-RU" sz="2400" b="1" i="1" dirty="0"/>
              <a:t>Аргументы должны быть истинными</a:t>
            </a:r>
            <a:r>
              <a:rPr lang="ru-RU" sz="2400" dirty="0"/>
              <a:t>. Только из истинных посылок, как известно, вытекает истинное следствие. Нарушение этого правила приводит к ошибкам в доказательстве.</a:t>
            </a:r>
          </a:p>
          <a:p>
            <a:endParaRPr lang="ru-RU" sz="2400" dirty="0"/>
          </a:p>
          <a:p>
            <a:r>
              <a:rPr lang="ru-RU" sz="2400" dirty="0"/>
              <a:t>	Попытка обосновать тезис с помощью ложных аргументов (посылок) может быть и </a:t>
            </a:r>
            <a:r>
              <a:rPr lang="ru-RU" sz="2400" i="1" u="sng" dirty="0"/>
              <a:t>непреднамеренно</a:t>
            </a:r>
            <a:r>
              <a:rPr lang="ru-RU" sz="2400" dirty="0"/>
              <a:t>й (например, до Коперника ученые считали, что Солнце вращается вокруг Земли и, исходя из этого ложного аргумента, строили свои теории).</a:t>
            </a:r>
          </a:p>
          <a:p>
            <a:r>
              <a:rPr lang="ru-RU" sz="2400" dirty="0"/>
              <a:t>	Ошибка может быть и </a:t>
            </a:r>
            <a:r>
              <a:rPr lang="ru-RU" sz="2400" i="1" u="sng" dirty="0"/>
              <a:t>преднамеренной</a:t>
            </a:r>
            <a:r>
              <a:rPr lang="ru-RU" sz="2400" dirty="0"/>
              <a:t> с целью запутать, ввести в заблуждение других людей (например, дача ложных показаний свидетелями или обвиняемыми в ходе судебного расследования, неправильное опознание вещей или людей и т. п., из чего затем делаются ложные заключения). </a:t>
            </a:r>
          </a:p>
        </p:txBody>
      </p:sp>
    </p:spTree>
    <p:extLst>
      <p:ext uri="{BB962C8B-B14F-4D97-AF65-F5344CB8AC3E}">
        <p14:creationId xmlns:p14="http://schemas.microsoft.com/office/powerpoint/2010/main" val="479203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753CD6-329A-435E-A663-DA833975CFE4}"/>
              </a:ext>
            </a:extLst>
          </p:cNvPr>
          <p:cNvSpPr txBox="1"/>
          <p:nvPr/>
        </p:nvSpPr>
        <p:spPr>
          <a:xfrm>
            <a:off x="1633491" y="523782"/>
            <a:ext cx="99429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Законы логики </a:t>
            </a:r>
            <a:r>
              <a:rPr lang="ru-RU" sz="2400" dirty="0"/>
              <a:t>гарантируют истинное заключение, только когда все принимаемые посылки верны. Если хотя бы одна из них ошибочна, уверенности в истинности выводимого тезиса нет, а значит, нет и доказательства.</a:t>
            </a:r>
          </a:p>
          <a:p>
            <a:endParaRPr lang="ru-RU" sz="2400" dirty="0"/>
          </a:p>
          <a:p>
            <a:r>
              <a:rPr lang="ru-RU" sz="2400" dirty="0"/>
              <a:t>	Употребление ложных, недоказанных или непроверенных аргументов нередко сопровождается оборотами: "</a:t>
            </a:r>
            <a:r>
              <a:rPr lang="ru-RU" sz="2400" b="1" i="1" dirty="0"/>
              <a:t>как известно", "давно установлено", "совершенно очевидно", "никто не станет отрицать" и т.п</a:t>
            </a:r>
            <a:r>
              <a:rPr lang="ru-RU" sz="2400" dirty="0"/>
              <a:t>. </a:t>
            </a:r>
          </a:p>
          <a:p>
            <a:r>
              <a:rPr lang="ru-RU" sz="2400" dirty="0"/>
              <a:t>	Слушателю или читателю как бы оставляется одно: упрекать себя за незнание того, что давно и всем известно. Как может нарушаться это правило?</a:t>
            </a:r>
          </a:p>
        </p:txBody>
      </p:sp>
    </p:spTree>
    <p:extLst>
      <p:ext uri="{BB962C8B-B14F-4D97-AF65-F5344CB8AC3E}">
        <p14:creationId xmlns:p14="http://schemas.microsoft.com/office/powerpoint/2010/main" val="3101496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580B8C-042A-4E75-9990-C968F3D99B18}"/>
              </a:ext>
            </a:extLst>
          </p:cNvPr>
          <p:cNvSpPr txBox="1"/>
          <p:nvPr/>
        </p:nvSpPr>
        <p:spPr>
          <a:xfrm>
            <a:off x="1660124" y="1376039"/>
            <a:ext cx="100406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	а) Ложный довод </a:t>
            </a:r>
            <a:r>
              <a:rPr lang="ru-RU" sz="2400" dirty="0"/>
              <a:t>- это употребление ложных, недоказанных или непроверенных аргументов. </a:t>
            </a:r>
          </a:p>
          <a:p>
            <a:r>
              <a:rPr lang="ru-RU" sz="2400" dirty="0"/>
              <a:t>	Например, члены религиозной секты призывали срочно покаяться, потому что «в декабре наступит конец света». При этом каждому разумному человеку было ясно, что конец света не наступит по меньшей мере так быстро и так просто. </a:t>
            </a:r>
          </a:p>
          <a:p>
            <a:r>
              <a:rPr lang="ru-RU" sz="2400" dirty="0"/>
              <a:t>	Аналогичный пример довода: "потому что давно найдено универсальное лекарство, помогающее от всех болезней". 	Если эти мысли используются в качестве доводов, то они должны быть квалифицированы как ложные.</a:t>
            </a:r>
          </a:p>
        </p:txBody>
      </p:sp>
    </p:spTree>
    <p:extLst>
      <p:ext uri="{BB962C8B-B14F-4D97-AF65-F5344CB8AC3E}">
        <p14:creationId xmlns:p14="http://schemas.microsoft.com/office/powerpoint/2010/main" val="2722820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127E21-7721-4A28-AABF-526FE5B08C7F}"/>
              </a:ext>
            </a:extLst>
          </p:cNvPr>
          <p:cNvSpPr txBox="1"/>
          <p:nvPr/>
        </p:nvSpPr>
        <p:spPr>
          <a:xfrm>
            <a:off x="1580225" y="460309"/>
            <a:ext cx="994299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	</a:t>
            </a:r>
            <a:r>
              <a:rPr lang="ru-RU" sz="2400" b="1" dirty="0"/>
              <a:t>б) Произвольный дово</a:t>
            </a:r>
            <a:r>
              <a:rPr lang="ru-RU" sz="2400" dirty="0"/>
              <a:t>д - это когда приводимое основание никак не доказывает тезис.  </a:t>
            </a:r>
          </a:p>
          <a:p>
            <a:r>
              <a:rPr lang="ru-RU" sz="2400" dirty="0"/>
              <a:t>	Например: "Поддержите партию любителей пива! Спрашивают, почему у нас такое название. </a:t>
            </a:r>
          </a:p>
          <a:p>
            <a:r>
              <a:rPr lang="ru-RU" sz="2400" dirty="0"/>
              <a:t>	Тезис: Но ведь употребление пива - это показатель благосостояния государства. </a:t>
            </a:r>
          </a:p>
          <a:p>
            <a:r>
              <a:rPr lang="ru-RU" sz="2400" dirty="0"/>
              <a:t>	Аргумент: Посмотрите, что пьют в благополучных Норвегии и Германии - пиво! А что пьют у нас? Водку и самогон! Это потому, что у нас плохое экономическое состояние. Именно поэтому мы выбрали пиво как символ экономического благополучия, к которому мы и будем стремиться". </a:t>
            </a:r>
          </a:p>
          <a:p>
            <a:r>
              <a:rPr lang="ru-RU" sz="2400" dirty="0"/>
              <a:t>	</a:t>
            </a:r>
          </a:p>
          <a:p>
            <a:r>
              <a:rPr lang="ru-RU" sz="2400" dirty="0"/>
              <a:t>	Довод "в Германии и Норвегии пьют пиво" является произвольным по отношению к тезису "пиво является символом процветания нации".</a:t>
            </a:r>
          </a:p>
        </p:txBody>
      </p:sp>
    </p:spTree>
    <p:extLst>
      <p:ext uri="{BB962C8B-B14F-4D97-AF65-F5344CB8AC3E}">
        <p14:creationId xmlns:p14="http://schemas.microsoft.com/office/powerpoint/2010/main" val="335119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3ADD6A-9372-446C-A844-19114786BEF3}"/>
              </a:ext>
            </a:extLst>
          </p:cNvPr>
          <p:cNvSpPr txBox="1"/>
          <p:nvPr/>
        </p:nvSpPr>
        <p:spPr>
          <a:xfrm>
            <a:off x="2032986" y="1376039"/>
            <a:ext cx="97831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</a:t>
            </a:r>
            <a:r>
              <a:rPr lang="ru-RU" sz="2400" b="1" dirty="0"/>
              <a:t>в) Нелепый дов</a:t>
            </a:r>
            <a:r>
              <a:rPr lang="ru-RU" sz="2400" dirty="0"/>
              <a:t>од - крайняя форма ложного довода, очевидная, а иногда и утрированная ошибка в рассуждениях. </a:t>
            </a:r>
          </a:p>
          <a:p>
            <a:endParaRPr lang="ru-RU" sz="2400" dirty="0"/>
          </a:p>
          <a:p>
            <a:r>
              <a:rPr lang="ru-RU" sz="2400" dirty="0"/>
              <a:t>	Использование этого приема свидетельствует либо о крайней невежественности, либо об очевидной недобросовестности оратора.</a:t>
            </a:r>
          </a:p>
          <a:p>
            <a:r>
              <a:rPr lang="ru-RU" sz="2400" dirty="0"/>
              <a:t>	Например: </a:t>
            </a:r>
          </a:p>
          <a:p>
            <a:r>
              <a:rPr lang="ru-RU" sz="2400" dirty="0"/>
              <a:t>"Во всех бедах нашего государства виноваты инопланетяне. Именно по их вине развалилась промышленность».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0468644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95</TotalTime>
  <Words>127</Words>
  <Application>Microsoft Office PowerPoint</Application>
  <PresentationFormat>Широкоэкранный</PresentationFormat>
  <Paragraphs>154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11</cp:revision>
  <dcterms:created xsi:type="dcterms:W3CDTF">2018-03-22T12:53:30Z</dcterms:created>
  <dcterms:modified xsi:type="dcterms:W3CDTF">2018-03-25T08:47:47Z</dcterms:modified>
</cp:coreProperties>
</file>