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9" r:id="rId1"/>
  </p:sldMasterIdLst>
  <p:notesMasterIdLst>
    <p:notesMasterId r:id="rId23"/>
  </p:notesMasterIdLst>
  <p:sldIdLst>
    <p:sldId id="394" r:id="rId2"/>
    <p:sldId id="395" r:id="rId3"/>
    <p:sldId id="396" r:id="rId4"/>
    <p:sldId id="397" r:id="rId5"/>
    <p:sldId id="406" r:id="rId6"/>
    <p:sldId id="407" r:id="rId7"/>
    <p:sldId id="408" r:id="rId8"/>
    <p:sldId id="409" r:id="rId9"/>
    <p:sldId id="411" r:id="rId10"/>
    <p:sldId id="412" r:id="rId11"/>
    <p:sldId id="418" r:id="rId12"/>
    <p:sldId id="413" r:id="rId13"/>
    <p:sldId id="414" r:id="rId14"/>
    <p:sldId id="415" r:id="rId15"/>
    <p:sldId id="416" r:id="rId16"/>
    <p:sldId id="417" r:id="rId17"/>
    <p:sldId id="419" r:id="rId18"/>
    <p:sldId id="420" r:id="rId19"/>
    <p:sldId id="421" r:id="rId20"/>
    <p:sldId id="422" r:id="rId21"/>
    <p:sldId id="423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0000"/>
    <a:srgbClr val="C08080"/>
    <a:srgbClr val="660033"/>
    <a:srgbClr val="99CCFF"/>
    <a:srgbClr val="238BB5"/>
    <a:srgbClr val="904848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760" autoAdjust="0"/>
    <p:restoredTop sz="92256" autoAdjust="0"/>
  </p:normalViewPr>
  <p:slideViewPr>
    <p:cSldViewPr>
      <p:cViewPr varScale="1">
        <p:scale>
          <a:sx n="84" d="100"/>
          <a:sy n="84" d="100"/>
        </p:scale>
        <p:origin x="-19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FDCBFF-5B88-4F05-A771-B5C65A0B7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79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80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9DB2-C99C-43E2-B314-1ADB7841E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AE3F7-2B11-4382-AD26-2DA09A619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E0C76-410F-4A23-B936-EF1E1E4BB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B7A5-A73A-42A6-8499-AA4B5882F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ED17-4725-4B2E-AAC0-B2F518640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DB5EC-5C0E-4C45-87C4-F0D2CC5EE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099FA-92EE-4376-AC63-210194B65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273F4-AE08-4D8C-9632-9401FFA34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21CE2-6973-4A57-AC37-F2F7A5479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F28A2-7B27-4CA7-A8C7-F7525684E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06E08-825A-4625-8313-7A3A76D27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4473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74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74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4474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4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475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4475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75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75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76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477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477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477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477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7F805DD-94B4-48B5-A206-49BC8D9D9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477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4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4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44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4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44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75" grpId="0"/>
      <p:bldP spid="244779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47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47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47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47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47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47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47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47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47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47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неф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466850"/>
            <a:ext cx="3960813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52928" dir="2498012" algn="ctr" rotWithShape="0">
              <a:srgbClr val="00FFFF"/>
            </a:outerShdw>
          </a:effectLst>
        </p:spPr>
      </p:pic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1341438"/>
            <a:ext cx="5435601" cy="55165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Arial" charset="0"/>
              </a:rPr>
              <a:t>	</a:t>
            </a:r>
            <a:r>
              <a:rPr lang="ru-RU" sz="2000" dirty="0" smtClean="0">
                <a:solidFill>
                  <a:srgbClr val="000000"/>
                </a:solidFill>
              </a:rPr>
              <a:t>Дальний Восток располагает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большими запасами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топливных ресурсов.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Крупные запасы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угля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000" dirty="0" smtClean="0">
                <a:solidFill>
                  <a:srgbClr val="000000"/>
                </a:solidFill>
              </a:rPr>
              <a:t>расположены в Ленском бассейне.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Южно-Якутский – один из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наиболее перспективных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бассейнов коксующегося угля.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Выявлены на территории района нефтегазоносные провинции, но разрабатываются пока только месторождения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нефти</a:t>
            </a:r>
            <a:r>
              <a:rPr lang="en-US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на севере Сахалина (Оха и </a:t>
            </a:r>
            <a:r>
              <a:rPr lang="ru-RU" sz="2000" dirty="0" err="1" smtClean="0">
                <a:solidFill>
                  <a:srgbClr val="000000"/>
                </a:solidFill>
              </a:rPr>
              <a:t>Тунгор</a:t>
            </a:r>
            <a:r>
              <a:rPr lang="ru-RU" sz="2000" dirty="0" smtClean="0">
                <a:solidFill>
                  <a:srgbClr val="000000"/>
                </a:solidFill>
              </a:rPr>
              <a:t>).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Нефть высокого качества, но ее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не хватает для удовлетворения потребностей района.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Газ</a:t>
            </a:r>
            <a:r>
              <a:rPr lang="ru-RU" sz="2000" dirty="0" smtClean="0">
                <a:solidFill>
                  <a:srgbClr val="000000"/>
                </a:solidFill>
              </a:rPr>
              <a:t> обнаружен в </a:t>
            </a:r>
            <a:r>
              <a:rPr lang="ru-RU" sz="2000" dirty="0" err="1" smtClean="0">
                <a:solidFill>
                  <a:srgbClr val="000000"/>
                </a:solidFill>
              </a:rPr>
              <a:t>Лено-Вилюйской</a:t>
            </a:r>
            <a:r>
              <a:rPr lang="ru-RU" sz="2000" dirty="0" smtClean="0">
                <a:solidFill>
                  <a:srgbClr val="000000"/>
                </a:solidFill>
              </a:rPr>
              <a:t> нефтегазоносной провинции.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443663" y="6165850"/>
            <a:ext cx="26114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altLang="ru-RU">
                <a:solidFill>
                  <a:srgbClr val="000000"/>
                </a:solidFill>
              </a:rPr>
              <a:t>Основные базы нефти.</a:t>
            </a:r>
          </a:p>
        </p:txBody>
      </p:sp>
      <p:sp>
        <p:nvSpPr>
          <p:cNvPr id="33804" name="WordArt 12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624637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5688000" prstMaterial="legacyMatte">
              <a:extrusionClr>
                <a:schemeClr val="tx2"/>
              </a:extrusionClr>
            </a:sp3d>
          </a:bodyPr>
          <a:lstStyle/>
          <a:p>
            <a:pPr algn="l"/>
            <a:r>
              <a:rPr lang="ru-RU" sz="2800" b="1" kern="10" spc="-140">
                <a:ln w="9525">
                  <a:round/>
                  <a:headEnd/>
                  <a:tailEnd/>
                </a:ln>
                <a:solidFill>
                  <a:srgbClr val="000080"/>
                </a:solidFill>
                <a:latin typeface="Verdana"/>
                <a:ea typeface="Verdana"/>
                <a:cs typeface="Verdana"/>
              </a:rPr>
              <a:t>ТОПЛИВНЫЕ РЕСУРСЫ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3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80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83" name="Rectangle 11"/>
          <p:cNvSpPr>
            <a:spLocks noChangeArrowheads="1"/>
          </p:cNvSpPr>
          <p:nvPr/>
        </p:nvSpPr>
        <p:spPr bwMode="auto">
          <a:xfrm>
            <a:off x="4394200" y="2852738"/>
            <a:ext cx="4356100" cy="3384550"/>
          </a:xfrm>
          <a:prstGeom prst="rect">
            <a:avLst/>
          </a:prstGeom>
          <a:solidFill>
            <a:srgbClr val="74B7FA"/>
          </a:solidFill>
          <a:ln w="9525" algn="ctr">
            <a:solidFill>
              <a:srgbClr val="74B7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557338"/>
            <a:ext cx="8929688" cy="4967287"/>
          </a:xfrm>
          <a:solidFill>
            <a:srgbClr val="FFC000"/>
          </a:solidFill>
          <a:ln>
            <a:solidFill>
              <a:srgbClr val="FFC0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На Дальнем Востоке, главным образом, ведется заготовление таких видов деревьев как 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лиственница, ель, кедр и пихта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крайне мало используются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мелколиственные леса.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Лесные товары – это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стандартные дома,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фанера, тара, паркет,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хвойно-витаминная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мука,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кормовые дрожжи,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   этиловый спирт 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углекислота. </a:t>
            </a:r>
          </a:p>
        </p:txBody>
      </p:sp>
      <p:sp>
        <p:nvSpPr>
          <p:cNvPr id="43012" name="WordArt 13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28198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006666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Лесная, деревообрабатывающая,</a:t>
            </a:r>
          </a:p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целлюлозно-бумажная промышленность.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C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1139825"/>
          </a:xfrm>
        </p:spPr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  <a:effectLst/>
              </a:rPr>
              <a:t>Заготовление древесины.</a:t>
            </a:r>
            <a:br>
              <a:rPr lang="ru-RU" altLang="ru-RU" smtClean="0">
                <a:solidFill>
                  <a:schemeClr val="tx1"/>
                </a:solidFill>
                <a:effectLst/>
              </a:rPr>
            </a:br>
            <a:endParaRPr lang="ru-RU" alt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7A1AF-4A5C-404F-BBAA-0BDAAE04722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>
            <p:ph idx="1"/>
          </p:nvPr>
        </p:nvGraphicFramePr>
        <p:xfrm>
          <a:off x="1116013" y="1557338"/>
          <a:ext cx="6721475" cy="4484687"/>
        </p:xfrm>
        <a:graphic>
          <a:graphicData uri="http://schemas.openxmlformats.org/presentationml/2006/ole">
            <p:oleObj spid="_x0000_s1026" name="Диаграмма" r:id="rId3" imgW="5038640" imgH="3362293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56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63" name="Picture 15" descr="6800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2492375"/>
            <a:ext cx="26860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27749" dir="2132261" algn="ctr" rotWithShape="0">
              <a:srgbClr val="008080"/>
            </a:outerShdw>
          </a:effectLst>
        </p:spPr>
      </p:pic>
      <p:pic>
        <p:nvPicPr>
          <p:cNvPr id="155655" name="Picture 7" descr="6800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2850" y="4508500"/>
            <a:ext cx="24495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42633" dir="2572734" algn="ctr" rotWithShape="0">
              <a:srgbClr val="996600"/>
            </a:outerShdw>
          </a:effectLst>
        </p:spPr>
      </p:pic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179388" y="1557338"/>
            <a:ext cx="8748712" cy="3970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2800">
                <a:solidFill>
                  <a:srgbClr val="000000"/>
                </a:solidFill>
              </a:rPr>
              <a:t>На Дальнем Востоке есть породы деревьев, занимающие небольшие площади, </a:t>
            </a:r>
          </a:p>
          <a:p>
            <a:pPr algn="r"/>
            <a:r>
              <a:rPr lang="ru-RU" altLang="ru-RU" sz="2800">
                <a:solidFill>
                  <a:srgbClr val="000000"/>
                </a:solidFill>
              </a:rPr>
              <a:t>но </a:t>
            </a:r>
            <a:r>
              <a:rPr lang="ru-RU" altLang="ru-RU" sz="2800" b="1" i="1">
                <a:solidFill>
                  <a:srgbClr val="000000"/>
                </a:solidFill>
              </a:rPr>
              <a:t>играющие существенную </a:t>
            </a:r>
          </a:p>
          <a:p>
            <a:pPr algn="r"/>
            <a:r>
              <a:rPr lang="ru-RU" altLang="ru-RU" sz="2800" b="1" i="1">
                <a:solidFill>
                  <a:srgbClr val="000000"/>
                </a:solidFill>
              </a:rPr>
              <a:t>Роль </a:t>
            </a:r>
            <a:r>
              <a:rPr lang="ru-RU" altLang="ru-RU" sz="2800">
                <a:solidFill>
                  <a:srgbClr val="000000"/>
                </a:solidFill>
              </a:rPr>
              <a:t>в хозяйстве:</a:t>
            </a:r>
          </a:p>
          <a:p>
            <a:pPr algn="r"/>
            <a:endParaRPr lang="ru-RU" altLang="ru-RU" sz="2800">
              <a:solidFill>
                <a:srgbClr val="000000"/>
              </a:solidFill>
            </a:endParaRPr>
          </a:p>
          <a:p>
            <a:pPr lvl="4" algn="r">
              <a:buFontTx/>
              <a:buChar char="•"/>
            </a:pPr>
            <a:r>
              <a:rPr lang="ru-RU" altLang="ru-RU" sz="2800" b="1" i="1">
                <a:solidFill>
                  <a:srgbClr val="000000"/>
                </a:solidFill>
              </a:rPr>
              <a:t>амурский бархат</a:t>
            </a:r>
          </a:p>
          <a:p>
            <a:pPr lvl="4" algn="r"/>
            <a:r>
              <a:rPr lang="ru-RU" altLang="ru-RU" sz="2800" b="1" i="1">
                <a:solidFill>
                  <a:srgbClr val="000000"/>
                </a:solidFill>
              </a:rPr>
              <a:t> 		(амурского ореха)</a:t>
            </a:r>
          </a:p>
          <a:p>
            <a:pPr lvl="3" algn="r">
              <a:buFontTx/>
              <a:buChar char="•"/>
            </a:pPr>
            <a:r>
              <a:rPr lang="ru-RU" altLang="ru-RU" sz="2800" b="1" i="1">
                <a:solidFill>
                  <a:srgbClr val="000000"/>
                </a:solidFill>
              </a:rPr>
              <a:t>жёлтая берёза</a:t>
            </a:r>
          </a:p>
          <a:p>
            <a:pPr algn="r">
              <a:buFontTx/>
              <a:buChar char="•"/>
            </a:pPr>
            <a:r>
              <a:rPr lang="ru-RU" altLang="ru-RU" sz="2800" b="1" i="1">
                <a:solidFill>
                  <a:srgbClr val="000000"/>
                </a:solidFill>
              </a:rPr>
              <a:t>белая берёза</a:t>
            </a:r>
            <a:r>
              <a:rPr lang="ru-RU" altLang="ru-RU" sz="28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4037" name="WordArt 14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28198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006666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Лесная, деревообрабатывающая,</a:t>
            </a:r>
          </a:p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целлюлозно-бумажная промышленность.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5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5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5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5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5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5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8" name="Picture 10" descr="697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716338"/>
            <a:ext cx="39608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92376" dir="2062821" algn="ctr" rotWithShape="0">
              <a:srgbClr val="FF5050"/>
            </a:outerShdw>
          </a:effectLst>
        </p:spPr>
      </p:pic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8893175" cy="50847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На Дальнем Востоке для широкого развития 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механической и химической переработки древесины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 имеются все необходимые условия:</a:t>
            </a:r>
          </a:p>
          <a:p>
            <a:pPr lvl="1" eaLnBrk="1" hangingPunct="1"/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богатейшие лесные ресурсы </a:t>
            </a:r>
          </a:p>
          <a:p>
            <a:pPr lvl="1" eaLnBrk="1" hangingPunct="1"/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топливо и энергия</a:t>
            </a:r>
          </a:p>
          <a:p>
            <a:pPr lvl="1" eaLnBrk="1" hangingPunct="1"/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хорошая </a:t>
            </a:r>
          </a:p>
          <a:p>
            <a:pPr lvl="1" eaLnBrk="1" hangingPunct="1">
              <a:buFontTx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обеспеченность водой</a:t>
            </a:r>
          </a:p>
          <a:p>
            <a:pPr lvl="1" eaLnBrk="1" hangingPunct="1"/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свободные </a:t>
            </a:r>
          </a:p>
          <a:p>
            <a:pPr lvl="1" eaLnBrk="1" hangingPunct="1">
              <a:buFontTx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земельные участки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  </a:t>
            </a:r>
          </a:p>
          <a:p>
            <a:pPr lvl="1" eaLnBrk="1" hangingPunct="1">
              <a:buFontTx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для промышленного</a:t>
            </a:r>
          </a:p>
          <a:p>
            <a:pPr lvl="1" eaLnBrk="1" hangingPunct="1">
              <a:buFontTx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строительства.</a:t>
            </a:r>
          </a:p>
        </p:txBody>
      </p:sp>
      <p:sp>
        <p:nvSpPr>
          <p:cNvPr id="45060" name="WordArt 12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28198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006666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Лесная, деревообрабатывающая,</a:t>
            </a:r>
          </a:p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целлюлозно-бумажная промышленность.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738" y="2133600"/>
            <a:ext cx="8507412" cy="5399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Черная металлургия развита недостаточно.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	В районе имеется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      </a:t>
            </a:r>
            <a:r>
              <a:rPr lang="ru-RU" altLang="ru-RU" sz="2800" b="1" i="1" smtClean="0">
                <a:solidFill>
                  <a:srgbClr val="000000"/>
                </a:solidFill>
                <a:effectLst/>
              </a:rPr>
              <a:t>завод металлургии</a:t>
            </a:r>
            <a:r>
              <a:rPr lang="ru-RU" altLang="ru-RU" sz="2800" smtClean="0">
                <a:solidFill>
                  <a:srgbClr val="000000"/>
                </a:solidFill>
                <a:effectLst/>
              </a:rPr>
              <a:t> </a:t>
            </a:r>
            <a:r>
              <a:rPr lang="ru-RU" altLang="ru-RU" sz="2800" b="1" i="1" smtClean="0">
                <a:solidFill>
                  <a:srgbClr val="000000"/>
                </a:solidFill>
                <a:effectLst/>
              </a:rPr>
              <a:t>-“Амурсталь”</a:t>
            </a:r>
            <a:r>
              <a:rPr lang="ru-RU" altLang="ru-RU" sz="28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	              в Комсомольсе-на-Амуре,      	       			работающий на металлоломе.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600" smtClean="0">
              <a:solidFill>
                <a:srgbClr val="000000"/>
              </a:solidFill>
              <a:effectLst/>
            </a:endParaRPr>
          </a:p>
        </p:txBody>
      </p:sp>
      <p:sp>
        <p:nvSpPr>
          <p:cNvPr id="96265" name="WordArt 9"/>
          <p:cNvSpPr>
            <a:spLocks noChangeArrowheads="1" noChangeShapeType="1" noTextEdit="1"/>
          </p:cNvSpPr>
          <p:nvPr/>
        </p:nvSpPr>
        <p:spPr bwMode="auto">
          <a:xfrm>
            <a:off x="1185863" y="765175"/>
            <a:ext cx="70580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0000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FD1"/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path path="rect">
                    <a:fillToRect l="50000" t="50000" r="50000" b="50000"/>
                  </a:path>
                </a:gradFill>
                <a:latin typeface="Verdana"/>
                <a:ea typeface="Verdana"/>
                <a:cs typeface="Verdana"/>
              </a:rPr>
              <a:t>Черная металлургия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6263" y="1628775"/>
            <a:ext cx="8675687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  <a:latin typeface="Arial" charset="0"/>
              </a:rPr>
              <a:t>	</a:t>
            </a:r>
            <a:r>
              <a:rPr lang="ru-RU" altLang="ru-RU" sz="2600" smtClean="0">
                <a:solidFill>
                  <a:srgbClr val="000000"/>
                </a:solidFill>
                <a:effectLst/>
                <a:latin typeface="Arial" charset="0"/>
              </a:rPr>
              <a:t>С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ейчас цветная металлургия испытывает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не такой значительный спад,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как в других отраслях производства.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На Дальнем Востоке 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добывается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	основная часть олова,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значительная часть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	золота, серебра,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	вольфрама, свинца,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	цинка, ртути, флюорита,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	висмута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и других ценных полезных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ископаемых России.</a:t>
            </a:r>
          </a:p>
        </p:txBody>
      </p:sp>
      <p:sp>
        <p:nvSpPr>
          <p:cNvPr id="106506" name="WordArt 10"/>
          <p:cNvSpPr>
            <a:spLocks noChangeArrowheads="1" noChangeShapeType="1" noTextEdit="1"/>
          </p:cNvSpPr>
          <p:nvPr/>
        </p:nvSpPr>
        <p:spPr bwMode="auto">
          <a:xfrm>
            <a:off x="1185863" y="765175"/>
            <a:ext cx="70580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5400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rect">
                    <a:fillToRect r="100000" b="100000"/>
                  </a:path>
                </a:gradFill>
                <a:latin typeface="Verdana"/>
                <a:ea typeface="Verdana"/>
                <a:cs typeface="Verdana"/>
              </a:rPr>
              <a:t>Цветная металлургия</a:t>
            </a:r>
          </a:p>
        </p:txBody>
      </p:sp>
      <p:pic>
        <p:nvPicPr>
          <p:cNvPr id="106508" name="Picture 12" descr="DT11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275138"/>
            <a:ext cx="239395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90500" dir="2212194" algn="ctr" rotWithShape="0">
              <a:srgbClr val="008080"/>
            </a:outerShdw>
          </a:effectLst>
        </p:spPr>
      </p:pic>
      <p:pic>
        <p:nvPicPr>
          <p:cNvPr id="106509" name="Picture 13" descr="DT11004"/>
          <p:cNvPicPr>
            <a:picLocks noChangeAspect="1" noChangeArrowheads="1"/>
          </p:cNvPicPr>
          <p:nvPr/>
        </p:nvPicPr>
        <p:blipFill>
          <a:blip r:embed="rId3">
            <a:lum bright="24000" contrast="-30000"/>
          </a:blip>
          <a:srcRect/>
          <a:stretch>
            <a:fillRect/>
          </a:stretch>
        </p:blipFill>
        <p:spPr bwMode="auto">
          <a:xfrm>
            <a:off x="5508625" y="350043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80501" dir="2357364" algn="ctr" rotWithShape="0">
              <a:srgbClr val="540000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"/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>
                <a:solidFill>
                  <a:srgbClr val="000000"/>
                </a:solidFill>
                <a:effectLst/>
              </a:rPr>
              <a:t>    </a:t>
            </a:r>
            <a:r>
              <a:rPr lang="ru-RU" altLang="ru-RU" sz="2800" smtClean="0">
                <a:solidFill>
                  <a:srgbClr val="000000"/>
                </a:solidFill>
                <a:effectLst/>
              </a:rPr>
              <a:t>Топливная промышленность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на Дальнем Востоке представлена </a:t>
            </a:r>
            <a:r>
              <a:rPr lang="ru-RU" altLang="ru-RU" sz="2800" b="1" i="1" smtClean="0">
                <a:solidFill>
                  <a:srgbClr val="000000"/>
                </a:solidFill>
                <a:effectLst/>
              </a:rPr>
              <a:t>добычей угля, нефти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i="1" smtClean="0">
                <a:solidFill>
                  <a:srgbClr val="000000"/>
                </a:solidFill>
                <a:effectLst/>
              </a:rPr>
              <a:t>	и природного газа</a:t>
            </a:r>
            <a:r>
              <a:rPr lang="ru-RU" altLang="ru-RU" sz="2800" smtClean="0">
                <a:solidFill>
                  <a:srgbClr val="000000"/>
                </a:solidFill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Данная отрасль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дополняет основной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территориальный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комплекс.</a:t>
            </a:r>
          </a:p>
        </p:txBody>
      </p:sp>
      <p:sp>
        <p:nvSpPr>
          <p:cNvPr id="94214" name="WordArt 6"/>
          <p:cNvSpPr>
            <a:spLocks noChangeArrowheads="1" noChangeShapeType="1" noTextEdit="1"/>
          </p:cNvSpPr>
          <p:nvPr/>
        </p:nvSpPr>
        <p:spPr bwMode="auto">
          <a:xfrm>
            <a:off x="1692275" y="404813"/>
            <a:ext cx="5688013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00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Топливная</a:t>
            </a:r>
          </a:p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промышленность.</a:t>
            </a:r>
          </a:p>
        </p:txBody>
      </p:sp>
      <p:pic>
        <p:nvPicPr>
          <p:cNvPr id="94216" name="Picture 8" descr="799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716338"/>
            <a:ext cx="34575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46589" dir="2070511" algn="ctr" rotWithShape="0">
              <a:schemeClr val="bg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396413" cy="5516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Важная отрасль района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сельское хозяйство.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Ведущее место в сельском хозяйстве занимает:</a:t>
            </a:r>
          </a:p>
          <a:p>
            <a:pPr lvl="1" eaLnBrk="1" hangingPunct="1"/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производство зерна (яровая пшеница, ячмень, озимая рожь, овес, рис);</a:t>
            </a:r>
          </a:p>
          <a:p>
            <a:pPr lvl="1" eaLnBrk="1" hangingPunct="1"/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технические культуры (соя);</a:t>
            </a:r>
          </a:p>
          <a:p>
            <a:pPr lvl="1" eaLnBrk="1" hangingPunct="1"/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малотранспортабельных </a:t>
            </a:r>
          </a:p>
          <a:p>
            <a:pPr lvl="1" eaLnBrk="1" hangingPunct="1">
              <a:buFontTx/>
              <a:buNone/>
            </a:pP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  продуктов для местного</a:t>
            </a:r>
          </a:p>
          <a:p>
            <a:pPr lvl="1" eaLnBrk="1" hangingPunct="1">
              <a:buFontTx/>
              <a:buNone/>
            </a:pP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  потребления;</a:t>
            </a:r>
          </a:p>
          <a:p>
            <a:pPr lvl="1" eaLnBrk="1" hangingPunct="1"/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животноводство.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Животноводство развито на юге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.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На севере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, где расположены обширные пастбища,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разводят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северных оленей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, а на юге,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в Приморье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, развито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пантовое оленеводство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. Большое значение приобрело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пушное звероводство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(более 40видов ценных пушных зверей).</a:t>
            </a:r>
          </a:p>
        </p:txBody>
      </p:sp>
      <p:pic>
        <p:nvPicPr>
          <p:cNvPr id="118798" name="Picture 14" descr="лошади на гор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708275"/>
            <a:ext cx="2519362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27185" dir="1593903" algn="ctr" rotWithShape="0">
              <a:srgbClr val="006600"/>
            </a:outerShdw>
          </a:effectLst>
        </p:spPr>
      </p:pic>
      <p:sp>
        <p:nvSpPr>
          <p:cNvPr id="118796" name="WordArt 12"/>
          <p:cNvSpPr>
            <a:spLocks noChangeArrowheads="1" noChangeShapeType="1" noTextEdit="1"/>
          </p:cNvSpPr>
          <p:nvPr/>
        </p:nvSpPr>
        <p:spPr bwMode="auto">
          <a:xfrm>
            <a:off x="1619250" y="333375"/>
            <a:ext cx="67691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Right"/>
              <a:lightRig rig="legacyFlat3" dir="b"/>
            </a:scene3d>
            <a:sp3d extrusionH="7593000" prstMaterial="legacyMatte">
              <a:extrusionClr>
                <a:schemeClr val="hlink"/>
              </a:extrusionClr>
            </a:sp3d>
          </a:bodyPr>
          <a:lstStyle/>
          <a:p>
            <a:pPr algn="r"/>
            <a:r>
              <a:rPr lang="ru-RU" sz="4400" b="1" kern="10">
                <a:ln w="9525"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Verdana"/>
                <a:ea typeface="Verdana"/>
                <a:cs typeface="Verdana"/>
              </a:rPr>
              <a:t>Агропромышленный</a:t>
            </a:r>
          </a:p>
          <a:p>
            <a:pPr algn="r"/>
            <a:r>
              <a:rPr lang="ru-RU" sz="4400" b="1" kern="10">
                <a:ln w="9525"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Verdana"/>
                <a:ea typeface="Verdana"/>
                <a:cs typeface="Verdana"/>
              </a:rPr>
              <a:t>комплекс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  <p:bldP spid="1187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07950" y="1125538"/>
            <a:ext cx="8459788" cy="514032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В Дальневосточном районе представлены все существующие виды транспорта, но 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основную роль играет железнодорожный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На его долю приходится до 80% перевозимых грузов. Железнодорожное освоение средней зоны Дальнего Востока связано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с Байкало-Амурской магистралью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(БАМ).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 С постройкой этой магистрали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Россия получила 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выход 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Тихоокеанское побережье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и возможность освоения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различных видов полезных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	ископаемых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 в зоне тяготения БАМа.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119815" name="Picture 7" descr="самалеты да кар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3141663"/>
            <a:ext cx="230346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9250" dir="2132261" algn="ctr" rotWithShape="0">
              <a:srgbClr val="FF3300"/>
            </a:outerShdw>
          </a:effectLst>
        </p:spPr>
      </p:pic>
      <p:pic>
        <p:nvPicPr>
          <p:cNvPr id="119816" name="Picture 8" descr="ъистория паровоз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894263"/>
            <a:ext cx="23399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9250" dir="2132261" algn="ctr" rotWithShape="0">
              <a:srgbClr val="FF3300"/>
            </a:outerShdw>
          </a:effectLst>
        </p:spPr>
      </p:pic>
      <p:sp>
        <p:nvSpPr>
          <p:cNvPr id="119813" name="WordArt 5"/>
          <p:cNvSpPr>
            <a:spLocks noChangeArrowheads="1" noChangeShapeType="1" noTextEdit="1"/>
          </p:cNvSpPr>
          <p:nvPr/>
        </p:nvSpPr>
        <p:spPr bwMode="auto">
          <a:xfrm>
            <a:off x="1836738" y="620713"/>
            <a:ext cx="5256212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CC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81320" dir="2319588" algn="ctr" rotWithShape="0">
                    <a:srgbClr val="CC9900"/>
                  </a:outerShdw>
                </a:effectLst>
                <a:latin typeface="Verdana"/>
                <a:ea typeface="Verdana"/>
                <a:cs typeface="Verdana"/>
              </a:rPr>
              <a:t>Транспорт.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2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  <p:bldP spid="1198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8" name="Picture 6" descr="ледок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773238"/>
            <a:ext cx="266065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44289" dir="1673836" algn="ctr" rotWithShape="0">
              <a:schemeClr val="bg2"/>
            </a:outerShdw>
          </a:effectLst>
        </p:spPr>
      </p:pic>
      <p:pic>
        <p:nvPicPr>
          <p:cNvPr id="125963" name="Picture 11" descr="международный кораб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9813" y="4292600"/>
            <a:ext cx="27003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44289" dir="1673836" algn="ctr" rotWithShape="0">
              <a:schemeClr val="bg1"/>
            </a:outerShdw>
          </a:effectLst>
        </p:spPr>
      </p:pic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1484313"/>
            <a:ext cx="6516688" cy="57610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  <a:latin typeface="Arial" charset="0"/>
              </a:rPr>
              <a:t>	М</a:t>
            </a:r>
            <a:r>
              <a:rPr lang="ru-RU" altLang="ru-RU" sz="2100" smtClean="0">
                <a:solidFill>
                  <a:srgbClr val="000000"/>
                </a:solidFill>
                <a:effectLst/>
              </a:rPr>
              <a:t>ногие перевозки грузов Дальневосточного района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smtClean="0">
                <a:solidFill>
                  <a:srgbClr val="000000"/>
                </a:solidFill>
                <a:effectLst/>
              </a:rPr>
              <a:t>	осуществляются </a:t>
            </a:r>
            <a:r>
              <a:rPr lang="ru-RU" altLang="ru-RU" sz="2100" b="1" i="1" smtClean="0">
                <a:solidFill>
                  <a:srgbClr val="000000"/>
                </a:solidFill>
                <a:effectLst/>
              </a:rPr>
              <a:t>морским транспортом</a:t>
            </a:r>
            <a:r>
              <a:rPr lang="ru-RU" altLang="ru-RU" sz="2100" smtClean="0">
                <a:solidFill>
                  <a:srgbClr val="000000"/>
                </a:solidFill>
                <a:effectLst/>
              </a:rPr>
              <a:t>. Плавание в суровых арктических морях обеспечивается с помощью </a:t>
            </a:r>
            <a:r>
              <a:rPr lang="ru-RU" altLang="ru-RU" sz="2100" b="1" i="1" smtClean="0">
                <a:solidFill>
                  <a:srgbClr val="000000"/>
                </a:solidFill>
                <a:effectLst/>
              </a:rPr>
              <a:t>ледоколов.</a:t>
            </a:r>
            <a:r>
              <a:rPr lang="ru-RU" altLang="ru-RU" sz="21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smtClean="0">
                <a:solidFill>
                  <a:srgbClr val="000000"/>
                </a:solidFill>
                <a:effectLst/>
              </a:rPr>
              <a:t>	К Северному морскому пути примыкает река Лена, образующая </a:t>
            </a:r>
            <a:r>
              <a:rPr lang="ru-RU" altLang="ru-RU" sz="2100" b="1" i="1" smtClean="0">
                <a:solidFill>
                  <a:srgbClr val="000000"/>
                </a:solidFill>
                <a:effectLst/>
              </a:rPr>
              <a:t>транспортную перемычку между железнодорожной магистралью и морским путем вдоль берегов Северного Ледовитого океана</a:t>
            </a:r>
            <a:r>
              <a:rPr lang="ru-RU" altLang="ru-RU" sz="2100" smtClean="0">
                <a:solidFill>
                  <a:srgbClr val="000000"/>
                </a:solidFill>
                <a:effectLst/>
              </a:rPr>
              <a:t>.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smtClean="0">
                <a:solidFill>
                  <a:srgbClr val="000000"/>
                </a:solidFill>
                <a:effectLst/>
              </a:rPr>
              <a:t>	Практически </a:t>
            </a:r>
            <a:r>
              <a:rPr lang="ru-RU" altLang="ru-RU" sz="2100" b="1" i="1" smtClean="0">
                <a:solidFill>
                  <a:srgbClr val="000000"/>
                </a:solidFill>
                <a:effectLst/>
              </a:rPr>
              <a:t>круглый год осуществляются внутрирайонные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b="1" i="1" smtClean="0">
                <a:solidFill>
                  <a:srgbClr val="000000"/>
                </a:solidFill>
                <a:effectLst/>
              </a:rPr>
              <a:t>	и международные перевозки по Японскому и Берингову морям</a:t>
            </a:r>
            <a:r>
              <a:rPr lang="ru-RU" altLang="ru-RU" sz="2100" smtClean="0">
                <a:solidFill>
                  <a:srgbClr val="000000"/>
                </a:solidFill>
                <a:effectLst/>
              </a:rPr>
              <a:t>. Крупнейшие порты этих морей Петропавловск-Камчатский, Магадан, Владивосток, Находка, Советская Гавань. </a:t>
            </a:r>
          </a:p>
        </p:txBody>
      </p:sp>
      <p:sp>
        <p:nvSpPr>
          <p:cNvPr id="51205" name="WordArt 13"/>
          <p:cNvSpPr>
            <a:spLocks noChangeArrowheads="1" noChangeShapeType="1" noTextEdit="1"/>
          </p:cNvSpPr>
          <p:nvPr/>
        </p:nvSpPr>
        <p:spPr bwMode="auto">
          <a:xfrm>
            <a:off x="1836738" y="620713"/>
            <a:ext cx="5256212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CC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81320" dir="2319588" algn="ctr" rotWithShape="0">
                    <a:srgbClr val="CC9900"/>
                  </a:outerShdw>
                </a:effectLst>
                <a:latin typeface="Verdana"/>
                <a:ea typeface="Verdana"/>
                <a:cs typeface="Verdana"/>
              </a:rPr>
              <a:t>Транспорт.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82" name="Picture 14" descr="1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484313"/>
            <a:ext cx="2098675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11370" dir="1964114" algn="ctr" rotWithShape="0">
              <a:srgbClr val="FFFF00"/>
            </a:outerShdw>
          </a:effectLst>
        </p:spPr>
      </p:pic>
      <p:pic>
        <p:nvPicPr>
          <p:cNvPr id="109584" name="Picture 16" descr="DT110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5195888"/>
            <a:ext cx="20161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11370" dir="1964114" algn="ctr" rotWithShape="0">
              <a:srgbClr val="FFFF00"/>
            </a:outerShdw>
          </a:effectLst>
        </p:spPr>
      </p:pic>
      <p:pic>
        <p:nvPicPr>
          <p:cNvPr id="109581" name="Picture 13" descr="1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698750"/>
            <a:ext cx="3959225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11370" dir="1964114" algn="ctr" rotWithShape="0">
              <a:srgbClr val="FFFF00"/>
            </a:outerShdw>
          </a:effectLst>
        </p:spPr>
      </p:pic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4356100" cy="51847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ru-RU" sz="2000" dirty="0" smtClean="0">
                <a:solidFill>
                  <a:srgbClr val="000000"/>
                </a:solidFill>
              </a:rPr>
              <a:t>Мало известно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    о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ветроэнергетических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ресурсах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восточных территорий и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об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энергетических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возможностях океана.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Большие перспективы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откроются перед хозяйством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после вовлечения в оборот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солнечной энергии</a:t>
            </a:r>
            <a:r>
              <a:rPr lang="ru-RU" sz="2000" dirty="0" smtClean="0">
                <a:solidFill>
                  <a:srgbClr val="000000"/>
                </a:solidFill>
              </a:rPr>
              <a:t>,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использование которой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было бы особенно выгодным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в центральных районах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Дальнего Востока, где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безоблачный период в году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самый продолжительный в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стране.</a:t>
            </a:r>
          </a:p>
        </p:txBody>
      </p:sp>
      <p:sp>
        <p:nvSpPr>
          <p:cNvPr id="34822" name="WordArt 17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624637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5688000" prstMaterial="legacyMatte">
              <a:extrusionClr>
                <a:schemeClr val="tx2"/>
              </a:extrusionClr>
            </a:sp3d>
          </a:bodyPr>
          <a:lstStyle/>
          <a:p>
            <a:pPr algn="l"/>
            <a:r>
              <a:rPr lang="ru-RU" sz="2800" b="1" kern="10" spc="-140">
                <a:ln w="9525">
                  <a:round/>
                  <a:headEnd/>
                  <a:tailEnd/>
                </a:ln>
                <a:solidFill>
                  <a:srgbClr val="000080"/>
                </a:solidFill>
                <a:latin typeface="Verdana"/>
                <a:ea typeface="Verdana"/>
                <a:cs typeface="Verdana"/>
              </a:rPr>
              <a:t>ТОПЛИВНЫЕ РЕСУРСЫ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95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95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95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39" name="Picture 15" descr="HG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4450"/>
            <a:ext cx="20955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7088" dir="2436078" algn="ctr" rotWithShape="0">
              <a:srgbClr val="FFFF00"/>
            </a:outerShdw>
          </a:effectLst>
        </p:spPr>
      </p:pic>
      <p:pic>
        <p:nvPicPr>
          <p:cNvPr id="129028" name="Picture 4" descr="11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554288"/>
            <a:ext cx="2705100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98786" dir="1593903" algn="ctr" rotWithShape="0">
              <a:srgbClr val="FF99FF"/>
            </a:outerShdw>
          </a:effectLst>
        </p:spPr>
      </p:pic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628775"/>
            <a:ext cx="8459788" cy="551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Огромно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 для Дальнего Востока 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значение воздушного транспорта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, так как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он осуществляет связь с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труднодоступными районами.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400" b="1" i="1" smtClean="0">
                <a:solidFill>
                  <a:srgbClr val="000000"/>
                </a:solidFill>
                <a:effectLst/>
              </a:rPr>
              <a:t>Автомобильными дорогами</a:t>
            </a:r>
            <a:r>
              <a:rPr lang="ru-RU" altLang="ru-RU" sz="24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район обеспечен слабо.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Для дальних перевозок есть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несколько крупных автомагистралей.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На севере района есть множество автозимников и дорог местного значения.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Более развита сеть автомобильных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  <a:effectLst/>
              </a:rPr>
              <a:t>	дорог в южных районах Дальнего Востока.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solidFill>
                  <a:srgbClr val="000000"/>
                </a:solidFill>
                <a:effectLst/>
              </a:rPr>
              <a:t> </a:t>
            </a:r>
          </a:p>
        </p:txBody>
      </p:sp>
      <p:sp>
        <p:nvSpPr>
          <p:cNvPr id="52229" name="WordArt 14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5256212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CC"/>
                    </a:gs>
                    <a:gs pos="100000">
                      <a:schemeClr val="bg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81320" dir="2319588" algn="ctr" rotWithShape="0">
                    <a:srgbClr val="CC9900"/>
                  </a:outerShdw>
                </a:effectLst>
                <a:latin typeface="Verdana"/>
                <a:ea typeface="Verdana"/>
                <a:cs typeface="Verdana"/>
              </a:rPr>
              <a:t>Транспорт.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9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90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Домашнее </a:t>
            </a:r>
            <a:r>
              <a:rPr lang="ru-RU" smtClean="0"/>
              <a:t>задание стр.203 №2 №4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24B7A5-A73A-42A6-8499-AA4B5882F10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864725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	                   </a:t>
            </a:r>
            <a:r>
              <a:rPr lang="ru-RU" altLang="ru-RU" sz="1800" smtClean="0">
                <a:solidFill>
                  <a:srgbClr val="000000"/>
                </a:solidFill>
                <a:effectLst/>
              </a:rPr>
              <a:t>Межрайонное значение имеют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1900" b="1" i="1" smtClean="0">
                <a:solidFill>
                  <a:srgbClr val="000000"/>
                </a:solidFill>
                <a:effectLst/>
              </a:rPr>
              <a:t>руды цветных металлов и редких металлов.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	Месторождения золота сосредоточены в бассейнах: 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Колымы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Алдана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Амура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Буреи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на Чукотке 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на склонах Сихотэ-Алиня.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 	</a:t>
            </a:r>
            <a:r>
              <a:rPr lang="ru-RU" altLang="ru-RU" sz="1900" b="1" i="1" smtClean="0">
                <a:solidFill>
                  <a:srgbClr val="000000"/>
                </a:solidFill>
                <a:effectLst/>
              </a:rPr>
              <a:t>Оловянные , вольфрамовые 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b="1" i="1" smtClean="0">
                <a:solidFill>
                  <a:srgbClr val="000000"/>
                </a:solidFill>
                <a:effectLst/>
              </a:rPr>
              <a:t>	свинцово-цинковые руды</a:t>
            </a:r>
            <a:r>
              <a:rPr lang="ru-RU" altLang="ru-RU" sz="1800" smtClean="0">
                <a:solidFill>
                  <a:srgbClr val="000000"/>
                </a:solidFill>
                <a:effectLst/>
              </a:rPr>
              <a:t>    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	открыты и разрабатываются: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в Республике Саха 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Магаданской области</a:t>
            </a:r>
          </a:p>
          <a:p>
            <a:pPr lvl="2" eaLnBrk="1" hangingPunct="1">
              <a:lnSpc>
                <a:spcPct val="80000"/>
              </a:lnSpc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в отрогах Сихотэ-Алиня.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Дальний Восток располагает большими запасами </a:t>
            </a:r>
            <a:r>
              <a:rPr lang="ru-RU" altLang="ru-RU" sz="1900" b="1" i="1" smtClean="0">
                <a:solidFill>
                  <a:srgbClr val="000000"/>
                </a:solidFill>
                <a:effectLst/>
              </a:rPr>
              <a:t>ртути</a:t>
            </a:r>
            <a:r>
              <a:rPr lang="ru-RU" altLang="ru-RU" sz="19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1600" smtClean="0">
                <a:solidFill>
                  <a:srgbClr val="000000"/>
                </a:solidFill>
                <a:effectLst/>
              </a:rPr>
              <a:t>(на Чукотке , в Якутии и Хабаровском крае).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В Дальневосточном районе известны запасы </a:t>
            </a:r>
            <a:r>
              <a:rPr lang="ru-RU" altLang="ru-RU" sz="1900" b="1" i="1" smtClean="0">
                <a:solidFill>
                  <a:srgbClr val="000000"/>
                </a:solidFill>
                <a:effectLst/>
              </a:rPr>
              <a:t>железных руд.</a:t>
            </a:r>
            <a:r>
              <a:rPr lang="ru-RU" altLang="ru-RU" sz="19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smtClean="0">
                <a:solidFill>
                  <a:srgbClr val="000000"/>
                </a:solidFill>
                <a:effectLst/>
              </a:rPr>
              <a:t>	Наибольшее значение имеет Алданский железорудный бассейн </a:t>
            </a:r>
            <a:r>
              <a:rPr lang="ru-RU" altLang="ru-RU" sz="1600" smtClean="0">
                <a:solidFill>
                  <a:srgbClr val="000000"/>
                </a:solidFill>
                <a:effectLst/>
              </a:rPr>
              <a:t>(месторождения Таежное, Пионерское, Сиваглинское, на юге Якутии).</a:t>
            </a:r>
          </a:p>
        </p:txBody>
      </p:sp>
      <p:pic>
        <p:nvPicPr>
          <p:cNvPr id="34820" name="Picture 4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276475"/>
            <a:ext cx="37449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08295" dir="2254116" algn="ctr" rotWithShape="0">
              <a:schemeClr val="tx1"/>
            </a:outerShdw>
          </a:effectLst>
        </p:spPr>
      </p:pic>
      <p:sp>
        <p:nvSpPr>
          <p:cNvPr id="35844" name="WordArt 77"/>
          <p:cNvSpPr>
            <a:spLocks noChangeArrowheads="1" noChangeShapeType="1" noTextEdit="1"/>
          </p:cNvSpPr>
          <p:nvPr/>
        </p:nvSpPr>
        <p:spPr bwMode="auto">
          <a:xfrm>
            <a:off x="755650" y="115888"/>
            <a:ext cx="7640638" cy="722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0"/>
              </a:avLst>
            </a:prstTxWarp>
            <a:scene3d>
              <a:camera prst="legacyPerspectiveBottom"/>
              <a:lightRig rig="legacyFlat3" dir="b"/>
            </a:scene3d>
            <a:sp3d extrusionH="7593000" prstMaterial="legacyMatte">
              <a:extrusionClr>
                <a:schemeClr val="bg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Металлические ресурсы.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229600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ru-RU" sz="2000" dirty="0" smtClean="0">
                <a:solidFill>
                  <a:srgbClr val="000000"/>
                </a:solidFill>
              </a:rPr>
              <a:t>Помимо указанных выше существуют	запасы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нерудного сырья: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известняки,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мергель,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огнеупорные глины,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кварцевые пески,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сера,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графит.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В Томмоте на верхнем Алдане разведаны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месторождения слюды.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                                          Большое значение имеют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                                      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месторождения алмазов</a:t>
            </a:r>
            <a:r>
              <a:rPr lang="ru-RU" sz="2000" dirty="0" smtClean="0">
                <a:solidFill>
                  <a:srgbClr val="000000"/>
                </a:solidFill>
              </a:rPr>
              <a:t>  	                          северо-запада Республики Саха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	                                            - “Мир”, “Удачное” и др.</a:t>
            </a:r>
          </a:p>
        </p:txBody>
      </p:sp>
      <p:pic>
        <p:nvPicPr>
          <p:cNvPr id="40965" name="Picture 5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86886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83162" dir="2021404" algn="ctr" rotWithShape="0">
              <a:srgbClr val="800000"/>
            </a:outerShdw>
          </a:effectLst>
        </p:spPr>
      </p:pic>
      <p:pic>
        <p:nvPicPr>
          <p:cNvPr id="40966" name="Picture 6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378075"/>
            <a:ext cx="187325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11370" dir="1964114" algn="ctr" rotWithShape="0">
              <a:schemeClr val="tx1"/>
            </a:outerShdw>
          </a:effectLst>
        </p:spPr>
      </p:pic>
      <p:pic>
        <p:nvPicPr>
          <p:cNvPr id="40974" name="Picture 14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636838"/>
            <a:ext cx="17383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65588" dir="1948272" algn="ctr" rotWithShape="0">
              <a:srgbClr val="008080"/>
            </a:outerShdw>
          </a:effectLst>
        </p:spPr>
      </p:pic>
      <p:sp>
        <p:nvSpPr>
          <p:cNvPr id="40975" name="WordArt 15"/>
          <p:cNvSpPr>
            <a:spLocks noChangeArrowheads="1" noChangeShapeType="1" noTextEdit="1"/>
          </p:cNvSpPr>
          <p:nvPr/>
        </p:nvSpPr>
        <p:spPr bwMode="auto">
          <a:xfrm>
            <a:off x="323850" y="474663"/>
            <a:ext cx="8569325" cy="722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b"/>
            </a:scene3d>
            <a:sp3d extrusionH="7593000" prstMaterial="legacyMatte">
              <a:extrusionClr>
                <a:srgbClr val="336699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009999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Неметаллические ресурсы.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409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78" name="Picture 30" descr="1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69945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72681" dir="1665512" algn="ctr" rotWithShape="0">
              <a:schemeClr val="hlink"/>
            </a:outerShdw>
          </a:effectLst>
        </p:spPr>
      </p:pic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0" y="3213100"/>
            <a:ext cx="2322513" cy="1054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1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Охотское</a:t>
            </a:r>
          </a:p>
          <a:p>
            <a:pPr>
              <a:defRPr/>
            </a:pPr>
            <a:r>
              <a:rPr lang="ru-RU" sz="21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(рыба, </a:t>
            </a:r>
          </a:p>
          <a:p>
            <a:pPr>
              <a:defRPr/>
            </a:pPr>
            <a:r>
              <a:rPr lang="ru-RU" sz="21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морской зверь)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2124075" y="4279900"/>
            <a:ext cx="1495425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100">
                <a:effectLst>
                  <a:outerShdw blurRad="38100" dist="38100" dir="2700000" algn="tl">
                    <a:srgbClr val="000000"/>
                  </a:outerShdw>
                </a:effectLst>
              </a:rPr>
              <a:t>Японское</a:t>
            </a:r>
          </a:p>
          <a:p>
            <a:pPr>
              <a:defRPr/>
            </a:pPr>
            <a:r>
              <a:rPr lang="ru-RU" sz="2100">
                <a:effectLst>
                  <a:outerShdw blurRad="38100" dist="38100" dir="2700000" algn="tl">
                    <a:srgbClr val="000000"/>
                  </a:outerShdw>
                </a:effectLst>
              </a:rPr>
              <a:t>(рыба)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6588125" y="4391025"/>
            <a:ext cx="2322513" cy="1054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1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Берингово</a:t>
            </a:r>
          </a:p>
          <a:p>
            <a:pPr>
              <a:defRPr/>
            </a:pPr>
            <a:r>
              <a:rPr lang="ru-RU" sz="21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(рыба, </a:t>
            </a:r>
          </a:p>
          <a:p>
            <a:pPr>
              <a:defRPr/>
            </a:pPr>
            <a:r>
              <a:rPr lang="ru-RU" sz="21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морской зверь)</a:t>
            </a:r>
          </a:p>
        </p:txBody>
      </p:sp>
      <p:sp>
        <p:nvSpPr>
          <p:cNvPr id="104458" name="Rectangle 10"/>
          <p:cNvSpPr>
            <a:spLocks noChangeArrowheads="1"/>
          </p:cNvSpPr>
          <p:nvPr/>
        </p:nvSpPr>
        <p:spPr bwMode="auto">
          <a:xfrm>
            <a:off x="6970713" y="3592513"/>
            <a:ext cx="1922462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1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Тихий океан</a:t>
            </a:r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 flipH="1">
            <a:off x="1835150" y="2636838"/>
            <a:ext cx="252095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 flipH="1">
            <a:off x="2987675" y="2636838"/>
            <a:ext cx="1368425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4356100" y="2636838"/>
            <a:ext cx="2663825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4356100" y="2636838"/>
            <a:ext cx="324008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67" name="Text Box 19"/>
          <p:cNvSpPr txBox="1">
            <a:spLocks noChangeArrowheads="1"/>
          </p:cNvSpPr>
          <p:nvPr/>
        </p:nvSpPr>
        <p:spPr bwMode="auto">
          <a:xfrm>
            <a:off x="3708400" y="4868863"/>
            <a:ext cx="2606675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1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Индийский океан</a:t>
            </a:r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4356100" y="2636838"/>
            <a:ext cx="720725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473" name="WordArt 25"/>
          <p:cNvSpPr>
            <a:spLocks noChangeArrowheads="1" noChangeShapeType="1" noTextEdit="1"/>
          </p:cNvSpPr>
          <p:nvPr/>
        </p:nvSpPr>
        <p:spPr bwMode="auto">
          <a:xfrm>
            <a:off x="1763713" y="1844675"/>
            <a:ext cx="56388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000066"/>
                  </a:outerShdw>
                </a:effectLst>
                <a:latin typeface="Verdana"/>
                <a:ea typeface="Verdana"/>
                <a:cs typeface="Verdana"/>
              </a:rPr>
              <a:t>Главными районами</a:t>
            </a:r>
          </a:p>
          <a:p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000066"/>
                  </a:outerShdw>
                </a:effectLst>
                <a:latin typeface="Verdana"/>
                <a:ea typeface="Verdana"/>
                <a:cs typeface="Verdana"/>
              </a:rPr>
              <a:t> рыболовства являются</a:t>
            </a:r>
          </a:p>
        </p:txBody>
      </p:sp>
      <p:sp>
        <p:nvSpPr>
          <p:cNvPr id="104479" name="WordArt 31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353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996600"/>
              </a:extrusionClr>
            </a:sp3d>
          </a:bodyPr>
          <a:lstStyle/>
          <a:p>
            <a:r>
              <a:rPr lang="ru-RU" sz="32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Рыбная промыщленность.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44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44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04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044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  <p:bldP spid="104454" grpId="0"/>
      <p:bldP spid="104455" grpId="0"/>
      <p:bldP spid="104458" grpId="0"/>
      <p:bldP spid="104460" grpId="0" animBg="1"/>
      <p:bldP spid="104461" grpId="0" animBg="1"/>
      <p:bldP spid="104462" grpId="0" animBg="1"/>
      <p:bldP spid="104463" grpId="0" animBg="1"/>
      <p:bldP spid="104467" grpId="0"/>
      <p:bldP spid="104468" grpId="0" animBg="1"/>
      <p:bldP spid="104473" grpId="0" animBg="1"/>
      <p:bldP spid="1044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3" name="Picture 5" descr="международный кораб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1138" y="4003675"/>
            <a:ext cx="337026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55023" dir="2099521" algn="ctr" rotWithShape="0">
              <a:schemeClr val="bg1"/>
            </a:outerShdw>
          </a:effectLst>
        </p:spPr>
      </p:pic>
      <p:sp>
        <p:nvSpPr>
          <p:cNvPr id="2529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438"/>
            <a:ext cx="9074150" cy="4537075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>
                <a:solidFill>
                  <a:srgbClr val="000000"/>
                </a:solidFill>
                <a:effectLst/>
              </a:rPr>
              <a:t>	 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Рыбная промышленность относится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к 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ведущим отраслям рыночной специализации района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По улову рыбы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 Дальнему Востоку принадлежит </a:t>
            </a:r>
            <a:r>
              <a:rPr lang="ru-RU" altLang="ru-RU" sz="2600" b="1" i="1" smtClean="0">
                <a:solidFill>
                  <a:srgbClr val="000000"/>
                </a:solidFill>
                <a:effectLst/>
              </a:rPr>
              <a:t>первое место</a:t>
            </a:r>
            <a:r>
              <a:rPr lang="ru-RU" altLang="ru-RU" sz="2600" smtClean="0">
                <a:solidFill>
                  <a:srgbClr val="000000"/>
                </a:solidFill>
                <a:effectLst/>
              </a:rPr>
              <a:t> среди экономических районов России.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Важную роль играет район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в китобойном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</a:rPr>
              <a:t>	крабовом промыслах.</a:t>
            </a:r>
          </a:p>
        </p:txBody>
      </p:sp>
      <p:sp>
        <p:nvSpPr>
          <p:cNvPr id="38916" name="WordArt 9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353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996600"/>
              </a:extrusionClr>
            </a:sp3d>
          </a:bodyPr>
          <a:lstStyle/>
          <a:p>
            <a:r>
              <a:rPr lang="ru-RU" sz="32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Рыбная промыщленность.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2529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1268413"/>
            <a:ext cx="9324975" cy="5689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100" smtClean="0">
                <a:solidFill>
                  <a:srgbClr val="000000"/>
                </a:solidFill>
                <a:effectLst/>
                <a:latin typeface="Arial" charset="0"/>
              </a:rPr>
              <a:t>	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Дальневосточные моря дают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около 60%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добычи рыбы  в Российской Федерации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Начиная с 70-х годов рыбаки перешли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от пассивного прибрежного лова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к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активному лову в открытых морях и океанах.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Создано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крабоконсервное производство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, продукция которого имеет спрос на мировом рынке.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С переходом к активному морскому лову, обработка уловов ведётся в основном непосредственно в море. Увеличение ёмкостей холодильников позволило выпускать значительно больше свежемороженой продукции. Работает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достаточно мощное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береговое хозяйство рыбной промышленности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— базы флота, рыбные порты, судоремонтные заводы, рыбоперерабатывающие предприятия, холодильники.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smtClean="0">
                <a:solidFill>
                  <a:srgbClr val="000000"/>
                </a:solidFill>
                <a:effectLst/>
              </a:rPr>
              <a:t> 	</a:t>
            </a:r>
          </a:p>
        </p:txBody>
      </p:sp>
      <p:sp>
        <p:nvSpPr>
          <p:cNvPr id="39939" name="WordArt 9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353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996600"/>
              </a:extrusionClr>
            </a:sp3d>
          </a:bodyPr>
          <a:lstStyle/>
          <a:p>
            <a:r>
              <a:rPr lang="ru-RU" sz="32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Рыбная промышленность.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8893175" cy="5545137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smtClean="0">
                <a:solidFill>
                  <a:srgbClr val="000000"/>
                </a:solidFill>
                <a:effectLst/>
                <a:latin typeface="Arial" charset="0"/>
              </a:rPr>
              <a:t>	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Около половины всей рыбной продукции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приходится на долю Приморского края.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На Сахалине рыбная промышленность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даёт более 1/3 всей валовой промышленной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продукции области.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Выросло значение рыболовства в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Магаданской области и Хабаровском крае.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Особую роль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в рыбном хозяйстве Дальнего Востока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играет река Амур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, в его водах встречаются ценные породы рыб.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В рыбной промышленности основная задача — ликвидировать диспропорцию в развитии флота и его береговой базы.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200" smtClean="0">
                <a:solidFill>
                  <a:srgbClr val="000000"/>
                </a:solidFill>
                <a:effectLst/>
              </a:rPr>
              <a:t>	Одним из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перспективных направлений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является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товарное разведение морского гребешка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 и других </a:t>
            </a:r>
            <a:r>
              <a:rPr lang="ru-RU" altLang="ru-RU" sz="2200" b="1" i="1" smtClean="0">
                <a:solidFill>
                  <a:srgbClr val="000000"/>
                </a:solidFill>
                <a:effectLst/>
              </a:rPr>
              <a:t>моллюсков и водорослей</a:t>
            </a:r>
            <a:r>
              <a:rPr lang="ru-RU" altLang="ru-RU" sz="2200" smtClean="0">
                <a:solidFill>
                  <a:srgbClr val="000000"/>
                </a:solidFill>
                <a:effectLst/>
              </a:rPr>
              <a:t>. </a:t>
            </a:r>
          </a:p>
        </p:txBody>
      </p:sp>
      <p:pic>
        <p:nvPicPr>
          <p:cNvPr id="117860" name="Picture 100" descr="cr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6113" y="1196975"/>
            <a:ext cx="19685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0861" dir="2519233" algn="ctr" rotWithShape="0">
              <a:srgbClr val="003300"/>
            </a:outerShdw>
          </a:effectLst>
        </p:spPr>
      </p:pic>
      <p:sp>
        <p:nvSpPr>
          <p:cNvPr id="40964" name="WordArt 99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3534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996600"/>
              </a:extrusionClr>
            </a:sp3d>
          </a:bodyPr>
          <a:lstStyle/>
          <a:p>
            <a:r>
              <a:rPr lang="ru-RU" sz="32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FFCC"/>
                    </a:gs>
                    <a:gs pos="100000">
                      <a:srgbClr val="3333CC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Рыбная промыщленность.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7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7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7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11300"/>
            <a:ext cx="9324975" cy="5373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  <a:latin typeface="Arial" charset="0"/>
              </a:rPr>
              <a:t>	</a:t>
            </a:r>
            <a:r>
              <a:rPr lang="ru-RU" altLang="ru-RU" sz="2000" smtClean="0">
                <a:solidFill>
                  <a:srgbClr val="000000"/>
                </a:solidFill>
                <a:effectLst/>
              </a:rPr>
              <a:t>Огромные лесные богатства Дальнего Востока обусловили создание одного из </a:t>
            </a: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крупнейших лесозаготовительного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	и деревоперерабатывающего комплекса.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Основные лесозаготовительные базы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           расположены на территориях: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примыкающих Амуру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к средней Зее и Бурее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в центре и на юге Сахалина 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в верховьях Ленского речного бассейна</a:t>
            </a:r>
            <a:r>
              <a:rPr lang="ru-RU" altLang="ru-RU" sz="2000" smtClean="0">
                <a:solidFill>
                  <a:srgbClr val="00000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На размещение лесной 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деревообрабатывающей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промышленности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>
                <a:solidFill>
                  <a:srgbClr val="000000"/>
                </a:solidFill>
                <a:effectLst/>
              </a:rPr>
              <a:t>	решающее значение оказывает: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фактор сырьевых ресурсов </a:t>
            </a:r>
          </a:p>
          <a:p>
            <a:pPr lvl="1"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00"/>
                </a:solidFill>
                <a:effectLst/>
              </a:rPr>
              <a:t>фактор районов потребления готовой продукции</a:t>
            </a:r>
            <a:r>
              <a:rPr lang="ru-RU" altLang="ru-RU" sz="2000" smtClean="0">
                <a:solidFill>
                  <a:srgbClr val="000000"/>
                </a:solidFill>
                <a:effectLst/>
              </a:rPr>
              <a:t>.</a:t>
            </a:r>
            <a:r>
              <a:rPr lang="ru-RU" altLang="ru-RU" sz="1800" smtClean="0">
                <a:solidFill>
                  <a:srgbClr val="000000"/>
                </a:solidFill>
                <a:effectLst/>
              </a:rPr>
              <a:t>	</a:t>
            </a:r>
          </a:p>
        </p:txBody>
      </p:sp>
      <p:pic>
        <p:nvPicPr>
          <p:cNvPr id="145415" name="Picture 7" descr="DT110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1013" y="2160588"/>
            <a:ext cx="2133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0861" dir="2880767" algn="ctr" rotWithShape="0">
              <a:srgbClr val="008080"/>
            </a:outerShdw>
          </a:effectLst>
        </p:spPr>
      </p:pic>
      <p:sp>
        <p:nvSpPr>
          <p:cNvPr id="145412" name="WordArt 4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28198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BottomLeft"/>
              <a:lightRig rig="legacyFlat3" dir="t"/>
            </a:scene3d>
            <a:sp3d extrusionH="430200" prstMaterial="legacyMatte">
              <a:extrusionClr>
                <a:srgbClr val="006666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Лесная, деревообрабатывающая,</a:t>
            </a:r>
          </a:p>
          <a:p>
            <a:r>
              <a:rPr lang="ru-RU" sz="3600" b="1" kern="10">
                <a:ln w="9525">
                  <a:round/>
                  <a:headEnd/>
                  <a:tailEnd/>
                </a:ln>
                <a:pattFill prst="pct80">
                  <a:fgClr>
                    <a:schemeClr val="tx2"/>
                  </a:fgClr>
                  <a:bgClr>
                    <a:srgbClr val="FFFFFF"/>
                  </a:bgClr>
                </a:pattFill>
                <a:latin typeface="Verdana"/>
                <a:ea typeface="Verdana"/>
                <a:cs typeface="Verdana"/>
              </a:rPr>
              <a:t>целлюлозно-бумажная промышленность.</a:t>
            </a:r>
          </a:p>
        </p:txBody>
      </p:sp>
      <p:pic>
        <p:nvPicPr>
          <p:cNvPr id="145416" name="Picture 8" descr="680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0" y="4176713"/>
            <a:ext cx="2212975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6600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5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5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45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2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animBg="1"/>
    </p:bldLst>
  </p:timing>
</p:sld>
</file>

<file path=ppt/theme/theme1.xml><?xml version="1.0" encoding="utf-8"?>
<a:theme xmlns:a="http://schemas.openxmlformats.org/drawingml/2006/main" name="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2"/>
            </a:gs>
            <a:gs pos="50000">
              <a:srgbClr val="000099"/>
            </a:gs>
            <a:gs pos="100000">
              <a:schemeClr val="accent2"/>
            </a:gs>
          </a:gsLst>
          <a:lin ang="18900000" scaled="1"/>
        </a:gra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99190" dir="3011666" algn="ctr" rotWithShape="0">
            <a:srgbClr val="00000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2"/>
            </a:gs>
            <a:gs pos="50000">
              <a:srgbClr val="000099"/>
            </a:gs>
            <a:gs pos="100000">
              <a:schemeClr val="accent2"/>
            </a:gs>
          </a:gsLst>
          <a:lin ang="18900000" scaled="1"/>
        </a:gra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99190" dir="3011666" algn="ctr" rotWithShape="0">
            <a:srgbClr val="00000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</TotalTime>
  <Words>169</Words>
  <Application>Microsoft Office PowerPoint</Application>
  <PresentationFormat>Экран (4:3)</PresentationFormat>
  <Paragraphs>228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Глобус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Заготовление древесины.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Cezar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</dc:title>
  <dc:creator>Андрей Синявцев</dc:creator>
  <cp:lastModifiedBy>школа</cp:lastModifiedBy>
  <cp:revision>252</cp:revision>
  <dcterms:created xsi:type="dcterms:W3CDTF">2004-03-28T12:50:27Z</dcterms:created>
  <dcterms:modified xsi:type="dcterms:W3CDTF">2020-04-13T19:22:07Z</dcterms:modified>
</cp:coreProperties>
</file>