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81" r:id="rId6"/>
    <p:sldId id="282" r:id="rId7"/>
    <p:sldId id="283" r:id="rId8"/>
    <p:sldId id="267" r:id="rId9"/>
    <p:sldId id="266" r:id="rId10"/>
    <p:sldId id="275" r:id="rId11"/>
    <p:sldId id="278" r:id="rId12"/>
    <p:sldId id="279" r:id="rId13"/>
    <p:sldId id="276" r:id="rId14"/>
    <p:sldId id="280" r:id="rId15"/>
    <p:sldId id="269" r:id="rId16"/>
    <p:sldId id="272" r:id="rId17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C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A6C0F-46F8-4602-8EB2-01CE97400F7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17BA5-7CCF-4B9B-A50F-7AA1A33A37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47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7BA5-7CCF-4B9B-A50F-7AA1A33A372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7BA5-7CCF-4B9B-A50F-7AA1A33A372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186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1928802"/>
            <a:ext cx="6876626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             Деление</a:t>
            </a:r>
          </a:p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 на трехзначное число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1604" y="428604"/>
            <a:ext cx="58378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Урок Математики в 4 классе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11" y="98072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       </a:t>
            </a:r>
            <a:endParaRPr lang="ru-RU" sz="4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19827"/>
              </p:ext>
            </p:extLst>
          </p:nvPr>
        </p:nvGraphicFramePr>
        <p:xfrm>
          <a:off x="755576" y="0"/>
          <a:ext cx="7379999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</a:tblGrid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734506"/>
            <a:ext cx="3324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8 4  8  5 4</a:t>
            </a:r>
            <a:endParaRPr lang="ru-RU" sz="6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8024" y="734506"/>
            <a:ext cx="0" cy="197441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88024" y="1628800"/>
            <a:ext cx="1931889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6408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872359" y="649815"/>
            <a:ext cx="1876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4 0  6</a:t>
            </a:r>
            <a:endParaRPr lang="ru-RU" sz="6000" dirty="0"/>
          </a:p>
        </p:txBody>
      </p:sp>
      <p:sp>
        <p:nvSpPr>
          <p:cNvPr id="15" name="Дуга 14"/>
          <p:cNvSpPr/>
          <p:nvPr/>
        </p:nvSpPr>
        <p:spPr>
          <a:xfrm>
            <a:off x="1437444" y="539026"/>
            <a:ext cx="2179485" cy="945758"/>
          </a:xfrm>
          <a:prstGeom prst="arc">
            <a:avLst>
              <a:gd name="adj1" fmla="val 11548791"/>
              <a:gd name="adj2" fmla="val 20657341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883710" y="153036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2880746" y="15732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2210865" y="153036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1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1581559" y="156871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8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1039770" y="1070038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1437444" y="2420888"/>
            <a:ext cx="2017498" cy="4462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06278" y="24208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25" name="TextBox 24"/>
          <p:cNvSpPr txBox="1"/>
          <p:nvPr/>
        </p:nvSpPr>
        <p:spPr>
          <a:xfrm>
            <a:off x="2194848" y="238265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26" name="TextBox 25"/>
          <p:cNvSpPr txBox="1"/>
          <p:nvPr/>
        </p:nvSpPr>
        <p:spPr>
          <a:xfrm>
            <a:off x="3499444" y="239036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27" name="TextBox 26"/>
          <p:cNvSpPr txBox="1"/>
          <p:nvPr/>
        </p:nvSpPr>
        <p:spPr>
          <a:xfrm>
            <a:off x="5522124" y="15475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28" name="TextBox 27"/>
          <p:cNvSpPr txBox="1"/>
          <p:nvPr/>
        </p:nvSpPr>
        <p:spPr>
          <a:xfrm>
            <a:off x="4188330" y="237926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29" name="TextBox 28"/>
          <p:cNvSpPr txBox="1"/>
          <p:nvPr/>
        </p:nvSpPr>
        <p:spPr>
          <a:xfrm>
            <a:off x="6209935" y="15732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30" name="TextBox 29"/>
          <p:cNvSpPr txBox="1"/>
          <p:nvPr/>
        </p:nvSpPr>
        <p:spPr>
          <a:xfrm>
            <a:off x="4196769" y="318181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31" name="TextBox 30"/>
          <p:cNvSpPr txBox="1"/>
          <p:nvPr/>
        </p:nvSpPr>
        <p:spPr>
          <a:xfrm>
            <a:off x="3552570" y="3148191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32" name="TextBox 31"/>
          <p:cNvSpPr txBox="1"/>
          <p:nvPr/>
        </p:nvSpPr>
        <p:spPr>
          <a:xfrm>
            <a:off x="2865154" y="3223627"/>
            <a:ext cx="45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33" name="TextBox 32"/>
          <p:cNvSpPr txBox="1"/>
          <p:nvPr/>
        </p:nvSpPr>
        <p:spPr>
          <a:xfrm>
            <a:off x="2133035" y="3150245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70632" y="2706781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991401" y="4077072"/>
            <a:ext cx="2796623" cy="4421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196769" y="4068094"/>
            <a:ext cx="45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4289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 animBg="1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11" y="98072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       </a:t>
            </a:r>
            <a:endParaRPr lang="ru-RU" sz="4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0"/>
          <a:ext cx="7379999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</a:tblGrid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4343" y="780673"/>
            <a:ext cx="4584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2 3  </a:t>
            </a:r>
            <a:r>
              <a:rPr lang="ru-RU" sz="6000" dirty="0"/>
              <a:t>0</a:t>
            </a:r>
            <a:r>
              <a:rPr lang="ru-RU" sz="6000" dirty="0" smtClean="0"/>
              <a:t>  </a:t>
            </a:r>
            <a:r>
              <a:rPr lang="ru-RU" sz="6000" dirty="0"/>
              <a:t>2</a:t>
            </a:r>
            <a:r>
              <a:rPr lang="ru-RU" sz="6000" dirty="0" smtClean="0"/>
              <a:t>  0 2</a:t>
            </a:r>
            <a:endParaRPr lang="ru-RU" sz="6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8024" y="734506"/>
            <a:ext cx="0" cy="197441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88024" y="1628800"/>
            <a:ext cx="1931889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6408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872359" y="649815"/>
            <a:ext cx="1876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3</a:t>
            </a:r>
            <a:r>
              <a:rPr lang="ru-RU" sz="6000" dirty="0" smtClean="0"/>
              <a:t> 7 8</a:t>
            </a:r>
            <a:endParaRPr lang="ru-RU" sz="6000" dirty="0"/>
          </a:p>
        </p:txBody>
      </p:sp>
      <p:sp>
        <p:nvSpPr>
          <p:cNvPr id="15" name="Дуга 14"/>
          <p:cNvSpPr/>
          <p:nvPr/>
        </p:nvSpPr>
        <p:spPr>
          <a:xfrm>
            <a:off x="824344" y="539026"/>
            <a:ext cx="2792586" cy="945758"/>
          </a:xfrm>
          <a:prstGeom prst="arc">
            <a:avLst>
              <a:gd name="adj1" fmla="val 11515391"/>
              <a:gd name="adj2" fmla="val 20657341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883710" y="153036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80746" y="15732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8</a:t>
            </a:r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2210865" y="153036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4032" y="1568716"/>
            <a:ext cx="21967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 </a:t>
            </a:r>
            <a:r>
              <a:rPr lang="ru-RU" sz="6000" dirty="0" smtClean="0"/>
              <a:t>2 2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599484" y="1074374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824343" y="2420889"/>
            <a:ext cx="2630599" cy="2320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06278" y="24208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94848" y="238265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26" name="TextBox 25"/>
          <p:cNvSpPr txBox="1"/>
          <p:nvPr/>
        </p:nvSpPr>
        <p:spPr>
          <a:xfrm>
            <a:off x="3499444" y="239036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2124" y="15475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88330" y="237926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09935" y="15732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30" name="TextBox 29"/>
          <p:cNvSpPr txBox="1"/>
          <p:nvPr/>
        </p:nvSpPr>
        <p:spPr>
          <a:xfrm>
            <a:off x="4196769" y="318181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52570" y="3148191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65154" y="3223627"/>
            <a:ext cx="45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33035" y="3150245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70632" y="2706781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991401" y="4077072"/>
            <a:ext cx="2796623" cy="4421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196769" y="4068094"/>
            <a:ext cx="45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3811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 animBg="1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11" y="98072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       </a:t>
            </a:r>
            <a:endParaRPr lang="ru-RU" sz="4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115399"/>
              </p:ext>
            </p:extLst>
          </p:nvPr>
        </p:nvGraphicFramePr>
        <p:xfrm>
          <a:off x="755576" y="0"/>
          <a:ext cx="7379999" cy="694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</a:tblGrid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734506"/>
            <a:ext cx="3324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3</a:t>
            </a:r>
            <a:r>
              <a:rPr lang="ru-RU" sz="6000" dirty="0" smtClean="0"/>
              <a:t> 2  </a:t>
            </a:r>
            <a:r>
              <a:rPr lang="ru-RU" sz="6000" dirty="0"/>
              <a:t>9</a:t>
            </a:r>
            <a:r>
              <a:rPr lang="ru-RU" sz="6000" dirty="0" smtClean="0"/>
              <a:t>  2 2</a:t>
            </a:r>
            <a:endParaRPr lang="ru-RU" sz="6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8024" y="734506"/>
            <a:ext cx="0" cy="197441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88024" y="1628800"/>
            <a:ext cx="1931889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6408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872359" y="649815"/>
            <a:ext cx="1876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2</a:t>
            </a:r>
            <a:r>
              <a:rPr lang="ru-RU" sz="6000" dirty="0" smtClean="0"/>
              <a:t> </a:t>
            </a:r>
            <a:r>
              <a:rPr lang="ru-RU" sz="6000" dirty="0"/>
              <a:t>7</a:t>
            </a:r>
            <a:r>
              <a:rPr lang="ru-RU" sz="6000" dirty="0" smtClean="0"/>
              <a:t>  9</a:t>
            </a:r>
            <a:endParaRPr lang="ru-RU" sz="6000" dirty="0"/>
          </a:p>
        </p:txBody>
      </p:sp>
      <p:sp>
        <p:nvSpPr>
          <p:cNvPr id="15" name="Дуга 14"/>
          <p:cNvSpPr/>
          <p:nvPr/>
        </p:nvSpPr>
        <p:spPr>
          <a:xfrm>
            <a:off x="1437444" y="539026"/>
            <a:ext cx="2179485" cy="945758"/>
          </a:xfrm>
          <a:prstGeom prst="arc">
            <a:avLst>
              <a:gd name="adj1" fmla="val 11548791"/>
              <a:gd name="adj2" fmla="val 20657341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883710" y="153036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80746" y="15732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10865" y="153036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81559" y="156871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39770" y="1070038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1437444" y="2420888"/>
            <a:ext cx="2017498" cy="4462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06278" y="24208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94848" y="238265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99444" y="2390366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22124" y="15475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1</a:t>
            </a:r>
            <a:endParaRPr lang="ru-RU" sz="6000" dirty="0"/>
          </a:p>
        </p:txBody>
      </p:sp>
      <p:sp>
        <p:nvSpPr>
          <p:cNvPr id="29" name="TextBox 28"/>
          <p:cNvSpPr txBox="1"/>
          <p:nvPr/>
        </p:nvSpPr>
        <p:spPr>
          <a:xfrm>
            <a:off x="6256035" y="15732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8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52570" y="3148191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32" name="TextBox 31"/>
          <p:cNvSpPr txBox="1"/>
          <p:nvPr/>
        </p:nvSpPr>
        <p:spPr>
          <a:xfrm>
            <a:off x="2865154" y="3223627"/>
            <a:ext cx="45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7</a:t>
            </a:r>
            <a:endParaRPr lang="ru-RU" sz="6000" dirty="0"/>
          </a:p>
        </p:txBody>
      </p:sp>
      <p:sp>
        <p:nvSpPr>
          <p:cNvPr id="33" name="TextBox 32"/>
          <p:cNvSpPr txBox="1"/>
          <p:nvPr/>
        </p:nvSpPr>
        <p:spPr>
          <a:xfrm>
            <a:off x="2133035" y="3150245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70632" y="2706781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991401" y="4077072"/>
            <a:ext cx="2796623" cy="4421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52570" y="412128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835642" y="403935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2204910" y="403935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4243340" y="407707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4208856" y="4883167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23" name="TextBox 22"/>
          <p:cNvSpPr txBox="1"/>
          <p:nvPr/>
        </p:nvSpPr>
        <p:spPr>
          <a:xfrm>
            <a:off x="3567276" y="489418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36" name="TextBox 35"/>
          <p:cNvSpPr txBox="1"/>
          <p:nvPr/>
        </p:nvSpPr>
        <p:spPr>
          <a:xfrm>
            <a:off x="2237205" y="4872935"/>
            <a:ext cx="1143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2 2</a:t>
            </a:r>
            <a:endParaRPr lang="ru-RU" sz="6000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2139866" y="5975367"/>
            <a:ext cx="2617632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783205" y="4375335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41" name="TextBox 40"/>
          <p:cNvSpPr txBox="1"/>
          <p:nvPr/>
        </p:nvSpPr>
        <p:spPr>
          <a:xfrm>
            <a:off x="4139667" y="5953055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259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 animBg="1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  <p:bldP spid="27" grpId="0"/>
      <p:bldP spid="29" grpId="0"/>
      <p:bldP spid="31" grpId="0"/>
      <p:bldP spid="32" grpId="0"/>
      <p:bldP spid="33" grpId="0"/>
      <p:bldP spid="34" grpId="0"/>
      <p:bldP spid="6" grpId="0"/>
      <p:bldP spid="8" grpId="0"/>
      <p:bldP spid="10" grpId="0"/>
      <p:bldP spid="11" grpId="0"/>
      <p:bldP spid="22" grpId="0"/>
      <p:bldP spid="23" grpId="0"/>
      <p:bldP spid="36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274904"/>
              </p:ext>
            </p:extLst>
          </p:nvPr>
        </p:nvGraphicFramePr>
        <p:xfrm>
          <a:off x="827897" y="116632"/>
          <a:ext cx="7379999" cy="740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</a:tblGrid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6086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836712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2 2  3  1 1  0  0</a:t>
            </a:r>
            <a:endParaRPr lang="ru-RU" sz="6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580112" y="1052736"/>
            <a:ext cx="0" cy="197441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580112" y="1852375"/>
            <a:ext cx="2627784" cy="4168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29096" y="1012515"/>
            <a:ext cx="2219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6 7 0</a:t>
            </a:r>
            <a:endParaRPr lang="ru-RU" sz="6000" dirty="0"/>
          </a:p>
        </p:txBody>
      </p:sp>
      <p:sp>
        <p:nvSpPr>
          <p:cNvPr id="17" name="Дуга 16"/>
          <p:cNvSpPr/>
          <p:nvPr/>
        </p:nvSpPr>
        <p:spPr>
          <a:xfrm>
            <a:off x="824344" y="795030"/>
            <a:ext cx="2792586" cy="689754"/>
          </a:xfrm>
          <a:prstGeom prst="arc">
            <a:avLst>
              <a:gd name="adj1" fmla="val 11267277"/>
              <a:gd name="adj2" fmla="val 21212987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623060" y="1805412"/>
            <a:ext cx="3125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3  3 3 0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1030828" y="1833404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2 0 1  0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726899" y="1344543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24344" y="2689087"/>
            <a:ext cx="2792586" cy="19833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71600" y="2577777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2 2  1 1</a:t>
            </a:r>
          </a:p>
          <a:p>
            <a:r>
              <a:rPr lang="ru-RU" sz="6000" dirty="0" smtClean="0"/>
              <a:t>    2 0  1  0</a:t>
            </a:r>
            <a:endParaRPr lang="ru-RU" sz="60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574257" y="4345271"/>
            <a:ext cx="2792586" cy="19833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64103" y="2980988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27" name="TextBox 26"/>
          <p:cNvSpPr txBox="1"/>
          <p:nvPr/>
        </p:nvSpPr>
        <p:spPr>
          <a:xfrm>
            <a:off x="2298314" y="4275628"/>
            <a:ext cx="31377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2 0  1  0</a:t>
            </a:r>
          </a:p>
          <a:p>
            <a:r>
              <a:rPr lang="ru-RU" sz="6000" dirty="0" smtClean="0"/>
              <a:t>2 0  1  0</a:t>
            </a:r>
            <a:endParaRPr lang="ru-RU" sz="60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211462" y="5991502"/>
            <a:ext cx="2792586" cy="19833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001308" y="4628079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30" name="TextBox 29"/>
          <p:cNvSpPr txBox="1"/>
          <p:nvPr/>
        </p:nvSpPr>
        <p:spPr>
          <a:xfrm>
            <a:off x="4284902" y="600141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872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53461"/>
              </p:ext>
            </p:extLst>
          </p:nvPr>
        </p:nvGraphicFramePr>
        <p:xfrm>
          <a:off x="827584" y="260648"/>
          <a:ext cx="7379999" cy="740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  <a:gridCol w="670909"/>
              </a:tblGrid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910076"/>
            <a:ext cx="6298720" cy="1018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 </a:t>
            </a:r>
            <a:r>
              <a:rPr lang="ru-RU" sz="6000" dirty="0" smtClean="0"/>
              <a:t>  6  3  1 3  5  0</a:t>
            </a:r>
            <a:endParaRPr lang="ru-RU" sz="6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580112" y="1052736"/>
            <a:ext cx="0" cy="197441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580112" y="1852375"/>
            <a:ext cx="2627784" cy="4168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29096" y="1012515"/>
            <a:ext cx="2219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3</a:t>
            </a:r>
            <a:r>
              <a:rPr lang="ru-RU" sz="6000" dirty="0" smtClean="0"/>
              <a:t> </a:t>
            </a:r>
            <a:r>
              <a:rPr lang="ru-RU" sz="6000" dirty="0"/>
              <a:t>0</a:t>
            </a:r>
            <a:r>
              <a:rPr lang="ru-RU" sz="6000" dirty="0" smtClean="0"/>
              <a:t> </a:t>
            </a:r>
            <a:r>
              <a:rPr lang="ru-RU" sz="6000" dirty="0"/>
              <a:t>5</a:t>
            </a:r>
          </a:p>
        </p:txBody>
      </p:sp>
      <p:sp>
        <p:nvSpPr>
          <p:cNvPr id="17" name="Дуга 16"/>
          <p:cNvSpPr/>
          <p:nvPr/>
        </p:nvSpPr>
        <p:spPr>
          <a:xfrm>
            <a:off x="824344" y="734462"/>
            <a:ext cx="2792586" cy="750322"/>
          </a:xfrm>
          <a:prstGeom prst="arc">
            <a:avLst>
              <a:gd name="adj1" fmla="val 11608031"/>
              <a:gd name="adj2" fmla="val 21212987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623060" y="1805412"/>
            <a:ext cx="3125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2</a:t>
            </a:r>
            <a:r>
              <a:rPr lang="ru-RU" sz="6000" dirty="0" smtClean="0"/>
              <a:t>  </a:t>
            </a:r>
            <a:r>
              <a:rPr lang="ru-RU" sz="6000" dirty="0"/>
              <a:t>0</a:t>
            </a:r>
            <a:r>
              <a:rPr lang="ru-RU" sz="6000" dirty="0" smtClean="0"/>
              <a:t> </a:t>
            </a:r>
            <a:r>
              <a:rPr lang="ru-RU" sz="6000" dirty="0"/>
              <a:t>7</a:t>
            </a:r>
            <a:r>
              <a:rPr lang="ru-RU" sz="6000" dirty="0" smtClean="0"/>
              <a:t> 0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1030828" y="1833404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 </a:t>
            </a:r>
            <a:r>
              <a:rPr lang="ru-RU" sz="6000" dirty="0" smtClean="0"/>
              <a:t>  </a:t>
            </a:r>
            <a:r>
              <a:rPr lang="ru-RU" sz="6000" dirty="0"/>
              <a:t>6</a:t>
            </a:r>
            <a:r>
              <a:rPr lang="ru-RU" sz="6000" dirty="0" smtClean="0"/>
              <a:t> 1  0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726899" y="1344543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24344" y="2689087"/>
            <a:ext cx="2792586" cy="19833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71600" y="2577777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</a:t>
            </a:r>
            <a:r>
              <a:rPr lang="ru-RU" sz="6000" dirty="0"/>
              <a:t> </a:t>
            </a:r>
            <a:r>
              <a:rPr lang="ru-RU" sz="6000" dirty="0" smtClean="0"/>
              <a:t>  </a:t>
            </a:r>
            <a:r>
              <a:rPr lang="ru-RU" sz="6000" dirty="0"/>
              <a:t>2</a:t>
            </a:r>
            <a:r>
              <a:rPr lang="ru-RU" sz="6000" dirty="0" smtClean="0"/>
              <a:t>  1  3 5</a:t>
            </a:r>
          </a:p>
          <a:p>
            <a:r>
              <a:rPr lang="ru-RU" sz="6000" dirty="0" smtClean="0"/>
              <a:t>        </a:t>
            </a:r>
            <a:r>
              <a:rPr lang="ru-RU" sz="6000" dirty="0"/>
              <a:t>2</a:t>
            </a:r>
            <a:r>
              <a:rPr lang="ru-RU" sz="6000" dirty="0" smtClean="0"/>
              <a:t> 1  3 5</a:t>
            </a:r>
            <a:endParaRPr lang="ru-RU" sz="60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574257" y="4345271"/>
            <a:ext cx="3284841" cy="19833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64103" y="2980988"/>
            <a:ext cx="420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27" name="TextBox 26"/>
          <p:cNvSpPr txBox="1"/>
          <p:nvPr/>
        </p:nvSpPr>
        <p:spPr>
          <a:xfrm>
            <a:off x="2298314" y="4275628"/>
            <a:ext cx="3137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      0</a:t>
            </a:r>
          </a:p>
        </p:txBody>
      </p:sp>
    </p:spTree>
    <p:extLst>
      <p:ext uri="{BB962C8B-B14F-4D97-AF65-F5344CB8AC3E}">
        <p14:creationId xmlns:p14="http://schemas.microsoft.com/office/powerpoint/2010/main" val="250604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9" y="285728"/>
            <a:ext cx="878684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ТЕСТ</a:t>
            </a:r>
            <a:endParaRPr lang="ru-RU" sz="2400" dirty="0" smtClean="0"/>
          </a:p>
          <a:p>
            <a:r>
              <a:rPr lang="ru-RU" sz="2800" dirty="0" smtClean="0"/>
              <a:t>1).</a:t>
            </a:r>
            <a:r>
              <a:rPr lang="ru-RU" sz="2400" dirty="0" smtClean="0"/>
              <a:t>Не выполняя деления, определите, сколько цифр будет в частном. Нарисуй рядом столько же кружков.</a:t>
            </a:r>
          </a:p>
          <a:p>
            <a:r>
              <a:rPr lang="ru-RU" sz="2800" dirty="0" smtClean="0"/>
              <a:t>    21425:857 </a:t>
            </a:r>
          </a:p>
          <a:p>
            <a:r>
              <a:rPr lang="ru-RU" sz="2800" dirty="0" smtClean="0"/>
              <a:t>    64887:129  </a:t>
            </a:r>
          </a:p>
          <a:p>
            <a:r>
              <a:rPr lang="ru-RU" sz="2800" dirty="0" smtClean="0"/>
              <a:t>2).</a:t>
            </a:r>
            <a:r>
              <a:rPr lang="ru-RU" sz="2400" dirty="0" smtClean="0"/>
              <a:t>Отметь правильный ответ .Площадь прямоугольника 12082 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, длина 863 м. Найди ширину.</a:t>
            </a:r>
          </a:p>
          <a:p>
            <a:r>
              <a:rPr lang="ru-RU" sz="2800" dirty="0" smtClean="0"/>
              <a:t>      14      24    15</a:t>
            </a:r>
          </a:p>
          <a:p>
            <a:r>
              <a:rPr lang="ru-RU" sz="2800" dirty="0" smtClean="0"/>
              <a:t>3). </a:t>
            </a:r>
            <a:r>
              <a:rPr lang="ru-RU" sz="2400" dirty="0" smtClean="0"/>
              <a:t>Отметь правильное решение задачи. Поезд проехал 1664 км со скоростью 104 км в час. Сколько времени он был в пути?</a:t>
            </a:r>
          </a:p>
          <a:p>
            <a:r>
              <a:rPr lang="ru-RU" sz="2800" dirty="0" smtClean="0"/>
              <a:t>1664+104= 1768</a:t>
            </a:r>
          </a:p>
          <a:p>
            <a:r>
              <a:rPr lang="ru-RU" sz="2800" dirty="0" smtClean="0"/>
              <a:t>1664</a:t>
            </a:r>
            <a:r>
              <a:rPr lang="ru-RU" sz="2000" dirty="0" smtClean="0"/>
              <a:t>•</a:t>
            </a:r>
            <a:r>
              <a:rPr lang="ru-RU" sz="2800" dirty="0" smtClean="0"/>
              <a:t>104=173056</a:t>
            </a:r>
          </a:p>
          <a:p>
            <a:r>
              <a:rPr lang="ru-RU" sz="2800" dirty="0" smtClean="0"/>
              <a:t>1664 - 104=1560</a:t>
            </a:r>
          </a:p>
          <a:p>
            <a:r>
              <a:rPr lang="ru-RU" sz="2800" dirty="0" smtClean="0"/>
              <a:t>1664:104=16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70009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488" y="5411450"/>
            <a:ext cx="35212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МОЛОДЦЫ!!!</a:t>
            </a:r>
          </a:p>
          <a:p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6835"/>
            <a:ext cx="33874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СПАСИБО!</a:t>
            </a:r>
            <a:endParaRPr lang="ru-RU" sz="44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ышк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29"/>
            <a:ext cx="9144000" cy="68640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000636"/>
            <a:ext cx="45906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Встало солнышко давно, </a:t>
            </a:r>
          </a:p>
          <a:p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5357826"/>
            <a:ext cx="43262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Заглянуло к нам в окно.</a:t>
            </a:r>
          </a:p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5715016"/>
            <a:ext cx="4473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Нас оно торопит в класс,</a:t>
            </a:r>
          </a:p>
          <a:p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6072206"/>
            <a:ext cx="3417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Математика у нас!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785794"/>
            <a:ext cx="6104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25 увеличить в 4 раза.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1857364"/>
            <a:ext cx="4984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 44 прибавить 29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3000372"/>
            <a:ext cx="5240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из 158 вычесть 103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4071942"/>
            <a:ext cx="71669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1500 уменьшить в 100 раз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00010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       Деление многозначного числа </a:t>
            </a:r>
          </a:p>
          <a:p>
            <a:pPr algn="ctr"/>
            <a:r>
              <a:rPr lang="ru-RU" sz="4400" b="1" dirty="0" smtClean="0"/>
              <a:t>       на трехзначное число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называются компоненты при делении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делимое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делитель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частное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6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найти делимое ….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делимое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делитель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частное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54452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делитель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4869160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60032" y="54452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частное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15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найти делитель ….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206084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делимое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делитель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36450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частное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4869160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5373216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делимое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88024" y="5445224"/>
            <a:ext cx="27363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частное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99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10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7128791" cy="3785616"/>
        </p:xfrm>
        <a:graphic>
          <a:graphicData uri="http://schemas.openxmlformats.org/drawingml/2006/table">
            <a:tbl>
              <a:tblPr firstRow="1" firstCol="1" bandRow="1"/>
              <a:tblGrid>
                <a:gridCol w="712361"/>
                <a:gridCol w="712361"/>
                <a:gridCol w="714088"/>
                <a:gridCol w="712361"/>
                <a:gridCol w="712361"/>
                <a:gridCol w="712361"/>
                <a:gridCol w="714088"/>
                <a:gridCol w="712361"/>
                <a:gridCol w="712361"/>
                <a:gridCol w="714088"/>
              </a:tblGrid>
              <a:tr h="855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endParaRPr lang="ru-RU" sz="5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33" marR="65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71802" y="135729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2  5   2  0</a:t>
            </a:r>
            <a:endParaRPr lang="ru-RU" sz="54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786314" y="2428868"/>
            <a:ext cx="2000264" cy="1588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857884" y="2357430"/>
            <a:ext cx="2143140" cy="1588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86446" y="1428736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2  8   0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235743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14942" y="235743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0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35743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86182" y="235743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5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71802" y="235743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85984" y="1928802"/>
            <a:ext cx="610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-</a:t>
            </a:r>
            <a:endParaRPr lang="ru-RU" sz="5400" b="1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714612" y="3286124"/>
            <a:ext cx="3000396" cy="1588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43504" y="3357562"/>
            <a:ext cx="607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0</a:t>
            </a:r>
            <a:endParaRPr lang="ru-RU" sz="5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14414" y="0"/>
            <a:ext cx="64293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Следите за правильным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написанием!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928670"/>
            <a:ext cx="921543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ru-RU" sz="2800" b="1" dirty="0" smtClean="0"/>
              <a:t>1. Выделить первое неполное делимое.</a:t>
            </a:r>
          </a:p>
          <a:p>
            <a:pPr marL="45720" indent="0">
              <a:buNone/>
            </a:pPr>
            <a:r>
              <a:rPr lang="ru-RU" sz="2800" b="1" dirty="0" smtClean="0"/>
              <a:t>2. Определяем число цифр в частном.</a:t>
            </a:r>
          </a:p>
          <a:p>
            <a:pPr marL="45720" indent="0">
              <a:buNone/>
            </a:pPr>
            <a:r>
              <a:rPr lang="ru-RU" sz="2800" b="1" dirty="0" smtClean="0"/>
              <a:t>3. Разделим неполное делимое на делитель </a:t>
            </a:r>
          </a:p>
          <a:p>
            <a:pPr marL="45720" indent="0">
              <a:buNone/>
            </a:pPr>
            <a:r>
              <a:rPr lang="ru-RU" sz="2800" b="1" dirty="0" smtClean="0"/>
              <a:t>     и найдём цифру частного.</a:t>
            </a:r>
          </a:p>
          <a:p>
            <a:pPr marL="45720" indent="0">
              <a:buNone/>
            </a:pPr>
            <a:r>
              <a:rPr lang="ru-RU" sz="2800" b="1" dirty="0" smtClean="0"/>
              <a:t>4. Умножим цифру частного на делитель.</a:t>
            </a:r>
          </a:p>
          <a:p>
            <a:pPr marL="45720" indent="0">
              <a:buNone/>
            </a:pPr>
            <a:r>
              <a:rPr lang="ru-RU" sz="2800" b="1" dirty="0" smtClean="0"/>
              <a:t>5. Вычтем из неполного делимого произведение частного и делителя.</a:t>
            </a:r>
          </a:p>
          <a:p>
            <a:pPr marL="45720" indent="0">
              <a:buNone/>
            </a:pPr>
            <a:r>
              <a:rPr lang="ru-RU" sz="2800" b="1" dirty="0" smtClean="0"/>
              <a:t>6. Если остаток меньше делителя, то образуем следующее неполное делимое: сносим следующую цифру из делимого. </a:t>
            </a:r>
          </a:p>
          <a:p>
            <a:pPr marL="45720" indent="0">
              <a:buNone/>
            </a:pPr>
            <a:r>
              <a:rPr lang="ru-RU" sz="2800" b="1" dirty="0" smtClean="0"/>
              <a:t>Если остаток больше делителя, вернёмся к шагу№3. </a:t>
            </a:r>
          </a:p>
          <a:p>
            <a:pPr marL="45720" indent="0">
              <a:buNone/>
            </a:pPr>
            <a:r>
              <a:rPr lang="ru-RU" sz="2800" b="1" dirty="0" smtClean="0"/>
              <a:t>7. Продолжим деление, повторяя шаги с 3 по 6, </a:t>
            </a:r>
          </a:p>
          <a:p>
            <a:pPr marL="45720" indent="0">
              <a:buNone/>
            </a:pPr>
            <a:r>
              <a:rPr lang="ru-RU" sz="2800" b="1" dirty="0" smtClean="0"/>
              <a:t>пока не закончатся неполные делимые.</a:t>
            </a:r>
          </a:p>
          <a:p>
            <a:pPr marL="45720" indent="0">
              <a:buNone/>
            </a:pPr>
            <a:endParaRPr lang="ru-RU" sz="2400" b="1" dirty="0" smtClean="0"/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14290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/>
              <a:t>АЛГОРИТМ ДЕЛЕНИЯ НА ТРЕХЗНАЧНОЕ ЧИСЛО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471</Words>
  <Application>Microsoft Office PowerPoint</Application>
  <PresentationFormat>Экран (4:3)</PresentationFormat>
  <Paragraphs>190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называются компоненты при делении</vt:lpstr>
      <vt:lpstr>Чтобы найти делимое ….</vt:lpstr>
      <vt:lpstr>Чтобы найти делитель ….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Home</cp:lastModifiedBy>
  <cp:revision>62</cp:revision>
  <cp:lastPrinted>2016-06-16T09:06:54Z</cp:lastPrinted>
  <dcterms:created xsi:type="dcterms:W3CDTF">2016-06-04T18:59:23Z</dcterms:created>
  <dcterms:modified xsi:type="dcterms:W3CDTF">2020-04-13T03:09:16Z</dcterms:modified>
</cp:coreProperties>
</file>