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7"/>
  </p:notesMasterIdLst>
  <p:sldIdLst>
    <p:sldId id="259" r:id="rId2"/>
    <p:sldId id="272" r:id="rId3"/>
    <p:sldId id="262" r:id="rId4"/>
    <p:sldId id="257" r:id="rId5"/>
    <p:sldId id="261" r:id="rId6"/>
    <p:sldId id="263" r:id="rId7"/>
    <p:sldId id="264" r:id="rId8"/>
    <p:sldId id="256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3" autoAdjust="0"/>
    <p:restoredTop sz="94624" autoAdjust="0"/>
  </p:normalViewPr>
  <p:slideViewPr>
    <p:cSldViewPr>
      <p:cViewPr>
        <p:scale>
          <a:sx n="80" d="100"/>
          <a:sy n="80" d="100"/>
        </p:scale>
        <p:origin x="-99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59FCC-053B-46B9-9D82-7CCFE7C7C34C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38C02-F5E2-4ABF-A769-56D41B3A35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638C02-F5E2-4ABF-A769-56D41B3A35EC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 advClick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E%D1%80%D0%BE%D0%BA%D0%B0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kolya20032\Downloads\&#1089;&#1086;&#1088;&#1086;&#1082;&#1072;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E%D0%B1%D1%8B%D0%BA%D0%BD%D0%BE%D0%B2%D0%B5%D0%BD%D0%BD%D1%8B%D0%B9_%D1%81%D0%BE%D0%BB%D0%BE%D0%B2%D0%B5%D0%B9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kolya20032\Downloads\&#1047;&#1074;&#1091;&#1082;&#1080;-&#1086;&#1076;&#1080;&#1085;&#1086;&#1082;&#1086;&#1075;&#1086;-&#1089;&#1086;&#1083;&#1086;&#1074;&#1100;&#1103;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coportal.info/tryasoguzka-ptica/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kolya20032\Downloads\&#1090;&#1088;&#1103;&#1089;&#1086;&#1075;&#1091;&#1089;&#1082;&#1072;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ttps://mamamozhetvse.ru/stixi-pro-lastochku-dlya-detej-22-luchshix.html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kolya20032\Downloads\&#1083;&#1072;&#1089;&#1090;&#1086;&#1095;&#1082;&#1072;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1%D0%BE%D0%BB%D1%8C%D1%88%D0%BE%D0%B9_%D0%BF%D1%91%D1%81%D1%82%D1%80%D1%8B%D0%B9_%D0%B4%D1%8F%D1%82%D0%B5%D0%BB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kolya20032\Downloads\&#1076;&#1103;&#1090;&#1077;&#1083;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E%D0%B1%D1%8B%D0%BA%D0%BD%D0%BE%D0%B2%D0%B5%D0%BD%D0%BD%D0%B0%D1%8F_%D0%BA%D1%83%D0%BA%D1%83%D1%88%D0%BA%D0%B0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kolya20032\Downloads\&#1082;&#1091;&#1082;&#1091;&#1096;&#1082;&#1072;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png"/><Relationship Id="rId2" Type="http://schemas.openxmlformats.org/officeDocument/2006/relationships/audio" Target="file:///C:\Users\kolya20032\Desktop\&#1053;&#1086;&#1074;&#1072;&#1103;%20&#1087;&#1072;&#1087;&#1082;&#1072;\&#1043;&#1086;&#1083;&#1086;&#1089;%20&#1089;&#1080;&#1085;&#1080;&#1094;&#1099;%20&#1074;%20&#1083;&#1077;&#1089;&#1091;.mp3" TargetMode="External"/><Relationship Id="rId1" Type="http://schemas.openxmlformats.org/officeDocument/2006/relationships/audio" Target="file:///C:\Users\kolya20032\Downloads\&#1043;&#1086;&#1083;&#1086;&#1089;%20&#1089;&#1080;&#1085;&#1080;&#1094;&#1099;%20&#1074;%20&#1083;&#1077;&#1089;&#1091;.mp3" TargetMode="External"/><Relationship Id="rId6" Type="http://schemas.openxmlformats.org/officeDocument/2006/relationships/image" Target="../media/image4.jpeg"/><Relationship Id="rId5" Type="http://schemas.openxmlformats.org/officeDocument/2006/relationships/hyperlink" Target="https://ru.wikipedia.org/wiki/%D0%91%D0%BE%D0%BB%D1%8C%D1%88%D0%B0%D1%8F_%D1%81%D0%B8%D0%BD%D0%B8%D1%86%D0%B0" TargetMode="External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3%D1%80%D0%B0%D1%87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kolya20032\Downloads\&#1053;&#1086;&#1074;&#1072;&#1103;%20&#1087;&#1072;&#1087;&#1082;&#1072;%20(2)\&#1075;&#1088;&#1072;&#1095;&#1072;%20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png"/><Relationship Id="rId2" Type="http://schemas.openxmlformats.org/officeDocument/2006/relationships/audio" Target="file:///C:\Users\kolya20032\Downloads\&#1053;&#1086;&#1074;&#1072;&#1103;%20&#1087;&#1072;&#1087;&#1082;&#1072;%20(2)\&#1075;&#1086;&#1083;&#1091;&#1073;&#1100;.mp3" TargetMode="External"/><Relationship Id="rId1" Type="http://schemas.openxmlformats.org/officeDocument/2006/relationships/audio" Target="file:///C:\Users\kolya20032\Downloads\&#1075;&#1086;&#1083;&#1091;&#1073;&#1100;.mp3" TargetMode="External"/><Relationship Id="rId6" Type="http://schemas.openxmlformats.org/officeDocument/2006/relationships/hyperlink" Target="https://ru.wikipedia.org/wiki/%D0%93%D1%80%D0%B0%D1%87" TargetMode="External"/><Relationship Id="rId5" Type="http://schemas.openxmlformats.org/officeDocument/2006/relationships/image" Target="../media/image9.jpeg"/><Relationship Id="rId4" Type="http://schemas.openxmlformats.org/officeDocument/2006/relationships/hyperlink" Target="http://dlyamam-i-detok.ru/prezentaciya-golub-dlya-detej-2-4-let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ildfauna.ru/vorobej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kolya20032\Downloads\&#1053;&#1086;&#1074;&#1072;&#1103;%20&#1087;&#1072;&#1087;&#1082;&#1072;%20(2)\&#1063;&#1080;&#1088;&#1080;&#1082;&#1072;&#1085;&#1100;&#1077;-&#1086;&#1076;&#1080;&#1085;&#1086;&#1082;&#1086;&#1075;&#1086;-&#1074;&#1086;&#1088;&#1086;&#1073;&#1100;&#1103;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kolya20032\Downloads\&#1053;&#1086;&#1074;&#1072;&#1103;%20&#1087;&#1072;&#1087;&#1082;&#1072;%20(2)\&#1074;&#1086;&#1088;&#1086;&#1085;&#1072;.mp3" TargetMode="External"/><Relationship Id="rId5" Type="http://schemas.openxmlformats.org/officeDocument/2006/relationships/image" Target="../media/image8.png"/><Relationship Id="rId4" Type="http://schemas.openxmlformats.org/officeDocument/2006/relationships/hyperlink" Target="https://ru.wikipedia.org/wiki/%D0%A1%D0%B5%D1%80%D0%B0%D1%8F_%D0%B2%D0%BE%D1%80%D0%BE%D0%BD%D0%B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nashzelenyimir.ru/%D1%81%D0%BE%D0%B2%D0%B0/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kolya20032\Downloads\&#1047;&#1074;&#1091;&#1082;-&#1089;&#1086;&#1074;&#1099;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2136339"/>
            <a:ext cx="735811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ГБДОУ Детский Сад № 36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Петроградского района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Санкт-Петербурга  группа № 2 «Черепашки»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Воспитатель: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Барушева Наталья Станиславовна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86050" y="1071546"/>
            <a:ext cx="31213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Дикие птицы.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16" y="428604"/>
            <a:ext cx="17261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Сорока</a:t>
            </a:r>
            <a:endParaRPr lang="ru-RU" sz="3600" b="1" dirty="0"/>
          </a:p>
        </p:txBody>
      </p:sp>
      <p:pic>
        <p:nvPicPr>
          <p:cNvPr id="7170" name="Picture 2" descr="Детские стихи про сороку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76932" y="1714488"/>
            <a:ext cx="3167068" cy="366713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21429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На даче у нас</a:t>
            </a:r>
            <a:br>
              <a:rPr lang="ru-RU" dirty="0" smtClean="0"/>
            </a:br>
            <a:r>
              <a:rPr lang="ru-RU" dirty="0" smtClean="0"/>
              <a:t>Сорока живёт,</a:t>
            </a:r>
            <a:br>
              <a:rPr lang="ru-RU" dirty="0" smtClean="0"/>
            </a:br>
            <a:r>
              <a:rPr lang="ru-RU" dirty="0" smtClean="0"/>
              <a:t>И всё, что блестит</a:t>
            </a:r>
            <a:br>
              <a:rPr lang="ru-RU" dirty="0" smtClean="0"/>
            </a:br>
            <a:r>
              <a:rPr lang="ru-RU" dirty="0" smtClean="0"/>
              <a:t>Без спроса берёт.</a:t>
            </a:r>
            <a:br>
              <a:rPr lang="ru-RU" dirty="0" smtClean="0"/>
            </a:br>
            <a:r>
              <a:rPr lang="ru-RU" dirty="0" smtClean="0"/>
              <a:t>Утащит и спрячет</a:t>
            </a:r>
            <a:br>
              <a:rPr lang="ru-RU" dirty="0" smtClean="0"/>
            </a:br>
            <a:r>
              <a:rPr lang="ru-RU" dirty="0" smtClean="0"/>
              <a:t>В родное гнездо.</a:t>
            </a:r>
            <a:br>
              <a:rPr lang="ru-RU" dirty="0" smtClean="0"/>
            </a:br>
            <a:r>
              <a:rPr lang="ru-RU" dirty="0" smtClean="0"/>
              <a:t>Птенцам очень весело,</a:t>
            </a:r>
            <a:br>
              <a:rPr lang="ru-RU" dirty="0" smtClean="0"/>
            </a:br>
            <a:r>
              <a:rPr lang="ru-RU" dirty="0" smtClean="0"/>
              <a:t>Ей хорошо!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500306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Внешний вид</a:t>
            </a:r>
          </a:p>
          <a:p>
            <a:r>
              <a:rPr lang="ru-RU" dirty="0" smtClean="0"/>
              <a:t>Голова, шея, грудь и спина чёрные с фиолетовым или синевато-зелёным отливом, живот и плечи белые. Длинный хвост (длиннее тела) и крылья — чёрного окраса.</a:t>
            </a:r>
            <a:r>
              <a:rPr lang="ru-RU" b="1" dirty="0" smtClean="0"/>
              <a:t> Питание</a:t>
            </a:r>
          </a:p>
          <a:p>
            <a:r>
              <a:rPr lang="ru-RU" dirty="0" smtClean="0"/>
              <a:t>Важное место в её кормовом рационе занимают насекомые. Своим мощным клювом сороки выкапывают из земли личинки насекомых.</a:t>
            </a:r>
            <a:r>
              <a:rPr lang="ru-RU" b="1" dirty="0" smtClean="0"/>
              <a:t> </a:t>
            </a:r>
          </a:p>
          <a:p>
            <a:r>
              <a:rPr lang="ru-RU" b="1" dirty="0" smtClean="0">
                <a:cs typeface="Times New Roman" pitchFamily="18" charset="0"/>
              </a:rPr>
              <a:t>Где живет </a:t>
            </a:r>
            <a:endParaRPr lang="ru-RU" dirty="0" smtClean="0"/>
          </a:p>
          <a:p>
            <a:r>
              <a:rPr lang="ru-RU" dirty="0" smtClean="0"/>
              <a:t>Сорока живет в небольших лесах, в парках, садах, неподалёку от человеческого жилья.</a:t>
            </a:r>
          </a:p>
          <a:p>
            <a:endParaRPr lang="ru-RU" dirty="0"/>
          </a:p>
        </p:txBody>
      </p:sp>
      <p:pic>
        <p:nvPicPr>
          <p:cNvPr id="6" name="соро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643966" y="71435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2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15140" y="428604"/>
            <a:ext cx="19432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Соловей</a:t>
            </a:r>
            <a:endParaRPr lang="ru-RU" sz="3600" b="1" dirty="0"/>
          </a:p>
        </p:txBody>
      </p:sp>
      <p:pic>
        <p:nvPicPr>
          <p:cNvPr id="6146" name="Picture 2" descr="Детские стихи про соловья"/>
          <p:cNvPicPr>
            <a:picLocks noChangeAspect="1" noChangeArrowheads="1"/>
          </p:cNvPicPr>
          <p:nvPr/>
        </p:nvPicPr>
        <p:blipFill>
          <a:blip r:embed="rId4"/>
          <a:srcRect l="9740" t="9677" r="12337" b="11290"/>
          <a:stretch>
            <a:fillRect/>
          </a:stretch>
        </p:blipFill>
        <p:spPr bwMode="auto">
          <a:xfrm>
            <a:off x="5429256" y="1428736"/>
            <a:ext cx="3214710" cy="392909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21429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Птичка, внешне неприметна,</a:t>
            </a:r>
            <a:br>
              <a:rPr lang="ru-RU" dirty="0" smtClean="0"/>
            </a:br>
            <a:r>
              <a:rPr lang="ru-RU" dirty="0" smtClean="0"/>
              <a:t>Запоёт среди ветвей</a:t>
            </a:r>
            <a:br>
              <a:rPr lang="ru-RU" dirty="0" smtClean="0"/>
            </a:br>
            <a:r>
              <a:rPr lang="ru-RU" dirty="0" smtClean="0"/>
              <a:t>Так, что ахнем мы: — Ведь это</a:t>
            </a:r>
            <a:br>
              <a:rPr lang="ru-RU" dirty="0" smtClean="0"/>
            </a:br>
            <a:r>
              <a:rPr lang="ru-RU" dirty="0" smtClean="0"/>
              <a:t>Голосистый соловей.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714488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Внешний вид</a:t>
            </a:r>
          </a:p>
          <a:p>
            <a:r>
              <a:rPr lang="ru-RU" dirty="0" smtClean="0"/>
              <a:t>На самом же деле во внешности соловья нет ничего необычного,. Издалека его можно сравнить с обычным воробьем. В области груди просматриваются серые пятна, верхняя же часть туловища более тусклая.</a:t>
            </a:r>
            <a:endParaRPr lang="ru-RU" b="1" dirty="0" smtClean="0"/>
          </a:p>
          <a:p>
            <a:pPr fontAlgn="base"/>
            <a:r>
              <a:rPr lang="ru-RU" b="1" dirty="0" smtClean="0"/>
              <a:t>Питание</a:t>
            </a:r>
            <a:r>
              <a:rPr lang="ru-RU" dirty="0" smtClean="0"/>
              <a:t> соловей питается насекомыми</a:t>
            </a:r>
          </a:p>
          <a:p>
            <a:pPr fontAlgn="base"/>
            <a:r>
              <a:rPr lang="ru-RU" dirty="0" smtClean="0"/>
              <a:t>жуками</a:t>
            </a:r>
            <a:r>
              <a:rPr lang="en-US" dirty="0" smtClean="0"/>
              <a:t>.</a:t>
            </a:r>
            <a:r>
              <a:rPr lang="ru-RU" dirty="0" smtClean="0"/>
              <a:t>муравьями</a:t>
            </a:r>
            <a:r>
              <a:rPr lang="en-US" dirty="0" smtClean="0"/>
              <a:t>.</a:t>
            </a:r>
            <a:r>
              <a:rPr lang="ru-RU" dirty="0" smtClean="0"/>
              <a:t>пауками</a:t>
            </a:r>
            <a:r>
              <a:rPr lang="en-US" dirty="0" smtClean="0"/>
              <a:t>.</a:t>
            </a:r>
            <a:r>
              <a:rPr lang="ru-RU" dirty="0" smtClean="0"/>
              <a:t>червями</a:t>
            </a:r>
            <a:r>
              <a:rPr lang="en-US" dirty="0" smtClean="0"/>
              <a:t>.</a:t>
            </a:r>
            <a:endParaRPr lang="ru-RU" dirty="0" smtClean="0"/>
          </a:p>
          <a:p>
            <a:pPr fontAlgn="base"/>
            <a:r>
              <a:rPr lang="ru-RU" dirty="0" smtClean="0"/>
              <a:t>гусеницами.</a:t>
            </a:r>
            <a:endParaRPr lang="ru-RU" b="1" dirty="0" smtClean="0"/>
          </a:p>
          <a:p>
            <a:r>
              <a:rPr lang="ru-RU" b="1" dirty="0" smtClean="0">
                <a:cs typeface="Times New Roman" pitchFamily="18" charset="0"/>
              </a:rPr>
              <a:t>Где живет </a:t>
            </a:r>
            <a:r>
              <a:rPr lang="ru-RU" dirty="0" smtClean="0"/>
              <a:t>Умелый певец </a:t>
            </a:r>
            <a:r>
              <a:rPr lang="en-US" dirty="0" smtClean="0"/>
              <a:t> </a:t>
            </a:r>
            <a:r>
              <a:rPr lang="ru-RU" dirty="0" smtClean="0"/>
              <a:t>соловей  живет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охотно селится в садах, парках (в том числе и городских), садоводствах, по окраинам полей, в лесах и  рощах. </a:t>
            </a:r>
            <a:r>
              <a:rPr lang="ru-RU" dirty="0" smtClean="0"/>
              <a:t> </a:t>
            </a:r>
            <a:endParaRPr lang="en-US" b="1" dirty="0" smtClean="0"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Звуки-одинокого-соловь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643966" y="71435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4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15074" y="428604"/>
            <a:ext cx="25341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Трясогузка</a:t>
            </a: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28572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dirty="0" smtClean="0"/>
              <a:t>Трясогузка с белой грудкой</a:t>
            </a:r>
            <a:br>
              <a:rPr lang="ru-RU" dirty="0" smtClean="0"/>
            </a:br>
            <a:r>
              <a:rPr lang="ru-RU" dirty="0" smtClean="0"/>
              <a:t>Прилетела на минутку,</a:t>
            </a:r>
            <a:br>
              <a:rPr lang="ru-RU" dirty="0" smtClean="0"/>
            </a:br>
            <a:r>
              <a:rPr lang="ru-RU" dirty="0" smtClean="0"/>
              <a:t>Потрясла своим хвостом</a:t>
            </a:r>
            <a:br>
              <a:rPr lang="ru-RU" dirty="0" smtClean="0"/>
            </a:br>
            <a:r>
              <a:rPr lang="ru-RU" dirty="0" smtClean="0"/>
              <a:t>И исчезла за кустом.</a:t>
            </a:r>
          </a:p>
          <a:p>
            <a:pPr algn="r" fontAlgn="base"/>
            <a:r>
              <a:rPr lang="ru-RU" dirty="0" smtClean="0"/>
              <a:t>Любимов Ю.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214554"/>
            <a:ext cx="485778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Внешний вид:</a:t>
            </a:r>
          </a:p>
          <a:p>
            <a:r>
              <a:rPr lang="ru-RU" dirty="0" smtClean="0"/>
              <a:t>Трясогузки, пожалуй, самые красочные птицы, их украшают черные, белые, зеленые, желтые или серые полосы и узоры.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Питание;</a:t>
            </a:r>
          </a:p>
          <a:p>
            <a:r>
              <a:rPr lang="ru-RU" dirty="0" smtClean="0"/>
              <a:t> Они едят насекомых, от крошечных мошек до саранчи и стрекоз. Их любимой едой являются: жуки; кузнечики;</a:t>
            </a:r>
          </a:p>
          <a:p>
            <a:r>
              <a:rPr lang="ru-RU" dirty="0" smtClean="0"/>
              <a:t>семена; ягоды.</a:t>
            </a:r>
            <a:r>
              <a:rPr lang="ru-RU" b="1" dirty="0" smtClean="0">
                <a:cs typeface="Times New Roman" pitchFamily="18" charset="0"/>
              </a:rPr>
              <a:t> </a:t>
            </a:r>
          </a:p>
          <a:p>
            <a:r>
              <a:rPr lang="ru-RU" b="1" dirty="0" smtClean="0">
                <a:cs typeface="Times New Roman" pitchFamily="18" charset="0"/>
              </a:rPr>
              <a:t>Где живет :</a:t>
            </a:r>
          </a:p>
          <a:p>
            <a:r>
              <a:rPr lang="ru-RU" dirty="0" smtClean="0"/>
              <a:t>Птицы живут на открытой или полуоткрытой местности, предпочитают травянистые районы, такие как поля и каменистые луга возле ручьёв,  озер, рек .</a:t>
            </a:r>
          </a:p>
          <a:p>
            <a:endParaRPr lang="ru-RU" dirty="0"/>
          </a:p>
        </p:txBody>
      </p:sp>
      <p:pic>
        <p:nvPicPr>
          <p:cNvPr id="5122" name="Picture 2" descr="http://storage.onbird.ru/bird/photo/belaya-tryasoguzka/belaya-tryasoguzka%20foto%207%20%28onbird.ru%29.jpg"/>
          <p:cNvPicPr>
            <a:picLocks noChangeAspect="1" noChangeArrowheads="1"/>
          </p:cNvPicPr>
          <p:nvPr/>
        </p:nvPicPr>
        <p:blipFill>
          <a:blip r:embed="rId4"/>
          <a:srcRect l="25472" r="5188" b="4362"/>
          <a:stretch>
            <a:fillRect/>
          </a:stretch>
        </p:blipFill>
        <p:spPr bwMode="auto">
          <a:xfrm>
            <a:off x="5429256" y="1857364"/>
            <a:ext cx="3500462" cy="4143404"/>
          </a:xfrm>
          <a:prstGeom prst="rect">
            <a:avLst/>
          </a:prstGeom>
          <a:noFill/>
        </p:spPr>
      </p:pic>
      <p:pic>
        <p:nvPicPr>
          <p:cNvPr id="6" name="трясогус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429652" y="150017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6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00826" y="357166"/>
            <a:ext cx="21537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Ласточка</a:t>
            </a: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35716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Ласточка, в родимый край </a:t>
            </a:r>
          </a:p>
          <a:p>
            <a:r>
              <a:rPr lang="ru-RU" dirty="0" smtClean="0"/>
              <a:t>Поскорее прилетай, </a:t>
            </a:r>
          </a:p>
          <a:p>
            <a:r>
              <a:rPr lang="ru-RU" dirty="0" smtClean="0"/>
              <a:t>Чтоб лужайки — зелени, </a:t>
            </a:r>
          </a:p>
          <a:p>
            <a:r>
              <a:rPr lang="ru-RU" dirty="0" smtClean="0"/>
              <a:t>Чтобы ручейки — звенели!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000240"/>
            <a:ext cx="50006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Внешний вид; </a:t>
            </a:r>
            <a:r>
              <a:rPr lang="ru-RU" dirty="0" smtClean="0"/>
              <a:t>синевато-чёрный с синим отливом, хвост чисто-белый .Хвост без вилочки, но с небольшим вырезом. Ноги полностью покрыты белыми перьями и пухом</a:t>
            </a:r>
            <a:r>
              <a:rPr lang="ru-RU" b="1" dirty="0" smtClean="0"/>
              <a:t>.</a:t>
            </a:r>
            <a:r>
              <a:rPr lang="ru-RU" dirty="0" smtClean="0"/>
              <a:t> </a:t>
            </a:r>
          </a:p>
          <a:p>
            <a:r>
              <a:rPr lang="ru-RU" b="1" dirty="0" smtClean="0"/>
              <a:t>Питание;</a:t>
            </a:r>
            <a:r>
              <a:rPr lang="ru-RU" dirty="0" smtClean="0"/>
              <a:t> ласточки питается летающими насекомыми, за которыми охотится только в воздухе. преимущественно из мелких насекомых — жуков, мух, комаров, слепней, мошек. Также охотится на бабочек и кузнечиков.</a:t>
            </a:r>
          </a:p>
          <a:p>
            <a:r>
              <a:rPr lang="ru-RU" b="1" dirty="0" smtClean="0">
                <a:cs typeface="Times New Roman" pitchFamily="18" charset="0"/>
              </a:rPr>
              <a:t>Где живет :</a:t>
            </a:r>
          </a:p>
          <a:p>
            <a:r>
              <a:rPr lang="ru-RU" dirty="0" smtClean="0"/>
              <a:t>открытые пространства с травянистой растительностью: луга, пастбища, сельскохозяйственные угодья, обычно возле воды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4098" name="Picture 2" descr="https://i.pinimg.com/736x/d6/f7/9f/d6f79f0a06756496730a1f449bff102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5286380" y="1571612"/>
            <a:ext cx="3571900" cy="4562453"/>
          </a:xfrm>
          <a:prstGeom prst="rect">
            <a:avLst/>
          </a:prstGeom>
          <a:noFill/>
        </p:spPr>
      </p:pic>
      <p:pic>
        <p:nvPicPr>
          <p:cNvPr id="6" name="ласточ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643966" y="114298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64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15206" y="357166"/>
            <a:ext cx="14430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Дятел</a:t>
            </a:r>
            <a:endParaRPr lang="ru-RU" sz="3600" b="1" dirty="0"/>
          </a:p>
        </p:txBody>
      </p:sp>
      <p:pic>
        <p:nvPicPr>
          <p:cNvPr id="3076" name="Picture 4" descr="https://ds05.infourok.ru/uploads/ex/0508/0001ed4f-47c239f1/hello_html_m3b2a559f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1928802"/>
            <a:ext cx="2428875" cy="35337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4" y="14285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 красной шапке набекрень</a:t>
            </a:r>
            <a:br>
              <a:rPr lang="ru-RU" dirty="0" smtClean="0"/>
            </a:br>
            <a:r>
              <a:rPr lang="ru-RU" dirty="0" smtClean="0"/>
              <a:t>По стволу стучит весь день</a:t>
            </a:r>
            <a:br>
              <a:rPr lang="ru-RU" dirty="0" smtClean="0"/>
            </a:br>
            <a:r>
              <a:rPr lang="ru-RU" dirty="0" smtClean="0"/>
              <a:t>Мой лесной приятель —</a:t>
            </a:r>
            <a:br>
              <a:rPr lang="ru-RU" dirty="0" smtClean="0"/>
            </a:br>
            <a:r>
              <a:rPr lang="ru-RU" dirty="0" smtClean="0"/>
              <a:t>Непоседа дятел.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714488"/>
            <a:ext cx="52864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Внешний вид; </a:t>
            </a:r>
            <a:r>
              <a:rPr lang="ru-RU" dirty="0" smtClean="0"/>
              <a:t>на затылки   головы красная шапочка, спина чёрная  с синеватым блеском. Лоб, щёки, плечи и брюхо буровато-белые. На плечах развиты большие белые поля, между которыми проходит чёрная спинная полоса.</a:t>
            </a:r>
          </a:p>
          <a:p>
            <a:pPr algn="just"/>
            <a:r>
              <a:rPr lang="ru-RU" dirty="0" smtClean="0"/>
              <a:t> </a:t>
            </a:r>
            <a:r>
              <a:rPr lang="ru-RU" b="1" dirty="0" smtClean="0"/>
              <a:t>Питание;</a:t>
            </a:r>
          </a:p>
          <a:p>
            <a:pPr algn="just"/>
            <a:r>
              <a:rPr lang="ru-RU" dirty="0" smtClean="0"/>
              <a:t> Весной и летом дятлы поедают различных насекомых и их личинок: жуков,  божьих коровок, долгоносиков, жужелиц, гусениц и  бабочек. Корм добывают на стволах и на поверхности земли.</a:t>
            </a:r>
          </a:p>
          <a:p>
            <a:pPr algn="just"/>
            <a:r>
              <a:rPr lang="ru-RU" b="1" dirty="0" smtClean="0">
                <a:cs typeface="Times New Roman" pitchFamily="18" charset="0"/>
              </a:rPr>
              <a:t>Где живет :</a:t>
            </a:r>
          </a:p>
          <a:p>
            <a:pPr algn="just"/>
            <a:r>
              <a:rPr lang="ru-RU" dirty="0" smtClean="0"/>
              <a:t>Охотно селится в парках и лесопарках с изобилием старых деревьев, в садах. В самых различных типах леса.</a:t>
            </a:r>
            <a:endParaRPr lang="ru-RU" b="1" dirty="0" smtClean="0"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дятел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643966" y="121442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1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72264" y="357166"/>
            <a:ext cx="21089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Кукушка</a:t>
            </a:r>
            <a:endParaRPr lang="ru-RU" sz="3600" b="1" dirty="0"/>
          </a:p>
        </p:txBody>
      </p:sp>
      <p:pic>
        <p:nvPicPr>
          <p:cNvPr id="2056" name="Picture 8" descr="Детские стихи про кукушку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143636" y="1928802"/>
            <a:ext cx="2595564" cy="302419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2844" y="14285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Все понять я не могу,</a:t>
            </a:r>
            <a:br>
              <a:rPr lang="ru-RU" dirty="0" smtClean="0"/>
            </a:br>
            <a:r>
              <a:rPr lang="ru-RU" dirty="0" smtClean="0"/>
              <a:t>Там и тут звучит: Ку-ку.</a:t>
            </a:r>
            <a:br>
              <a:rPr lang="ru-RU" dirty="0" smtClean="0"/>
            </a:br>
            <a:r>
              <a:rPr lang="ru-RU" dirty="0" smtClean="0"/>
              <a:t>Лес прошел я до опушки,</a:t>
            </a:r>
            <a:br>
              <a:rPr lang="ru-RU" dirty="0" smtClean="0"/>
            </a:br>
            <a:r>
              <a:rPr lang="ru-RU" dirty="0" smtClean="0"/>
              <a:t>Где ж ты спряталась, кукушка?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428868"/>
            <a:ext cx="550072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Внешний вид; </a:t>
            </a:r>
            <a:r>
              <a:rPr lang="ru-RU" dirty="0" smtClean="0"/>
              <a:t>одеты в более пёстрый наряд, состоящий из серых, бурых и рыжих цветов. При любом сочетании на темени и затылке хорошо заметны редкие белые отметины, ноги кукушки жёлтые, клюв чёрный с желтоватым налётом снизу. </a:t>
            </a:r>
            <a:r>
              <a:rPr lang="ru-RU" b="1" dirty="0" smtClean="0"/>
              <a:t>Питание;</a:t>
            </a:r>
            <a:r>
              <a:rPr lang="ru-RU" dirty="0" smtClean="0"/>
              <a:t> кукушка обожает  мохнатых гусениц, жуки, бабочки, иногда могут есть и ягоды.</a:t>
            </a:r>
            <a:endParaRPr lang="ru-RU" b="1" dirty="0" smtClean="0"/>
          </a:p>
          <a:p>
            <a:r>
              <a:rPr lang="ru-RU" b="1" dirty="0" smtClean="0">
                <a:cs typeface="Times New Roman" pitchFamily="18" charset="0"/>
              </a:rPr>
              <a:t>Где живет :</a:t>
            </a:r>
          </a:p>
          <a:p>
            <a:r>
              <a:rPr lang="ru-RU" dirty="0" smtClean="0"/>
              <a:t> Птица встречается во всех типах леса, а также во всевозможных полуоткрытых и открытых ландшафтах с присутствием хотя бы отдельно стоящих деревьев или кустиков.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6" name="кукуш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643966" y="100010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7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00100" y="642918"/>
            <a:ext cx="7215238" cy="452431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епосредственно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образовательная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деятельность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(познавательное развитие)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Тема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: «Дикие птицы 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Цель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: закрепить знания о диких птицах, познакомить с дикими птицами.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Задачи: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познакомить с дикими птицами. Закрепить знания об отличительных особенностях птиц. Дать представление о том, что дикие птицы живут на воле (в лесу, в поле), боятся человека. Прослушать голоса птиц, соотнести их с картинками. Вызвать желание помогать птицам. Воспитывать любовь и бережное отношение к природе.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cdn2.imgbb.ru/user/77/770401/201504/b37a541165c7abb47ee88a326868054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144000" cy="628654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072198" y="500042"/>
            <a:ext cx="20660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5"/>
              </a:rPr>
              <a:t>Синичка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357299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85728"/>
            <a:ext cx="36433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Прилетала в гости птичка – </a:t>
            </a:r>
            <a:endParaRPr lang="en-US" dirty="0" smtClean="0"/>
          </a:p>
          <a:p>
            <a:r>
              <a:rPr lang="ru-RU" dirty="0" smtClean="0"/>
              <a:t>В желтом фартуке синичка </a:t>
            </a:r>
            <a:endParaRPr lang="en-US" dirty="0" smtClean="0"/>
          </a:p>
          <a:p>
            <a:r>
              <a:rPr lang="ru-RU" dirty="0" smtClean="0"/>
              <a:t>Танцевала на окошке. </a:t>
            </a:r>
            <a:endParaRPr lang="en-US" dirty="0" smtClean="0"/>
          </a:p>
          <a:p>
            <a:r>
              <a:rPr lang="ru-RU" dirty="0" smtClean="0"/>
              <a:t>А потом увидев крошки, </a:t>
            </a:r>
            <a:endParaRPr lang="en-US" dirty="0" smtClean="0"/>
          </a:p>
          <a:p>
            <a:r>
              <a:rPr lang="ru-RU" dirty="0" smtClean="0"/>
              <a:t>Все склевала аккуратно. </a:t>
            </a:r>
            <a:endParaRPr lang="en-US" dirty="0" smtClean="0"/>
          </a:p>
          <a:p>
            <a:r>
              <a:rPr lang="ru-RU" dirty="0" smtClean="0"/>
              <a:t>И вернулась в лес обратно.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 rot="10800000" flipV="1">
            <a:off x="214282" y="2677208"/>
            <a:ext cx="464347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Внешний вид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Синица выделяется чёрной головой и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шеей, белыми щеками, оливковым верхом и жёлтым низом. 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Питание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Часто посещает птичьи кормушки, где кормится семечками подсолнуха, остатками пищи, несолёным салом. </a:t>
            </a:r>
          </a:p>
          <a:p>
            <a:pPr algn="just"/>
            <a:r>
              <a:rPr lang="ru-RU" sz="1600" b="1" dirty="0" smtClean="0">
                <a:cs typeface="Times New Roman" pitchFamily="18" charset="0"/>
              </a:rPr>
              <a:t>Где живет </a:t>
            </a:r>
            <a:endParaRPr lang="ru-RU" sz="1600" dirty="0" smtClean="0"/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Синица охотно селится в садах, парках (в том числе и городских), садоводствах, по окраинам полей, в лесах и  рощах. Зимой сбивается в смешанные стайки с другими птицами и кочует в поисках корма.</a:t>
            </a:r>
            <a:r>
              <a:rPr lang="en-US" sz="1600" dirty="0" smtClean="0"/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Детские стихи про синицу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6" y="1571612"/>
            <a:ext cx="3452820" cy="3452820"/>
          </a:xfrm>
          <a:prstGeom prst="rect">
            <a:avLst/>
          </a:prstGeom>
          <a:noFill/>
        </p:spPr>
      </p:pic>
      <p:pic>
        <p:nvPicPr>
          <p:cNvPr id="9" name="Голос синицы в лес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8429652" y="6000768"/>
            <a:ext cx="304800" cy="304800"/>
          </a:xfrm>
          <a:prstGeom prst="rect">
            <a:avLst/>
          </a:prstGeom>
        </p:spPr>
      </p:pic>
      <p:pic>
        <p:nvPicPr>
          <p:cNvPr id="10" name="Голос синицы в лесу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8429652" y="78579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07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715140" y="428604"/>
            <a:ext cx="11774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Грач</a:t>
            </a:r>
            <a:endParaRPr lang="ru-RU" sz="3600" b="1" dirty="0"/>
          </a:p>
        </p:txBody>
      </p:sp>
      <p:pic>
        <p:nvPicPr>
          <p:cNvPr id="1028" name="Picture 4" descr="http://faunolog.ru/images/full/Birdseu1561-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786" y="1428736"/>
            <a:ext cx="3786214" cy="491487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285728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/>
              <a:t>Черный грач — чернее ночи,</a:t>
            </a:r>
            <a:br>
              <a:rPr lang="ru-RU" dirty="0" smtClean="0"/>
            </a:br>
            <a:r>
              <a:rPr lang="ru-RU" dirty="0" smtClean="0"/>
              <a:t>Утомился, как рабочий:</a:t>
            </a:r>
            <a:br>
              <a:rPr lang="ru-RU" dirty="0" smtClean="0"/>
            </a:br>
            <a:r>
              <a:rPr lang="ru-RU" dirty="0" smtClean="0"/>
              <a:t>Он за плугом днем ходил,</a:t>
            </a:r>
            <a:br>
              <a:rPr lang="ru-RU" dirty="0" smtClean="0"/>
            </a:br>
            <a:r>
              <a:rPr lang="ru-RU" dirty="0" smtClean="0"/>
              <a:t>Клювом червяков ловил.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2428868"/>
            <a:ext cx="500066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cs typeface="Times New Roman" pitchFamily="18" charset="0"/>
              </a:rPr>
              <a:t>Внешний вид</a:t>
            </a:r>
          </a:p>
          <a:p>
            <a:pPr algn="just"/>
            <a:r>
              <a:rPr lang="ru-RU" sz="1600" dirty="0" smtClean="0">
                <a:cs typeface="Times New Roman" pitchFamily="18" charset="0"/>
              </a:rPr>
              <a:t>Перья чёрные, с фиолетовым отливом. У взрослых птиц основание клюва голое; у молодых птиц перья у основания клюва есть, но позже они выпадают.</a:t>
            </a:r>
          </a:p>
          <a:p>
            <a:pPr algn="just"/>
            <a:r>
              <a:rPr lang="ru-RU" sz="1600" b="1" dirty="0" smtClean="0">
                <a:cs typeface="Times New Roman" pitchFamily="18" charset="0"/>
              </a:rPr>
              <a:t>Питание </a:t>
            </a:r>
            <a:r>
              <a:rPr lang="ru-RU" sz="1600" dirty="0" smtClean="0">
                <a:cs typeface="Times New Roman" pitchFamily="18" charset="0"/>
              </a:rPr>
              <a:t>Грачи всеядны, но главным образом питаются червями и личинками насекомых, которых они находят, копаясь в земле своим крепким клювом. </a:t>
            </a:r>
          </a:p>
          <a:p>
            <a:pPr algn="just"/>
            <a:r>
              <a:rPr lang="ru-RU" sz="1600" b="1" dirty="0" smtClean="0">
                <a:cs typeface="Times New Roman" pitchFamily="18" charset="0"/>
              </a:rPr>
              <a:t>Где живет </a:t>
            </a:r>
            <a:endParaRPr lang="ru-RU" sz="1600" dirty="0" smtClean="0"/>
          </a:p>
          <a:p>
            <a:pPr algn="just"/>
            <a:r>
              <a:rPr lang="ru-RU" sz="1600" dirty="0" smtClean="0">
                <a:cs typeface="Times New Roman" pitchFamily="18" charset="0"/>
              </a:rPr>
              <a:t>В населённых пунктах возле старых дорог на деревьях в лесах и полях. Весной грач прилетает весьма рано, ещё лежит снег на полях.</a:t>
            </a:r>
            <a:endParaRPr lang="ru-RU" sz="1600" b="1" dirty="0" smtClean="0">
              <a:cs typeface="Times New Roman" pitchFamily="18" charset="0"/>
            </a:endParaRPr>
          </a:p>
        </p:txBody>
      </p:sp>
      <p:pic>
        <p:nvPicPr>
          <p:cNvPr id="7" name="грача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501090" y="64291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7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388" y="428604"/>
            <a:ext cx="16210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Голубь</a:t>
            </a:r>
            <a:endParaRPr lang="ru-RU" sz="3600" b="1" dirty="0"/>
          </a:p>
        </p:txBody>
      </p:sp>
      <p:pic>
        <p:nvPicPr>
          <p:cNvPr id="9218" name="Picture 2" descr="https://www.graycell.ru/picture/big/golub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5513393" y="1142984"/>
            <a:ext cx="3630607" cy="465458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428604"/>
            <a:ext cx="33575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Голубь в лужице купался</a:t>
            </a:r>
            <a:br>
              <a:rPr lang="ru-RU" dirty="0" smtClean="0"/>
            </a:br>
            <a:r>
              <a:rPr lang="ru-RU" dirty="0" smtClean="0"/>
              <a:t>В летний, солнечный денёк.</a:t>
            </a:r>
            <a:br>
              <a:rPr lang="ru-RU" dirty="0" smtClean="0"/>
            </a:br>
            <a:r>
              <a:rPr lang="ru-RU" dirty="0" smtClean="0"/>
              <a:t>Уж плескался он, плескался,</a:t>
            </a:r>
            <a:br>
              <a:rPr lang="ru-RU" dirty="0" smtClean="0"/>
            </a:br>
            <a:r>
              <a:rPr lang="ru-RU" dirty="0" smtClean="0"/>
              <a:t>Прыгал так, что весь намок.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000240"/>
            <a:ext cx="52864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Внешний вид:</a:t>
            </a:r>
            <a:endParaRPr lang="ru-RU" sz="1600" b="1" dirty="0" smtClean="0">
              <a:latin typeface="Times New Roman" pitchFamily="18" charset="0"/>
              <a:cs typeface="Times New Roman" pitchFamily="18" charset="0"/>
              <a:hlinkClick r:id="rId6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Голубь короткими ногами, но очень цепкими пальцами на них. Пальцами он крепко цепляется за деревья, чтобы не упасть. Еще у этой птицы красивые, длинные и острые крылья.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  <a:hlinkClick r:id="rId6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Питание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Кроме семечек и хлеба, голуби едят разные зерна, семена, растения, ягоды. А в городе все, что найдут съедобного на улице. Городским птицам очень тяжело зимой, потому, что вся еда осталась под снегом — поэтому так важно кормить птиц зимой.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  <a:hlinkClick r:id="rId6"/>
              </a:rPr>
              <a:t>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cs typeface="Times New Roman" pitchFamily="18" charset="0"/>
              </a:rPr>
              <a:t>Где живет </a:t>
            </a:r>
            <a:endParaRPr lang="ru-RU" sz="1600" dirty="0" smtClean="0"/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Голуби могут жить не только на воле, на улицах города, в лесу, скалах, но еще и у человека.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 это птица с небольшой головой, тонким клювом,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голуб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8501090" y="714356"/>
            <a:ext cx="304800" cy="304800"/>
          </a:xfrm>
          <a:prstGeom prst="rect">
            <a:avLst/>
          </a:prstGeom>
        </p:spPr>
      </p:pic>
      <p:pic>
        <p:nvPicPr>
          <p:cNvPr id="7" name="голубь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8501090" y="71435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0"/>
  <p:timing>
    <p:tnLst>
      <p:par>
        <p:cTn id="1" dur="indefinite" restart="never" nodeType="tmRoot">
          <p:childTnLst>
            <p:audio>
              <p:cMediaNode vol="8100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3673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57950" y="500042"/>
            <a:ext cx="19066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Воробей</a:t>
            </a:r>
            <a:endParaRPr lang="ru-RU" sz="3600" b="1" dirty="0"/>
          </a:p>
        </p:txBody>
      </p:sp>
      <p:pic>
        <p:nvPicPr>
          <p:cNvPr id="8194" name="Picture 2" descr="Детские стихи про воробь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215074" y="1857364"/>
            <a:ext cx="2595564" cy="316706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28572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Воробей по лужице</a:t>
            </a:r>
            <a:br>
              <a:rPr lang="ru-RU" dirty="0" smtClean="0"/>
            </a:br>
            <a:r>
              <a:rPr lang="ru-RU" dirty="0" smtClean="0"/>
              <a:t>Прыгает и кружится.</a:t>
            </a:r>
            <a:br>
              <a:rPr lang="ru-RU" dirty="0" smtClean="0"/>
            </a:br>
            <a:r>
              <a:rPr lang="ru-RU" dirty="0" smtClean="0"/>
              <a:t>Перышки взъерошил он,</a:t>
            </a:r>
            <a:br>
              <a:rPr lang="ru-RU" dirty="0" smtClean="0"/>
            </a:br>
            <a:r>
              <a:rPr lang="ru-RU" dirty="0" smtClean="0"/>
              <a:t>Хвостик распушил.</a:t>
            </a:r>
            <a:br>
              <a:rPr lang="ru-RU" dirty="0" smtClean="0"/>
            </a:br>
            <a:r>
              <a:rPr lang="ru-RU" dirty="0" smtClean="0"/>
              <a:t>Погода хорошая!</a:t>
            </a:r>
            <a:br>
              <a:rPr lang="ru-RU" dirty="0" smtClean="0"/>
            </a:br>
            <a:r>
              <a:rPr lang="ru-RU" dirty="0" smtClean="0"/>
              <a:t>Чив-чив-чив!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214554"/>
            <a:ext cx="585791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+mj-lt"/>
              </a:rPr>
              <a:t>Внешний вид</a:t>
            </a:r>
          </a:p>
          <a:p>
            <a:r>
              <a:rPr lang="ru-RU" sz="1600" dirty="0" smtClean="0">
                <a:latin typeface="+mj-lt"/>
              </a:rPr>
              <a:t> Это маленькая птичка, в окрасе которой есть коричневые, буроватые и серые тона. Крылышки воробья украшены темными и светлыми полосками. Голова, брюшко и область вокруг ушей у воробья либо светло-серые, либо светло-коричневые.</a:t>
            </a:r>
            <a:r>
              <a:rPr lang="ru-RU" sz="1600" b="1" dirty="0" smtClean="0">
                <a:latin typeface="+mj-lt"/>
                <a:cs typeface="Times New Roman" pitchFamily="18" charset="0"/>
              </a:rPr>
              <a:t> </a:t>
            </a:r>
          </a:p>
          <a:p>
            <a:r>
              <a:rPr lang="ru-RU" sz="1600" b="1" dirty="0" smtClean="0">
                <a:latin typeface="+mj-lt"/>
                <a:cs typeface="Times New Roman" pitchFamily="18" charset="0"/>
              </a:rPr>
              <a:t>Питание  </a:t>
            </a:r>
            <a:r>
              <a:rPr lang="ru-RU" sz="1600" dirty="0" smtClean="0">
                <a:latin typeface="+mj-lt"/>
              </a:rPr>
              <a:t>Люди отламывают им кусочки булок, пирожков, воробьи целой стаей пытаются разделить их, ведь совсем не жадные. В зимний период птицам приходится нелегко, большое их количество можно заметить у кормушек. </a:t>
            </a:r>
            <a:endParaRPr lang="ru-RU" sz="1600" b="1" dirty="0" smtClean="0">
              <a:latin typeface="+mj-lt"/>
              <a:cs typeface="Times New Roman" pitchFamily="18" charset="0"/>
            </a:endParaRPr>
          </a:p>
          <a:p>
            <a:r>
              <a:rPr lang="ru-RU" sz="1600" b="1" dirty="0" smtClean="0">
                <a:cs typeface="Times New Roman" pitchFamily="18" charset="0"/>
              </a:rPr>
              <a:t>Где живет :</a:t>
            </a:r>
          </a:p>
          <a:p>
            <a:r>
              <a:rPr lang="ru-RU" sz="1600" dirty="0" smtClean="0">
                <a:latin typeface="+mj-lt"/>
              </a:rPr>
              <a:t>воробьи живут повсюду, их можно заметить сидящими на крыше, на ветке дерева у окна, просто летящими мимо, дерущимися около кормушки, прыгающими по асфальту, чирикающими в саду, живущими в поле. </a:t>
            </a:r>
            <a:endParaRPr lang="ru-RU" dirty="0"/>
          </a:p>
        </p:txBody>
      </p:sp>
      <p:pic>
        <p:nvPicPr>
          <p:cNvPr id="9" name="Чириканье-одинокого-воробь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429652" y="71435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67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thumbs.dreamstime.com/b/%D0%B2%D0%BE%D1%80%D0%BE%D0%BD%D0%B0-corvus-cornix-%D1%81-%D0%BA%D0%B0%D0%BF%D1%8E%D1%88%D0%BE%D0%BD%D0%BE%D0%BC-471182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4500562" y="428604"/>
            <a:ext cx="4333852" cy="557214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357166"/>
            <a:ext cx="30003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Вот ворона. Эта птица</a:t>
            </a:r>
            <a:br>
              <a:rPr lang="ru-RU" dirty="0" smtClean="0"/>
            </a:br>
            <a:r>
              <a:rPr lang="ru-RU" dirty="0" smtClean="0"/>
              <a:t>Меньше всех людей боится.</a:t>
            </a:r>
            <a:br>
              <a:rPr lang="ru-RU" dirty="0" smtClean="0"/>
            </a:br>
            <a:r>
              <a:rPr lang="ru-RU" dirty="0" smtClean="0"/>
              <a:t>Громко каркает в гнезде,</a:t>
            </a:r>
            <a:br>
              <a:rPr lang="ru-RU" dirty="0" smtClean="0"/>
            </a:br>
            <a:r>
              <a:rPr lang="ru-RU" dirty="0" smtClean="0"/>
              <a:t>Длинный нос суёт везде!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929454" y="500042"/>
            <a:ext cx="17075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hlinkClick r:id="rId4"/>
              </a:rPr>
              <a:t>Ворона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357430"/>
            <a:ext cx="457203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Внешний вид</a:t>
            </a:r>
          </a:p>
          <a:p>
            <a:r>
              <a:rPr lang="ru-RU" sz="1600" dirty="0" smtClean="0"/>
              <a:t>Голова, крылья и хвост чёрные, туловище серое. Туловище серое, голова, крылья, хвост чёрные</a:t>
            </a:r>
            <a:r>
              <a:rPr lang="en-US" sz="1600" dirty="0" smtClean="0"/>
              <a:t>.</a:t>
            </a:r>
            <a:r>
              <a:rPr lang="ru-RU" sz="1600" dirty="0" smtClean="0"/>
              <a:t> клюв и ноги чёрные. По земле передвигается широкими шагами, в случае опасности начинает «скакать». </a:t>
            </a:r>
            <a:endParaRPr lang="en-US" sz="1600" dirty="0" smtClean="0"/>
          </a:p>
          <a:p>
            <a:r>
              <a:rPr lang="ru-RU" sz="1600" b="1" dirty="0" smtClean="0"/>
              <a:t>Питание</a:t>
            </a:r>
            <a:endParaRPr lang="en-US" sz="1600" b="1" dirty="0" smtClean="0"/>
          </a:p>
          <a:p>
            <a:r>
              <a:rPr lang="ru-RU" sz="1600" dirty="0" smtClean="0"/>
              <a:t>Вороны —питаются насекомыми, рыбой; растительной пищей — семенами различных растений, как и самими растениями. </a:t>
            </a:r>
          </a:p>
          <a:p>
            <a:r>
              <a:rPr lang="ru-RU" sz="1600" b="1" dirty="0" smtClean="0">
                <a:cs typeface="Times New Roman" pitchFamily="18" charset="0"/>
              </a:rPr>
              <a:t>Где живет </a:t>
            </a:r>
          </a:p>
          <a:p>
            <a:r>
              <a:rPr lang="ru-RU" sz="1600" dirty="0" smtClean="0"/>
              <a:t>Многие вороны, обитающие в лесах, сельской местности, проводят зиму в пригородах и городах.</a:t>
            </a:r>
          </a:p>
          <a:p>
            <a:endParaRPr lang="ru-RU" dirty="0"/>
          </a:p>
        </p:txBody>
      </p:sp>
      <p:pic>
        <p:nvPicPr>
          <p:cNvPr id="9" name="воро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643966" y="78579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40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72330" y="500042"/>
            <a:ext cx="12183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Сова</a:t>
            </a: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428604"/>
            <a:ext cx="34290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 ночам звучит в лесах</a:t>
            </a:r>
            <a:br>
              <a:rPr lang="ru-RU" dirty="0" smtClean="0"/>
            </a:br>
            <a:r>
              <a:rPr lang="ru-RU" dirty="0" smtClean="0"/>
              <a:t>Страшным эхом «ух» да «ах».</a:t>
            </a:r>
            <a:br>
              <a:rPr lang="ru-RU" dirty="0" smtClean="0"/>
            </a:br>
            <a:r>
              <a:rPr lang="ru-RU" dirty="0" smtClean="0"/>
              <a:t>Что за странные слова?</a:t>
            </a:r>
            <a:br>
              <a:rPr lang="ru-RU" dirty="0" smtClean="0"/>
            </a:br>
            <a:r>
              <a:rPr lang="ru-RU" dirty="0" smtClean="0"/>
              <a:t>Это ухает сова!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714488"/>
            <a:ext cx="5286412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Внешний вид</a:t>
            </a:r>
          </a:p>
          <a:p>
            <a:r>
              <a:rPr lang="ru-RU" dirty="0" smtClean="0"/>
              <a:t>Сова – это ночная птица. Голова совы круглая с большими глазами, когти длинные и острые, а клюв хищный и короткий. </a:t>
            </a:r>
          </a:p>
          <a:p>
            <a:r>
              <a:rPr lang="ru-RU" b="1" dirty="0" smtClean="0"/>
              <a:t>Питание</a:t>
            </a:r>
            <a:endParaRPr lang="ru-RU" dirty="0" smtClean="0"/>
          </a:p>
          <a:p>
            <a:r>
              <a:rPr lang="ru-RU" dirty="0" smtClean="0"/>
              <a:t>Абсолютное большинство предпочитают мелких грызунов и насекомых. Некоторые виды предпочитают лакомиться рыбкой, которую они вылавливают, благодаря своим острым коготкам. </a:t>
            </a:r>
          </a:p>
          <a:p>
            <a:r>
              <a:rPr lang="ru-RU" b="1" dirty="0" smtClean="0">
                <a:cs typeface="Times New Roman" pitchFamily="18" charset="0"/>
              </a:rPr>
              <a:t>Где живет </a:t>
            </a:r>
            <a:endParaRPr lang="ru-RU" dirty="0" smtClean="0"/>
          </a:p>
          <a:p>
            <a:r>
              <a:rPr lang="ru-RU" dirty="0" smtClean="0"/>
              <a:t>Совы —— охотно селятся под крышами и на чердаках домов. Гнёздами в большинстве случаев служат дупла старых деревьев</a:t>
            </a:r>
            <a:r>
              <a:rPr lang="en-US" dirty="0" smtClean="0"/>
              <a:t>.</a:t>
            </a:r>
            <a:endParaRPr lang="ru-RU" b="1" dirty="0" smtClean="0"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194" name="Picture 2" descr="https://img0.liveinternet.ru/images/attach/c/7/97/892/97892636_large_o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5572132" y="1500174"/>
            <a:ext cx="3286151" cy="4167178"/>
          </a:xfrm>
          <a:prstGeom prst="rect">
            <a:avLst/>
          </a:prstGeom>
          <a:noFill/>
        </p:spPr>
      </p:pic>
      <p:pic>
        <p:nvPicPr>
          <p:cNvPr id="6" name="Звук-сов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501090" y="78579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94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740</TotalTime>
  <Words>869</Words>
  <PresentationFormat>Экран (4:3)</PresentationFormat>
  <Paragraphs>113</Paragraphs>
  <Slides>15</Slides>
  <Notes>1</Notes>
  <HiddenSlides>0</HiddenSlides>
  <MMClips>14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kolya20032 Николай</dc:creator>
  <cp:lastModifiedBy>kolya20032 Николай</cp:lastModifiedBy>
  <cp:revision>83</cp:revision>
  <dcterms:created xsi:type="dcterms:W3CDTF">2020-04-11T19:07:44Z</dcterms:created>
  <dcterms:modified xsi:type="dcterms:W3CDTF">2020-04-13T13:13:20Z</dcterms:modified>
</cp:coreProperties>
</file>