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92" r:id="rId3"/>
    <p:sldId id="287" r:id="rId4"/>
    <p:sldId id="281" r:id="rId5"/>
    <p:sldId id="282" r:id="rId6"/>
    <p:sldId id="283" r:id="rId7"/>
    <p:sldId id="284" r:id="rId8"/>
    <p:sldId id="285" r:id="rId9"/>
    <p:sldId id="286" r:id="rId10"/>
    <p:sldId id="288" r:id="rId11"/>
    <p:sldId id="264" r:id="rId12"/>
    <p:sldId id="298" r:id="rId13"/>
    <p:sldId id="299" r:id="rId14"/>
    <p:sldId id="300" r:id="rId15"/>
    <p:sldId id="301" r:id="rId16"/>
    <p:sldId id="302" r:id="rId17"/>
    <p:sldId id="29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3314"/>
    <a:srgbClr val="CC0066"/>
    <a:srgbClr val="FF66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5" autoAdjust="0"/>
  </p:normalViewPr>
  <p:slideViewPr>
    <p:cSldViewPr>
      <p:cViewPr>
        <p:scale>
          <a:sx n="70" d="100"/>
          <a:sy n="70" d="100"/>
        </p:scale>
        <p:origin x="-4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CDA0AE-07E5-4F0F-8439-B1C95794CCA6}" type="datetimeFigureOut">
              <a:rPr lang="ru-RU"/>
              <a:pPr>
                <a:defRPr/>
              </a:pPr>
              <a:t>29.02.2020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0DDF527-C166-42F4-A4E5-F2E9DEF53C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316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392CD6-70D1-419E-B7DB-3B2C2ED3BB5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ACB01-EF75-46B0-9D8B-DE66A4C71246}" type="datetimeFigureOut">
              <a:rPr lang="ru-RU"/>
              <a:pPr>
                <a:defRPr/>
              </a:pPr>
              <a:t>29.02.2020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86711-0D8C-49FC-97F9-83C267243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EB632-781D-4D0F-9545-188A6406A8AA}" type="datetimeFigureOut">
              <a:rPr lang="ru-RU"/>
              <a:pPr>
                <a:defRPr/>
              </a:pPr>
              <a:t>29.02.2020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18E16-3D73-44C8-B9BA-178EA9355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A69F3-0F3B-4B21-895A-F7790C771693}" type="datetimeFigureOut">
              <a:rPr lang="ru-RU"/>
              <a:pPr>
                <a:defRPr/>
              </a:pPr>
              <a:t>29.02.2020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10E28-35C5-4E4B-9458-52DAB69F7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507E3-F278-467C-9773-F82E8C5B5ECD}" type="datetimeFigureOut">
              <a:rPr lang="ru-RU"/>
              <a:pPr>
                <a:defRPr/>
              </a:pPr>
              <a:t>29.02.2020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A089-0413-4A52-A69C-743E7F16D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027F9-901D-429E-82C5-7F71EB5E6BA6}" type="datetimeFigureOut">
              <a:rPr lang="ru-RU"/>
              <a:pPr>
                <a:defRPr/>
              </a:pPr>
              <a:t>29.02.2020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C83F5-87F0-4975-99DB-D9B630CB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7FC54-5A26-4CFC-ADCB-52F6559B4909}" type="datetimeFigureOut">
              <a:rPr lang="ru-RU"/>
              <a:pPr>
                <a:defRPr/>
              </a:pPr>
              <a:t>29.02.2020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52B4D-3212-4B8D-A0C0-704F91FB1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B575A-8684-4DB1-9555-00A58499BEC4}" type="datetimeFigureOut">
              <a:rPr lang="ru-RU"/>
              <a:pPr>
                <a:defRPr/>
              </a:pPr>
              <a:t>29.02.2020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DEB88-5898-4E20-85E9-7AA7E258BC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5AFEB-32E3-4329-BBB9-CFB4D737AD76}" type="datetimeFigureOut">
              <a:rPr lang="ru-RU"/>
              <a:pPr>
                <a:defRPr/>
              </a:pPr>
              <a:t>29.02.2020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654A6-2EF8-45A1-82BE-54AAE26B0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D11F3-03EB-43B0-BB5D-C330F1AF0472}" type="datetimeFigureOut">
              <a:rPr lang="ru-RU"/>
              <a:pPr>
                <a:defRPr/>
              </a:pPr>
              <a:t>29.02.2020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07A11-0AA2-4DBD-93F9-8FE36A890B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A305F-91A3-49DA-8767-ECE087DD012B}" type="datetimeFigureOut">
              <a:rPr lang="ru-RU"/>
              <a:pPr>
                <a:defRPr/>
              </a:pPr>
              <a:t>29.02.2020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0A8CF-1D12-4409-A6B3-5C6366B8F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4C3E5-366D-4672-A519-5EF010333CE6}" type="datetimeFigureOut">
              <a:rPr lang="ru-RU"/>
              <a:pPr>
                <a:defRPr/>
              </a:pPr>
              <a:t>29.02.2020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E63E9-B026-4EA9-9E77-94E152D7D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C62A26C-6231-4FF6-AF4B-673D0E0F9240}" type="datetimeFigureOut">
              <a:rPr lang="ru-RU"/>
              <a:pPr>
                <a:defRPr/>
              </a:pPr>
              <a:t>29.02.2020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E37014-0137-416A-A3C5-545591150B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72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mybloginfo.ru/photoalbum/deti/10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150pr-erino-school.edusite.ru/images/051109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065587"/>
            <a:ext cx="8678863" cy="2143125"/>
          </a:xfrm>
        </p:spPr>
        <p:txBody>
          <a:bodyPr>
            <a:normAutofit/>
          </a:bodyPr>
          <a:lstStyle/>
          <a:p>
            <a:pPr algn="r" eaLnBrk="1" hangingPunct="1"/>
            <a:endParaRPr lang="ru-RU" sz="1600" dirty="0" smtClean="0">
              <a:solidFill>
                <a:schemeClr val="bg1"/>
              </a:solidFill>
            </a:endParaRPr>
          </a:p>
          <a:p>
            <a:pPr algn="r" eaLnBrk="1" hangingPunct="1"/>
            <a:r>
              <a:rPr lang="ru-RU" sz="1600" dirty="0" smtClean="0">
                <a:solidFill>
                  <a:schemeClr val="bg1"/>
                </a:solidFill>
              </a:rPr>
              <a:t>Подготовил</a:t>
            </a:r>
            <a:r>
              <a:rPr lang="ru-RU" sz="1600" dirty="0">
                <a:solidFill>
                  <a:schemeClr val="bg1"/>
                </a:solidFill>
              </a:rPr>
              <a:t>: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endParaRPr lang="ru-RU" sz="1600" dirty="0" smtClean="0">
              <a:solidFill>
                <a:schemeClr val="bg1"/>
              </a:solidFill>
            </a:endParaRPr>
          </a:p>
          <a:p>
            <a:pPr algn="r" eaLnBrk="1" hangingPunct="1"/>
            <a:r>
              <a:rPr lang="ru-RU" sz="1600" dirty="0" smtClean="0">
                <a:solidFill>
                  <a:schemeClr val="bg1"/>
                </a:solidFill>
              </a:rPr>
              <a:t>Педагог-психолог </a:t>
            </a:r>
          </a:p>
          <a:p>
            <a:pPr algn="r" eaLnBrk="1" hangingPunct="1"/>
            <a:r>
              <a:rPr lang="ru-RU" sz="1600" dirty="0" smtClean="0">
                <a:solidFill>
                  <a:schemeClr val="bg1"/>
                </a:solidFill>
              </a:rPr>
              <a:t>Куликова В.А.</a:t>
            </a:r>
            <a:endParaRPr lang="ru-RU" sz="1600" dirty="0" smtClean="0">
              <a:solidFill>
                <a:schemeClr val="bg1"/>
              </a:solidFill>
            </a:endParaRPr>
          </a:p>
          <a:p>
            <a:pPr eaLnBrk="1" hangingPunct="1"/>
            <a:endParaRPr lang="ru-RU" sz="1600" dirty="0" smtClean="0">
              <a:solidFill>
                <a:schemeClr val="bg1"/>
              </a:solidFill>
            </a:endParaRPr>
          </a:p>
          <a:p>
            <a:pPr eaLnBrk="1" hangingPunct="1"/>
            <a:endParaRPr lang="ru-RU" sz="1600" dirty="0">
              <a:solidFill>
                <a:schemeClr val="bg1"/>
              </a:solidFill>
            </a:endParaRPr>
          </a:p>
          <a:p>
            <a:pPr eaLnBrk="1" hangingPunct="1"/>
            <a:r>
              <a:rPr lang="ru-RU" sz="1600" dirty="0" smtClean="0">
                <a:solidFill>
                  <a:schemeClr val="bg1"/>
                </a:solidFill>
              </a:rPr>
              <a:t>Омск - 20</a:t>
            </a:r>
            <a:r>
              <a:rPr lang="en-US" sz="1600" dirty="0" smtClean="0">
                <a:solidFill>
                  <a:schemeClr val="bg1"/>
                </a:solidFill>
              </a:rPr>
              <a:t>20</a:t>
            </a:r>
            <a:endParaRPr lang="ru-RU" sz="1600" dirty="0" smtClean="0">
              <a:solidFill>
                <a:schemeClr val="bg1"/>
              </a:solidFill>
            </a:endParaRPr>
          </a:p>
          <a:p>
            <a:pPr eaLnBrk="1" hangingPunct="1"/>
            <a:endParaRPr lang="ru-RU" sz="3900" dirty="0" smtClean="0">
              <a:solidFill>
                <a:schemeClr val="bg1"/>
              </a:solidFill>
            </a:endParaRPr>
          </a:p>
        </p:txBody>
      </p:sp>
      <p:pic>
        <p:nvPicPr>
          <p:cNvPr id="3077" name="Picture 5" descr="C:\Documents and Settings\Администратор\Мои документы\Мои рисунки\1школа\19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2420938"/>
            <a:ext cx="5168900" cy="2716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1908175" y="333375"/>
            <a:ext cx="5308600" cy="201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noFill/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Речевая готовность к школе</a:t>
            </a:r>
          </a:p>
          <a:p>
            <a:pPr algn="ctr"/>
            <a:r>
              <a:rPr lang="ru-RU" sz="2800" kern="10">
                <a:ln w="9525">
                  <a:noFill/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будущих первоклассников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868478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8. Произношение и различение звуков. </a:t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>9. Фонематическое восприятие: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285750" y="2500313"/>
            <a:ext cx="8643938" cy="37147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chemeClr val="bg1"/>
                </a:solidFill>
              </a:rPr>
              <a:t>- определить место звука в слове: </a:t>
            </a:r>
          </a:p>
          <a:p>
            <a:pPr>
              <a:buFont typeface="Wingdings 2" pitchFamily="18" charset="2"/>
              <a:buNone/>
            </a:pPr>
            <a:r>
              <a:rPr lang="ru-RU" i="1" smtClean="0">
                <a:solidFill>
                  <a:schemeClr val="bg1"/>
                </a:solidFill>
              </a:rPr>
              <a:t>		1-й, 3-й, последний.  Сколько звуков в слове?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chemeClr val="bg1"/>
                </a:solidFill>
              </a:rPr>
              <a:t>- послушать и повторить слоги: 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		</a:t>
            </a:r>
            <a:r>
              <a:rPr lang="ru-RU" i="1" smtClean="0">
                <a:solidFill>
                  <a:schemeClr val="bg1"/>
                </a:solidFill>
              </a:rPr>
              <a:t>та-да-та        кот-год-кот          бочка-почка</a:t>
            </a:r>
          </a:p>
          <a:p>
            <a:pPr>
              <a:buFont typeface="Wingdings 2" pitchFamily="18" charset="2"/>
              <a:buNone/>
            </a:pPr>
            <a:r>
              <a:rPr lang="ru-RU" i="1" smtClean="0">
                <a:solidFill>
                  <a:schemeClr val="bg1"/>
                </a:solidFill>
              </a:rPr>
              <a:t>		ка-га-га           том-дом-ком         мышка-мишка</a:t>
            </a:r>
          </a:p>
          <a:p>
            <a:pPr>
              <a:buFont typeface="Wingdings 2" pitchFamily="18" charset="2"/>
              <a:buNone/>
            </a:pPr>
            <a:r>
              <a:rPr lang="ru-RU" i="1" smtClean="0">
                <a:solidFill>
                  <a:schemeClr val="bg1"/>
                </a:solidFill>
              </a:rPr>
              <a:t>		па-па-ба          удочка-уточка       коза-коса.</a:t>
            </a:r>
          </a:p>
          <a:p>
            <a:endParaRPr lang="ru-RU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</a:rPr>
              <a:t>Обратите внимание!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6429419" cy="2286016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</a:rPr>
              <a:t>Дети должны знать:</a:t>
            </a:r>
          </a:p>
          <a:p>
            <a:pPr eaLnBrk="1" hangingPunct="1">
              <a:spcBef>
                <a:spcPts val="0"/>
              </a:spcBef>
              <a:buFont typeface="Wingdings 2" pitchFamily="18" charset="2"/>
              <a:buNone/>
            </a:pPr>
            <a:r>
              <a:rPr lang="ru-RU" dirty="0" smtClean="0">
                <a:solidFill>
                  <a:schemeClr val="bg1"/>
                </a:solidFill>
              </a:rPr>
              <a:t>- имя и отчество родителей;</a:t>
            </a:r>
          </a:p>
          <a:p>
            <a:pPr eaLnBrk="1" hangingPunct="1">
              <a:spcBef>
                <a:spcPts val="0"/>
              </a:spcBef>
              <a:buFont typeface="Wingdings 2" pitchFamily="18" charset="2"/>
              <a:buNone/>
            </a:pPr>
            <a:r>
              <a:rPr lang="ru-RU" dirty="0" smtClean="0">
                <a:solidFill>
                  <a:schemeClr val="bg1"/>
                </a:solidFill>
              </a:rPr>
              <a:t>- место работы и должности родителей;</a:t>
            </a:r>
          </a:p>
          <a:p>
            <a:pPr eaLnBrk="1" hangingPunct="1">
              <a:spcBef>
                <a:spcPts val="0"/>
              </a:spcBef>
              <a:buFont typeface="Wingdings 2" pitchFamily="18" charset="2"/>
              <a:buNone/>
            </a:pPr>
            <a:r>
              <a:rPr lang="ru-RU" dirty="0" smtClean="0">
                <a:solidFill>
                  <a:schemeClr val="bg1"/>
                </a:solidFill>
              </a:rPr>
              <a:t>- дату своего рождения;</a:t>
            </a:r>
          </a:p>
          <a:p>
            <a:pPr eaLnBrk="1" hangingPunct="1">
              <a:spcBef>
                <a:spcPts val="0"/>
              </a:spcBef>
              <a:buFont typeface="Wingdings 2" pitchFamily="18" charset="2"/>
              <a:buNone/>
            </a:pPr>
            <a:r>
              <a:rPr lang="ru-RU" dirty="0" smtClean="0">
                <a:solidFill>
                  <a:schemeClr val="bg1"/>
                </a:solidFill>
              </a:rPr>
              <a:t>- времена года, части суток. </a:t>
            </a:r>
          </a:p>
          <a:p>
            <a:pPr eaLnBrk="1" hangingPunct="1">
              <a:lnSpc>
                <a:spcPct val="150000"/>
              </a:lnSpc>
            </a:pPr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30723" name="Picture 6" descr="Картинка 61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14488"/>
            <a:ext cx="1928794" cy="1449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71802" y="3714752"/>
            <a:ext cx="58579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+mn-lt"/>
              </a:rPr>
              <a:t>К 5 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годам ребенок должен </a:t>
            </a:r>
            <a:endParaRPr lang="ru-RU" sz="2800" b="1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+mn-lt"/>
              </a:rPr>
              <a:t>правильно произносить 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все звуки. </a:t>
            </a:r>
          </a:p>
          <a:p>
            <a:pPr>
              <a:defRPr/>
            </a:pPr>
            <a:r>
              <a:rPr lang="ru-RU" sz="2800" dirty="0" smtClean="0">
                <a:solidFill>
                  <a:schemeClr val="bg1"/>
                </a:solidFill>
                <a:latin typeface="+mn-lt"/>
              </a:rPr>
              <a:t>Устранить </a:t>
            </a:r>
            <a:r>
              <a:rPr lang="ru-RU" sz="2800" dirty="0">
                <a:solidFill>
                  <a:schemeClr val="bg1"/>
                </a:solidFill>
                <a:latin typeface="+mn-lt"/>
              </a:rPr>
              <a:t>все </a:t>
            </a:r>
            <a:r>
              <a:rPr lang="ru-RU" sz="2800" dirty="0" smtClean="0">
                <a:solidFill>
                  <a:schemeClr val="bg1"/>
                </a:solidFill>
                <a:latin typeface="+mn-lt"/>
              </a:rPr>
              <a:t>недостатки</a:t>
            </a:r>
          </a:p>
          <a:p>
            <a:pPr>
              <a:defRPr/>
            </a:pPr>
            <a:r>
              <a:rPr lang="ru-RU" sz="2800" dirty="0" smtClean="0">
                <a:solidFill>
                  <a:schemeClr val="bg1"/>
                </a:solidFill>
                <a:latin typeface="+mn-lt"/>
              </a:rPr>
              <a:t> звукопроизношения необходимо </a:t>
            </a:r>
          </a:p>
          <a:p>
            <a:pPr>
              <a:defRPr/>
            </a:pPr>
            <a:r>
              <a:rPr lang="ru-RU" sz="2800" dirty="0" smtClean="0">
                <a:solidFill>
                  <a:schemeClr val="bg1"/>
                </a:solidFill>
                <a:latin typeface="+mn-lt"/>
              </a:rPr>
              <a:t> ещё </a:t>
            </a:r>
            <a:r>
              <a:rPr lang="ru-RU" sz="2800" dirty="0">
                <a:solidFill>
                  <a:schemeClr val="bg1"/>
                </a:solidFill>
                <a:latin typeface="+mn-lt"/>
              </a:rPr>
              <a:t>до начала обучения в школе. </a:t>
            </a:r>
            <a:endParaRPr lang="ru-RU" sz="2800" dirty="0">
              <a:latin typeface="+mn-lt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 l="8036"/>
          <a:stretch>
            <a:fillRect/>
          </a:stretch>
        </p:blipFill>
        <p:spPr bwMode="auto">
          <a:xfrm>
            <a:off x="500034" y="4000504"/>
            <a:ext cx="2452674" cy="1669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428596" y="357166"/>
            <a:ext cx="8429684" cy="10080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Verdana" pitchFamily="34" charset="0"/>
              </a:rPr>
              <a:t>Недостатки устной речи отразятся на чтении и письме!</a:t>
            </a:r>
            <a:endParaRPr lang="ru-RU" sz="20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428596" y="1500174"/>
            <a:ext cx="8429684" cy="10715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 smtClean="0">
                <a:latin typeface="Verdana" pitchFamily="34" charset="0"/>
              </a:rPr>
              <a:t>Ребёнок неправильно произносит звуки.</a:t>
            </a:r>
          </a:p>
          <a:p>
            <a:pPr algn="ctr">
              <a:defRPr/>
            </a:pPr>
            <a:r>
              <a:rPr lang="ru-RU" sz="2000" b="1" dirty="0" smtClean="0">
                <a:latin typeface="Verdana" pitchFamily="34" charset="0"/>
              </a:rPr>
              <a:t>Как говорит – так и пишет.</a:t>
            </a:r>
            <a:endParaRPr lang="ru-RU" sz="2000" b="1" dirty="0">
              <a:latin typeface="Verdana" pitchFamily="34" charset="0"/>
            </a:endParaRPr>
          </a:p>
        </p:txBody>
      </p:sp>
      <p:pic>
        <p:nvPicPr>
          <p:cNvPr id="10" name="Picture 4" descr="диктанты"/>
          <p:cNvPicPr>
            <a:picLocks noChangeAspect="1" noChangeArrowheads="1"/>
          </p:cNvPicPr>
          <p:nvPr/>
        </p:nvPicPr>
        <p:blipFill>
          <a:blip r:embed="rId2" cstate="print">
            <a:lum contrast="66000"/>
          </a:blip>
          <a:srcRect/>
          <a:stretch>
            <a:fillRect/>
          </a:stretch>
        </p:blipFill>
        <p:spPr bwMode="auto">
          <a:xfrm>
            <a:off x="2285984" y="3286124"/>
            <a:ext cx="4854575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трелка вниз 11"/>
          <p:cNvSpPr/>
          <p:nvPr/>
        </p:nvSpPr>
        <p:spPr>
          <a:xfrm>
            <a:off x="4286248" y="2571744"/>
            <a:ext cx="484632" cy="6926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диктанты 001"/>
          <p:cNvPicPr>
            <a:picLocks noChangeAspect="1" noChangeArrowheads="1"/>
          </p:cNvPicPr>
          <p:nvPr/>
        </p:nvPicPr>
        <p:blipFill>
          <a:blip r:embed="rId2" cstate="print">
            <a:lum contrast="48000"/>
          </a:blip>
          <a:srcRect l="12390" t="525" r="23810" b="75137"/>
          <a:stretch>
            <a:fillRect/>
          </a:stretch>
        </p:blipFill>
        <p:spPr bwMode="auto">
          <a:xfrm>
            <a:off x="1428728" y="2571744"/>
            <a:ext cx="631348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428596" y="357166"/>
            <a:ext cx="8358246" cy="1143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 smtClean="0">
                <a:latin typeface="Verdana" pitchFamily="34" charset="0"/>
              </a:rPr>
              <a:t>Ребёнок нормально произносит звуки,</a:t>
            </a:r>
          </a:p>
          <a:p>
            <a:pPr algn="ctr">
              <a:defRPr/>
            </a:pPr>
            <a:r>
              <a:rPr lang="ru-RU" sz="2000" b="1" u="sng" dirty="0" smtClean="0">
                <a:latin typeface="Verdana" pitchFamily="34" charset="0"/>
              </a:rPr>
              <a:t>НО</a:t>
            </a:r>
            <a:r>
              <a:rPr lang="ru-RU" sz="2000" b="1" dirty="0" smtClean="0">
                <a:latin typeface="Verdana" pitchFamily="34" charset="0"/>
              </a:rPr>
              <a:t> недостаточно хорошо различает</a:t>
            </a:r>
          </a:p>
          <a:p>
            <a:pPr algn="ctr">
              <a:defRPr/>
            </a:pPr>
            <a:r>
              <a:rPr lang="ru-RU" sz="2000" b="1" dirty="0" smtClean="0">
                <a:latin typeface="Verdana" pitchFamily="34" charset="0"/>
              </a:rPr>
              <a:t> звуки речи на слух</a:t>
            </a:r>
            <a:endParaRPr lang="ru-RU" sz="2000" b="1" dirty="0">
              <a:latin typeface="Verdana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214810" y="1500174"/>
            <a:ext cx="484632" cy="10498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428596" y="357166"/>
            <a:ext cx="8358246" cy="21431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 smtClean="0">
                <a:latin typeface="Verdana" pitchFamily="34" charset="0"/>
              </a:rPr>
              <a:t>Ребёнку трудно определить: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 smtClean="0">
                <a:latin typeface="Verdana" pitchFamily="34" charset="0"/>
              </a:rPr>
              <a:t>-количество и последовательность слов в предложении;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 smtClean="0">
                <a:latin typeface="Verdana" pitchFamily="34" charset="0"/>
              </a:rPr>
              <a:t>-количество и последовательность слогов в слове;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 smtClean="0">
                <a:latin typeface="Verdana" pitchFamily="34" charset="0"/>
              </a:rPr>
              <a:t>-количество и последовательность звуков в слоге, слове.</a:t>
            </a:r>
          </a:p>
          <a:p>
            <a:pPr>
              <a:defRPr/>
            </a:pPr>
            <a:endParaRPr lang="ru-RU" sz="2000" b="1" dirty="0">
              <a:latin typeface="Verdana" pitchFamily="34" charset="0"/>
            </a:endParaRPr>
          </a:p>
        </p:txBody>
      </p:sp>
      <p:pic>
        <p:nvPicPr>
          <p:cNvPr id="3" name="Picture 6" descr="D:\Оля\Картинки\логопед\VXNlci9JbWFnZXMvYTNkNTViNTcyNTdmNDM1MWJjYTczOWJiMmYzYjNjZmEuanBnOjA6MDow0.jpg"/>
          <p:cNvPicPr>
            <a:picLocks noChangeAspect="1" noChangeArrowheads="1"/>
          </p:cNvPicPr>
          <p:nvPr/>
        </p:nvPicPr>
        <p:blipFill>
          <a:blip r:embed="rId2" cstate="print"/>
          <a:srcRect l="9058" t="28090" r="13762"/>
          <a:stretch>
            <a:fillRect/>
          </a:stretch>
        </p:blipFill>
        <p:spPr bwMode="auto">
          <a:xfrm>
            <a:off x="1214414" y="3286124"/>
            <a:ext cx="6858000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низ 3"/>
          <p:cNvSpPr/>
          <p:nvPr/>
        </p:nvSpPr>
        <p:spPr>
          <a:xfrm>
            <a:off x="4214810" y="2500306"/>
            <a:ext cx="484632" cy="7640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428596" y="285728"/>
            <a:ext cx="8358246" cy="12144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ct val="150000"/>
              </a:lnSpc>
              <a:defRPr/>
            </a:pPr>
            <a:r>
              <a:rPr lang="ru-RU" sz="2000" b="1" dirty="0" smtClean="0">
                <a:latin typeface="Verdana" pitchFamily="34" charset="0"/>
              </a:rPr>
              <a:t>У ребёнка недостаточно развит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dirty="0" smtClean="0">
                <a:latin typeface="Verdana" pitchFamily="34" charset="0"/>
              </a:rPr>
              <a:t>лексико-грамматический строй речи</a:t>
            </a:r>
            <a:endParaRPr lang="ru-RU" sz="2000" b="1" dirty="0">
              <a:latin typeface="Verdana" pitchFamily="34" charset="0"/>
            </a:endParaRPr>
          </a:p>
        </p:txBody>
      </p:sp>
      <p:pic>
        <p:nvPicPr>
          <p:cNvPr id="3" name="Picture 4" descr="D:\Оля\Картинки\логопед\Агр дисграфия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143116"/>
            <a:ext cx="7180263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низ 3"/>
          <p:cNvSpPr/>
          <p:nvPr/>
        </p:nvSpPr>
        <p:spPr>
          <a:xfrm>
            <a:off x="4214810" y="1500174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Левая фигурная скобка 4"/>
          <p:cNvSpPr/>
          <p:nvPr/>
        </p:nvSpPr>
        <p:spPr>
          <a:xfrm rot="16200000">
            <a:off x="4464843" y="1393017"/>
            <a:ext cx="357190" cy="685804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14282" y="5214950"/>
            <a:ext cx="8643998" cy="10715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dirty="0" smtClean="0">
                <a:latin typeface="Verdana" pitchFamily="34" charset="0"/>
              </a:rPr>
              <a:t>Неправильно будет читать и писать окончания слов, </a:t>
            </a:r>
          </a:p>
          <a:p>
            <a:pPr>
              <a:defRPr/>
            </a:pPr>
            <a:r>
              <a:rPr lang="ru-RU" sz="2000" dirty="0" smtClean="0">
                <a:latin typeface="Verdana" pitchFamily="34" charset="0"/>
              </a:rPr>
              <a:t>могут быть проблемы с предлогами, приставками, суффиксами</a:t>
            </a:r>
            <a:endParaRPr lang="ru-RU" sz="20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428596" y="285728"/>
            <a:ext cx="8358246" cy="17859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ct val="150000"/>
              </a:lnSpc>
              <a:defRPr/>
            </a:pPr>
            <a:r>
              <a:rPr lang="ru-RU" sz="2000" b="1" dirty="0" smtClean="0">
                <a:latin typeface="Verdana" pitchFamily="34" charset="0"/>
              </a:rPr>
              <a:t>У ребёнка недостаточно развиты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dirty="0" smtClean="0">
                <a:latin typeface="Verdana" pitchFamily="34" charset="0"/>
              </a:rPr>
              <a:t>пространственные представления,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dirty="0" smtClean="0">
                <a:latin typeface="Verdana" pitchFamily="34" charset="0"/>
              </a:rPr>
              <a:t>зрительное внимание, зрительная память</a:t>
            </a:r>
            <a:endParaRPr lang="ru-RU" sz="2000" b="1" dirty="0">
              <a:latin typeface="Verdana" pitchFamily="34" charset="0"/>
            </a:endParaRPr>
          </a:p>
        </p:txBody>
      </p:sp>
      <p:pic>
        <p:nvPicPr>
          <p:cNvPr id="7" name="Picture 5" descr="Untitled-Scanned-01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 t="5435"/>
          <a:stretch>
            <a:fillRect/>
          </a:stretch>
        </p:blipFill>
        <p:spPr bwMode="auto">
          <a:xfrm>
            <a:off x="1571604" y="2714620"/>
            <a:ext cx="585791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низ 7"/>
          <p:cNvSpPr/>
          <p:nvPr/>
        </p:nvSpPr>
        <p:spPr>
          <a:xfrm>
            <a:off x="4143372" y="2071678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Левая фигурная скобка 8"/>
          <p:cNvSpPr/>
          <p:nvPr/>
        </p:nvSpPr>
        <p:spPr>
          <a:xfrm rot="16200000">
            <a:off x="4321967" y="2035959"/>
            <a:ext cx="357190" cy="585791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28596" y="5214950"/>
            <a:ext cx="8358246" cy="13573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dirty="0" smtClean="0">
                <a:latin typeface="Verdana" pitchFamily="34" charset="0"/>
              </a:rPr>
              <a:t>Может при письме и чтении путать буквы, сходные </a:t>
            </a:r>
          </a:p>
          <a:p>
            <a:pPr algn="ctr">
              <a:defRPr/>
            </a:pPr>
            <a:r>
              <a:rPr lang="ru-RU" sz="2000" dirty="0" smtClean="0">
                <a:latin typeface="Verdana" pitchFamily="34" charset="0"/>
              </a:rPr>
              <a:t>по написанию, </a:t>
            </a:r>
            <a:r>
              <a:rPr lang="ru-RU" sz="2000" dirty="0" err="1" smtClean="0">
                <a:latin typeface="Verdana" pitchFamily="34" charset="0"/>
              </a:rPr>
              <a:t>недописывать</a:t>
            </a:r>
            <a:r>
              <a:rPr lang="ru-RU" sz="2000" dirty="0" smtClean="0">
                <a:latin typeface="Verdana" pitchFamily="34" charset="0"/>
              </a:rPr>
              <a:t> буквы или писать </a:t>
            </a:r>
          </a:p>
          <a:p>
            <a:pPr algn="ctr">
              <a:defRPr/>
            </a:pPr>
            <a:r>
              <a:rPr lang="ru-RU" sz="2000" dirty="0" smtClean="0">
                <a:latin typeface="Verdana" pitchFamily="34" charset="0"/>
              </a:rPr>
              <a:t>лишние элементы</a:t>
            </a:r>
            <a:endParaRPr lang="ru-RU" sz="20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8229600" cy="642942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Рекомендации: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379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" y="1285875"/>
            <a:ext cx="7929562" cy="5000625"/>
          </a:xfrm>
        </p:spPr>
        <p:txBody>
          <a:bodyPr/>
          <a:lstStyle/>
          <a:p>
            <a:pPr algn="l"/>
            <a:r>
              <a:rPr lang="ru-RU" sz="2500" smtClean="0">
                <a:solidFill>
                  <a:schemeClr val="bg1"/>
                </a:solidFill>
              </a:rPr>
              <a:t>- развитие мелкой моторики: лепить из пластилина, собирать  конструктор, складывать мозаику, рисовать, составлять различные фигурки из пальцев; </a:t>
            </a:r>
          </a:p>
          <a:p>
            <a:pPr algn="l"/>
            <a:r>
              <a:rPr lang="ru-RU" sz="2500" smtClean="0">
                <a:solidFill>
                  <a:schemeClr val="bg1"/>
                </a:solidFill>
              </a:rPr>
              <a:t>- скороговорки : отрабатывают навыки правильной и четкой артикуляции, совершенствуют плавность и темп речи;</a:t>
            </a:r>
          </a:p>
          <a:p>
            <a:pPr algn="l"/>
            <a:r>
              <a:rPr lang="ru-RU" sz="2500" smtClean="0">
                <a:solidFill>
                  <a:schemeClr val="bg1"/>
                </a:solidFill>
              </a:rPr>
              <a:t>- рассказ ребенка о тех событиях, которые произошли с ним в течение дня; </a:t>
            </a:r>
          </a:p>
          <a:p>
            <a:pPr algn="l"/>
            <a:r>
              <a:rPr lang="ru-RU" sz="2500" smtClean="0">
                <a:solidFill>
                  <a:schemeClr val="bg1"/>
                </a:solidFill>
              </a:rPr>
              <a:t>- разучивание стихов: пополняет словарный запас, развивает произвольную словесную память;</a:t>
            </a:r>
          </a:p>
          <a:p>
            <a:pPr algn="l"/>
            <a:r>
              <a:rPr lang="ru-RU" sz="2500" smtClean="0">
                <a:solidFill>
                  <a:schemeClr val="bg1"/>
                </a:solidFill>
              </a:rPr>
              <a:t>- очень важна чистая речь тех, среди кого находится ребенок.</a:t>
            </a:r>
          </a:p>
          <a:p>
            <a:pPr algn="l"/>
            <a:r>
              <a:rPr lang="ru-RU" sz="2500" smtClean="0">
                <a:solidFill>
                  <a:schemeClr val="bg1"/>
                </a:solidFill>
              </a:rPr>
              <a:t>        </a:t>
            </a:r>
          </a:p>
          <a:p>
            <a:pPr algn="l"/>
            <a:endParaRPr lang="ru-RU" sz="2500" smtClean="0">
              <a:solidFill>
                <a:schemeClr val="bg1"/>
              </a:solidFill>
            </a:endParaRPr>
          </a:p>
        </p:txBody>
      </p:sp>
      <p:pic>
        <p:nvPicPr>
          <p:cNvPr id="33795" name="Picture 10" descr="I:\Новая папка\ceramist0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285750"/>
            <a:ext cx="97155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6" descr="I:\Новая папка\c0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1928813"/>
            <a:ext cx="10096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</a:rPr>
              <a:t>Очень важно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6386" name="Содержимое 3"/>
          <p:cNvSpPr>
            <a:spLocks noGrp="1"/>
          </p:cNvSpPr>
          <p:nvPr>
            <p:ph idx="1"/>
          </p:nvPr>
        </p:nvSpPr>
        <p:spPr>
          <a:xfrm>
            <a:off x="428625" y="1714500"/>
            <a:ext cx="8286750" cy="47085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- правильно произносить все звуки; 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- проводить звуковой анализ; 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- рифмовать, придумывать новые слова; 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- правильно строить предложение; 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- уметь «с выражением» прочитать стихотворение; 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- рассказать сказку; 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- описать картинку или серию картинок; 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- связать начало и конец рассказа или сказки.	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688" y="214313"/>
            <a:ext cx="2286000" cy="2652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428868"/>
            <a:ext cx="8229600" cy="796908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1. Беседа по вопросам: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357562"/>
            <a:ext cx="7643813" cy="2571752"/>
          </a:xfrm>
        </p:spPr>
        <p:txBody>
          <a:bodyPr/>
          <a:lstStyle/>
          <a:p>
            <a:pPr marL="548640" indent="-41148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3000" dirty="0" smtClean="0">
                <a:solidFill>
                  <a:schemeClr val="bg1"/>
                </a:solidFill>
              </a:rPr>
              <a:t>- Как тебя зовут? </a:t>
            </a:r>
          </a:p>
          <a:p>
            <a:pPr marL="548640" indent="-41148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3000" dirty="0" smtClean="0">
                <a:solidFill>
                  <a:schemeClr val="bg1"/>
                </a:solidFill>
              </a:rPr>
              <a:t>- Сколько тебе лет? </a:t>
            </a:r>
          </a:p>
          <a:p>
            <a:pPr marL="548640" indent="-41148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3000" dirty="0" smtClean="0">
                <a:solidFill>
                  <a:schemeClr val="bg1"/>
                </a:solidFill>
              </a:rPr>
              <a:t>- Где ты живёшь? </a:t>
            </a:r>
          </a:p>
          <a:p>
            <a:pPr marL="548640" indent="-41148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3000" dirty="0" smtClean="0">
                <a:solidFill>
                  <a:schemeClr val="bg1"/>
                </a:solidFill>
              </a:rPr>
              <a:t>- Где работают родители?</a:t>
            </a:r>
          </a:p>
          <a:p>
            <a:pPr marL="548640" indent="-41148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3000" dirty="0" smtClean="0">
                <a:solidFill>
                  <a:schemeClr val="bg1"/>
                </a:solidFill>
              </a:rPr>
              <a:t>- Какая у тебя любимая сказка? </a:t>
            </a:r>
          </a:p>
          <a:p>
            <a:pPr>
              <a:lnSpc>
                <a:spcPct val="200000"/>
              </a:lnSpc>
              <a:defRPr/>
            </a:pPr>
            <a:endParaRPr lang="ru-RU" sz="3000" dirty="0">
              <a:solidFill>
                <a:schemeClr val="bg1"/>
              </a:solidFill>
            </a:endParaRPr>
          </a:p>
        </p:txBody>
      </p:sp>
      <p:pic>
        <p:nvPicPr>
          <p:cNvPr id="6149" name="Picture 5" descr="Картинка 348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286124"/>
            <a:ext cx="2157397" cy="2545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14282" y="357166"/>
            <a:ext cx="8786874" cy="1714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latin typeface="Verdana" pitchFamily="34" charset="0"/>
              </a:rPr>
              <a:t>Состояние речи ребёнка 6-7 лет </a:t>
            </a:r>
          </a:p>
          <a:p>
            <a:pPr>
              <a:defRPr/>
            </a:pPr>
            <a:r>
              <a:rPr lang="ru-RU" sz="2800" b="1" dirty="0" smtClean="0">
                <a:latin typeface="Verdana" pitchFamily="34" charset="0"/>
              </a:rPr>
              <a:t>оценивается по следующим параметрам:</a:t>
            </a:r>
            <a:endParaRPr lang="ru-RU" sz="28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/>
          </p:cNvSpPr>
          <p:nvPr>
            <p:ph type="title"/>
          </p:nvPr>
        </p:nvSpPr>
        <p:spPr bwMode="auto">
          <a:xfrm>
            <a:off x="500034" y="357166"/>
            <a:ext cx="8229600" cy="5619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ru-RU" sz="4000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2. Обследование связной речи: </a:t>
            </a:r>
          </a:p>
        </p:txBody>
      </p:sp>
      <p:pic>
        <p:nvPicPr>
          <p:cNvPr id="3790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286000"/>
            <a:ext cx="2000250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625" y="1214438"/>
            <a:ext cx="8715375" cy="2286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700" smtClean="0">
                <a:solidFill>
                  <a:schemeClr val="bg1"/>
                </a:solidFill>
              </a:rPr>
              <a:t>-составление рассказа по серии сюжетных картинок;</a:t>
            </a:r>
          </a:p>
          <a:p>
            <a:pPr>
              <a:buFont typeface="Wingdings 2" pitchFamily="18" charset="2"/>
              <a:buNone/>
            </a:pPr>
            <a:r>
              <a:rPr lang="ru-RU" sz="2700" smtClean="0">
                <a:solidFill>
                  <a:schemeClr val="bg1"/>
                </a:solidFill>
              </a:rPr>
              <a:t>- пересказ прослушанного текста.</a:t>
            </a:r>
          </a:p>
          <a:p>
            <a:pPr>
              <a:buFont typeface="Wingdings 2" pitchFamily="18" charset="2"/>
              <a:buNone/>
            </a:pPr>
            <a:endParaRPr lang="ru-RU" smtClean="0">
              <a:solidFill>
                <a:schemeClr val="bg1"/>
              </a:solidFill>
            </a:endParaRPr>
          </a:p>
          <a:p>
            <a:endParaRPr lang="ru-RU" smtClean="0">
              <a:solidFill>
                <a:schemeClr val="bg1"/>
              </a:solidFill>
            </a:endParaRPr>
          </a:p>
        </p:txBody>
      </p:sp>
      <p:pic>
        <p:nvPicPr>
          <p:cNvPr id="37901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3714750"/>
            <a:ext cx="200025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2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313" y="3143250"/>
            <a:ext cx="1928812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3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75" y="4429125"/>
            <a:ext cx="1928813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1"/>
          </p:nvPr>
        </p:nvSpPr>
        <p:spPr>
          <a:xfrm>
            <a:off x="357188" y="1000125"/>
            <a:ext cx="8572500" cy="54292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chemeClr val="bg1"/>
                </a:solidFill>
              </a:rPr>
              <a:t>- называние предметов и их частей: </a:t>
            </a:r>
          </a:p>
          <a:p>
            <a:pPr>
              <a:buFont typeface="Wingdings 2" pitchFamily="18" charset="2"/>
              <a:buNone/>
            </a:pPr>
            <a:r>
              <a:rPr lang="ru-RU" b="1" i="1" smtClean="0">
                <a:solidFill>
                  <a:schemeClr val="bg1"/>
                </a:solidFill>
              </a:rPr>
              <a:t>		</a:t>
            </a:r>
            <a:r>
              <a:rPr lang="ru-RU" i="1" smtClean="0">
                <a:solidFill>
                  <a:schemeClr val="bg1"/>
                </a:solidFill>
              </a:rPr>
              <a:t>человек: шея, брови, лоб, ресницы, щёки,                                  			ладонь, локоть, плечи, колени;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chemeClr val="bg1"/>
                </a:solidFill>
              </a:rPr>
              <a:t>- обобщения: </a:t>
            </a:r>
            <a:r>
              <a:rPr lang="ru-RU" smtClean="0">
                <a:solidFill>
                  <a:schemeClr val="bg1"/>
                </a:solidFill>
              </a:rPr>
              <a:t>«Назови одним словом» </a:t>
            </a:r>
          </a:p>
          <a:p>
            <a:pPr>
              <a:buFont typeface="Wingdings 2" pitchFamily="18" charset="2"/>
              <a:buNone/>
            </a:pPr>
            <a:r>
              <a:rPr lang="ru-RU" i="1" smtClean="0">
                <a:solidFill>
                  <a:schemeClr val="bg1"/>
                </a:solidFill>
              </a:rPr>
              <a:t>		платье, юбка, брюки - …(одежда)</a:t>
            </a:r>
            <a:r>
              <a:rPr lang="ru-RU" smtClean="0">
                <a:solidFill>
                  <a:schemeClr val="bg1"/>
                </a:solidFill>
              </a:rPr>
              <a:t>; 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chemeClr val="bg1"/>
                </a:solidFill>
              </a:rPr>
              <a:t>-детёныши животных: «У кого кто?» </a:t>
            </a:r>
          </a:p>
          <a:p>
            <a:pPr>
              <a:buFont typeface="Wingdings 2" pitchFamily="18" charset="2"/>
              <a:buNone/>
            </a:pPr>
            <a:r>
              <a:rPr lang="ru-RU" b="1" i="1" smtClean="0">
                <a:solidFill>
                  <a:schemeClr val="bg1"/>
                </a:solidFill>
              </a:rPr>
              <a:t>		</a:t>
            </a:r>
            <a:r>
              <a:rPr lang="ru-RU" i="1" smtClean="0">
                <a:solidFill>
                  <a:schemeClr val="bg1"/>
                </a:solidFill>
              </a:rPr>
              <a:t>- у коровы- …, -у свиньи- …, - у овцы-…,               	- у лошади -.., - у собаки - …,- у курицы- … 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chemeClr val="bg1"/>
                </a:solidFill>
              </a:rPr>
              <a:t>- профессии: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chemeClr val="bg1"/>
                </a:solidFill>
              </a:rPr>
              <a:t> 	</a:t>
            </a:r>
            <a:r>
              <a:rPr lang="ru-RU" i="1" smtClean="0">
                <a:solidFill>
                  <a:schemeClr val="bg1"/>
                </a:solidFill>
              </a:rPr>
              <a:t>Кто шьёт одежду? Кто готовит пищу? 	</a:t>
            </a:r>
          </a:p>
          <a:p>
            <a:pPr>
              <a:buFont typeface="Wingdings 2" pitchFamily="18" charset="2"/>
              <a:buNone/>
            </a:pPr>
            <a:r>
              <a:rPr lang="ru-RU" i="1" smtClean="0">
                <a:solidFill>
                  <a:schemeClr val="bg1"/>
                </a:solidFill>
              </a:rPr>
              <a:t>	Кто разносит письма? Кто продаёт продукты?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chemeClr val="bg1"/>
                </a:solidFill>
              </a:rPr>
              <a:t> </a:t>
            </a:r>
          </a:p>
          <a:p>
            <a:endParaRPr lang="ru-RU" b="1" smtClean="0">
              <a:solidFill>
                <a:schemeClr val="bg1"/>
              </a:solidFill>
            </a:endParaRPr>
          </a:p>
        </p:txBody>
      </p:sp>
      <p:sp>
        <p:nvSpPr>
          <p:cNvPr id="4" name="Rectangle 4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868346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ru-RU" sz="4000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3. Предметный словарь: </a:t>
            </a:r>
          </a:p>
        </p:txBody>
      </p:sp>
      <p:pic>
        <p:nvPicPr>
          <p:cNvPr id="20483" name="Picture 22" descr="I:\анимашки\moo1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9738" y="3429000"/>
            <a:ext cx="65563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18" descr="I:\анимашки\people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0850" y="4572000"/>
            <a:ext cx="744538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5" descr="I:\анимиров. картинки\41_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1357313"/>
            <a:ext cx="10001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8229600" cy="714380"/>
          </a:xfrm>
        </p:spPr>
        <p:txBody>
          <a:bodyPr/>
          <a:lstStyle/>
          <a:p>
            <a:pPr>
              <a:defRPr/>
            </a:pPr>
            <a:r>
              <a:rPr lang="ru-RU" sz="4000" cap="none" dirty="0" smtClean="0">
                <a:solidFill>
                  <a:srgbClr val="C00000"/>
                </a:solidFill>
              </a:rPr>
              <a:t>4. Словарь признаков:</a:t>
            </a:r>
            <a:endParaRPr lang="ru-RU" sz="4000" cap="none" dirty="0">
              <a:solidFill>
                <a:srgbClr val="C00000"/>
              </a:solidFill>
            </a:endParaRPr>
          </a:p>
        </p:txBody>
      </p:sp>
      <p:sp>
        <p:nvSpPr>
          <p:cNvPr id="2150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28625" y="1285875"/>
            <a:ext cx="8429625" cy="5214938"/>
          </a:xfrm>
        </p:spPr>
        <p:txBody>
          <a:bodyPr/>
          <a:lstStyle/>
          <a:p>
            <a:pPr algn="l"/>
            <a:r>
              <a:rPr lang="ru-RU" b="1" smtClean="0">
                <a:solidFill>
                  <a:schemeClr val="bg1"/>
                </a:solidFill>
              </a:rPr>
              <a:t>- подбор прилагательных к существительным: 	</a:t>
            </a:r>
            <a:r>
              <a:rPr lang="ru-RU" i="1" smtClean="0">
                <a:solidFill>
                  <a:schemeClr val="bg1"/>
                </a:solidFill>
              </a:rPr>
              <a:t>Цыплёнок какой? Матрёшка какая? </a:t>
            </a:r>
          </a:p>
          <a:p>
            <a:pPr algn="l"/>
            <a:r>
              <a:rPr lang="ru-RU" i="1" smtClean="0">
                <a:solidFill>
                  <a:schemeClr val="bg1"/>
                </a:solidFill>
              </a:rPr>
              <a:t>	Яблоко какое? Цветы какие? </a:t>
            </a:r>
          </a:p>
          <a:p>
            <a:pPr algn="l"/>
            <a:r>
              <a:rPr lang="ru-RU" sz="2600" b="1" smtClean="0">
                <a:solidFill>
                  <a:schemeClr val="bg1"/>
                </a:solidFill>
              </a:rPr>
              <a:t>- прилагательные, образованные от существительных: </a:t>
            </a:r>
          </a:p>
          <a:p>
            <a:pPr algn="l"/>
            <a:r>
              <a:rPr lang="ru-RU" sz="2400" b="1" i="1" smtClean="0">
                <a:solidFill>
                  <a:schemeClr val="bg1"/>
                </a:solidFill>
              </a:rPr>
              <a:t>	</a:t>
            </a:r>
            <a:r>
              <a:rPr lang="ru-RU" i="1" smtClean="0">
                <a:solidFill>
                  <a:schemeClr val="bg1"/>
                </a:solidFill>
              </a:rPr>
              <a:t>Ваза из стекла, она какая?</a:t>
            </a:r>
          </a:p>
          <a:p>
            <a:pPr algn="l"/>
            <a:r>
              <a:rPr lang="ru-RU" i="1" smtClean="0">
                <a:solidFill>
                  <a:schemeClr val="bg1"/>
                </a:solidFill>
              </a:rPr>
              <a:t>          Чемодан из кожи, он какой? </a:t>
            </a:r>
          </a:p>
          <a:p>
            <a:pPr algn="l"/>
            <a:r>
              <a:rPr lang="ru-RU" i="1" smtClean="0">
                <a:solidFill>
                  <a:schemeClr val="bg1"/>
                </a:solidFill>
              </a:rPr>
              <a:t>	Варежки из шерсти, они какие? 	</a:t>
            </a:r>
          </a:p>
          <a:p>
            <a:pPr algn="l"/>
            <a:r>
              <a:rPr lang="ru-RU" b="1" smtClean="0">
                <a:solidFill>
                  <a:schemeClr val="bg1"/>
                </a:solidFill>
              </a:rPr>
              <a:t>- употребление антонимов:</a:t>
            </a:r>
          </a:p>
          <a:p>
            <a:pPr algn="l"/>
            <a:r>
              <a:rPr lang="ru-RU" sz="2400" b="1" i="1" smtClean="0">
                <a:solidFill>
                  <a:schemeClr val="bg1"/>
                </a:solidFill>
              </a:rPr>
              <a:t>	</a:t>
            </a:r>
            <a:r>
              <a:rPr lang="ru-RU" i="1" smtClean="0">
                <a:solidFill>
                  <a:schemeClr val="bg1"/>
                </a:solidFill>
              </a:rPr>
              <a:t>Длинный…(короткий), широкий….,  	</a:t>
            </a:r>
          </a:p>
          <a:p>
            <a:pPr algn="l"/>
            <a:r>
              <a:rPr lang="ru-RU" i="1" smtClean="0">
                <a:solidFill>
                  <a:schemeClr val="bg1"/>
                </a:solidFill>
              </a:rPr>
              <a:t>	радоваться…, ссориться…</a:t>
            </a:r>
          </a:p>
        </p:txBody>
      </p:sp>
      <p:pic>
        <p:nvPicPr>
          <p:cNvPr id="21507" name="Picture 4" descr="I:\Анимашки\bouquetrose7wi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3143250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072494" cy="85725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5. Глагольный словарь: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500063" y="1643063"/>
            <a:ext cx="8229600" cy="44291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chemeClr val="bg1"/>
                </a:solidFill>
              </a:rPr>
              <a:t>	</a:t>
            </a:r>
            <a:r>
              <a:rPr lang="ru-RU" smtClean="0">
                <a:solidFill>
                  <a:schemeClr val="bg1"/>
                </a:solidFill>
              </a:rPr>
              <a:t> «Что делает?» 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	рыба  (плавает), </a:t>
            </a:r>
          </a:p>
          <a:p>
            <a:pPr>
              <a:buFontTx/>
              <a:buChar char="-"/>
            </a:pPr>
            <a:r>
              <a:rPr lang="ru-RU" smtClean="0">
                <a:solidFill>
                  <a:schemeClr val="bg1"/>
                </a:solidFill>
              </a:rPr>
              <a:t>бабочка………., </a:t>
            </a:r>
          </a:p>
          <a:p>
            <a:pPr>
              <a:buFontTx/>
              <a:buChar char="-"/>
            </a:pPr>
            <a:r>
              <a:rPr lang="ru-RU" smtClean="0">
                <a:solidFill>
                  <a:schemeClr val="bg1"/>
                </a:solidFill>
              </a:rPr>
              <a:t>змея……………, </a:t>
            </a:r>
          </a:p>
          <a:p>
            <a:pPr>
              <a:buFontTx/>
              <a:buChar char="-"/>
            </a:pPr>
            <a:r>
              <a:rPr lang="ru-RU" smtClean="0">
                <a:solidFill>
                  <a:schemeClr val="bg1"/>
                </a:solidFill>
              </a:rPr>
              <a:t>конь……………, </a:t>
            </a:r>
          </a:p>
          <a:p>
            <a:pPr>
              <a:buFontTx/>
              <a:buChar char="-"/>
            </a:pPr>
            <a:r>
              <a:rPr lang="ru-RU" smtClean="0">
                <a:solidFill>
                  <a:schemeClr val="bg1"/>
                </a:solidFill>
              </a:rPr>
              <a:t>лягушка………,</a:t>
            </a:r>
          </a:p>
          <a:p>
            <a:pPr>
              <a:buFontTx/>
              <a:buChar char="-"/>
            </a:pPr>
            <a:r>
              <a:rPr lang="ru-RU" smtClean="0">
                <a:solidFill>
                  <a:schemeClr val="bg1"/>
                </a:solidFill>
              </a:rPr>
              <a:t>швея…………..,</a:t>
            </a:r>
          </a:p>
          <a:p>
            <a:pPr>
              <a:buFontTx/>
              <a:buChar char="-"/>
            </a:pPr>
            <a:r>
              <a:rPr lang="ru-RU" smtClean="0">
                <a:solidFill>
                  <a:schemeClr val="bg1"/>
                </a:solidFill>
              </a:rPr>
              <a:t>парикмахер…..</a:t>
            </a:r>
          </a:p>
        </p:txBody>
      </p:sp>
      <p:pic>
        <p:nvPicPr>
          <p:cNvPr id="22531" name="Picture 2" descr="I:\Анимашки\09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688" y="1571625"/>
            <a:ext cx="178593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5" descr="I:\Новая папка\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214813"/>
            <a:ext cx="1571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6. Грамматический</a:t>
            </a:r>
            <a:r>
              <a:rPr lang="ru-RU" dirty="0" smtClean="0">
                <a:solidFill>
                  <a:srgbClr val="C00000"/>
                </a:solidFill>
              </a:rPr>
              <a:t> строй речи: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4"/>
          <p:cNvSpPr>
            <a:spLocks noGrp="1"/>
          </p:cNvSpPr>
          <p:nvPr>
            <p:ph sz="half" idx="1"/>
          </p:nvPr>
        </p:nvSpPr>
        <p:spPr>
          <a:xfrm>
            <a:off x="571500" y="1571625"/>
            <a:ext cx="4143375" cy="2786063"/>
          </a:xfrm>
        </p:spPr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2400" i="1" dirty="0" smtClean="0">
                <a:solidFill>
                  <a:schemeClr val="bg1"/>
                </a:solidFill>
              </a:rPr>
              <a:t>в </a:t>
            </a:r>
            <a:r>
              <a:rPr lang="ru-RU" sz="2400" b="1" i="1" dirty="0" smtClean="0">
                <a:solidFill>
                  <a:schemeClr val="bg1"/>
                </a:solidFill>
              </a:rPr>
              <a:t>И</a:t>
            </a:r>
            <a:r>
              <a:rPr lang="ru-RU" sz="2400" i="1" dirty="0" smtClean="0">
                <a:solidFill>
                  <a:schemeClr val="bg1"/>
                </a:solidFill>
              </a:rPr>
              <a:t>менительном  </a:t>
            </a:r>
            <a:r>
              <a:rPr lang="ru-RU" sz="2400" b="1" i="1" dirty="0" smtClean="0">
                <a:solidFill>
                  <a:schemeClr val="bg1"/>
                </a:solidFill>
              </a:rPr>
              <a:t>п</a:t>
            </a:r>
            <a:r>
              <a:rPr lang="ru-RU" sz="2400" i="1" dirty="0" smtClean="0">
                <a:solidFill>
                  <a:schemeClr val="bg1"/>
                </a:solidFill>
              </a:rPr>
              <a:t>адеже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smtClean="0">
                <a:solidFill>
                  <a:schemeClr val="bg1"/>
                </a:solidFill>
              </a:rPr>
              <a:t>одно</a:t>
            </a:r>
            <a:r>
              <a:rPr lang="ru-RU" sz="2800" i="1" dirty="0" smtClean="0">
                <a:solidFill>
                  <a:schemeClr val="bg1"/>
                </a:solidFill>
              </a:rPr>
              <a:t> окно, </a:t>
            </a:r>
            <a:r>
              <a:rPr lang="ru-RU" sz="2000" dirty="0" smtClean="0">
                <a:solidFill>
                  <a:schemeClr val="bg1"/>
                </a:solidFill>
              </a:rPr>
              <a:t>а много это?…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i="1" dirty="0" smtClean="0">
                <a:solidFill>
                  <a:schemeClr val="bg1"/>
                </a:solidFill>
              </a:rPr>
              <a:t>стул - …(стулья)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i="1" dirty="0" smtClean="0">
                <a:solidFill>
                  <a:schemeClr val="bg1"/>
                </a:solidFill>
              </a:rPr>
              <a:t>стол - …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i="1" dirty="0" smtClean="0">
                <a:solidFill>
                  <a:schemeClr val="bg1"/>
                </a:solidFill>
              </a:rPr>
              <a:t>звезда - …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i="1" dirty="0" smtClean="0">
                <a:solidFill>
                  <a:schemeClr val="bg1"/>
                </a:solidFill>
              </a:rPr>
              <a:t>ухо - …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sz="half" idx="2"/>
          </p:nvPr>
        </p:nvSpPr>
        <p:spPr>
          <a:xfrm>
            <a:off x="4786313" y="1571625"/>
            <a:ext cx="4038600" cy="2786063"/>
          </a:xfrm>
        </p:spPr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2400" i="1" dirty="0" smtClean="0">
                <a:solidFill>
                  <a:schemeClr val="bg1"/>
                </a:solidFill>
                <a:latin typeface="Latha" pitchFamily="2"/>
              </a:rPr>
              <a:t>в </a:t>
            </a:r>
            <a:r>
              <a:rPr lang="ru-RU" sz="2400" b="1" i="1" dirty="0" smtClean="0">
                <a:solidFill>
                  <a:schemeClr val="bg1"/>
                </a:solidFill>
                <a:latin typeface="Latha" pitchFamily="2"/>
              </a:rPr>
              <a:t>Р</a:t>
            </a:r>
            <a:r>
              <a:rPr lang="ru-RU" sz="2400" i="1" dirty="0" smtClean="0">
                <a:solidFill>
                  <a:schemeClr val="bg1"/>
                </a:solidFill>
                <a:latin typeface="Latha" pitchFamily="2"/>
              </a:rPr>
              <a:t>одительном </a:t>
            </a:r>
            <a:r>
              <a:rPr lang="ru-RU" sz="2400" b="1" i="1" dirty="0" smtClean="0">
                <a:solidFill>
                  <a:schemeClr val="bg1"/>
                </a:solidFill>
                <a:latin typeface="Latha" pitchFamily="2"/>
              </a:rPr>
              <a:t>п</a:t>
            </a:r>
            <a:r>
              <a:rPr lang="ru-RU" sz="2400" i="1" dirty="0" smtClean="0">
                <a:solidFill>
                  <a:schemeClr val="bg1"/>
                </a:solidFill>
                <a:latin typeface="Latha" pitchFamily="2"/>
              </a:rPr>
              <a:t>адеже</a:t>
            </a:r>
            <a:endParaRPr lang="ru-RU" sz="2400" i="1" dirty="0" smtClean="0">
              <a:solidFill>
                <a:schemeClr val="bg1"/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i="1" dirty="0" smtClean="0">
                <a:solidFill>
                  <a:schemeClr val="bg1"/>
                </a:solidFill>
              </a:rPr>
              <a:t>окно, </a:t>
            </a:r>
            <a:r>
              <a:rPr lang="ru-RU" sz="2000" dirty="0" smtClean="0">
                <a:solidFill>
                  <a:schemeClr val="bg1"/>
                </a:solidFill>
              </a:rPr>
              <a:t>а много чего?....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i="1" dirty="0" smtClean="0">
                <a:solidFill>
                  <a:schemeClr val="bg1"/>
                </a:solidFill>
              </a:rPr>
              <a:t>стул - …(стульев)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i="1" dirty="0" smtClean="0">
                <a:solidFill>
                  <a:schemeClr val="bg1"/>
                </a:solidFill>
              </a:rPr>
              <a:t>стол - …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i="1" dirty="0" smtClean="0">
                <a:solidFill>
                  <a:schemeClr val="bg1"/>
                </a:solidFill>
              </a:rPr>
              <a:t>звезда - …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i="1" dirty="0" smtClean="0">
                <a:solidFill>
                  <a:schemeClr val="bg1"/>
                </a:solidFill>
              </a:rPr>
              <a:t>ухо - …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625" y="4286250"/>
            <a:ext cx="8358188" cy="22463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</a:rPr>
              <a:t>употребление простых и сложных предлогов: </a:t>
            </a:r>
          </a:p>
          <a:p>
            <a:pPr>
              <a:defRPr/>
            </a:pPr>
            <a:r>
              <a:rPr lang="ru-RU" sz="2800" b="1" i="1" dirty="0">
                <a:solidFill>
                  <a:schemeClr val="bg1"/>
                </a:solidFill>
                <a:latin typeface="+mn-lt"/>
              </a:rPr>
              <a:t>	</a:t>
            </a:r>
            <a:r>
              <a:rPr lang="ru-RU" sz="2800" i="1" dirty="0">
                <a:solidFill>
                  <a:schemeClr val="bg1"/>
                </a:solidFill>
                <a:latin typeface="+mn-lt"/>
              </a:rPr>
              <a:t>в, на, под, со, с, из, из-за, из-под, между</a:t>
            </a:r>
            <a:r>
              <a:rPr lang="ru-RU" sz="2800" dirty="0">
                <a:solidFill>
                  <a:schemeClr val="bg1"/>
                </a:solidFill>
                <a:latin typeface="+mn-lt"/>
              </a:rPr>
              <a:t>;</a:t>
            </a:r>
          </a:p>
          <a:p>
            <a:pPr>
              <a:buFontTx/>
              <a:buChar char="-"/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</a:rPr>
              <a:t>падежные конструкции: </a:t>
            </a:r>
          </a:p>
          <a:p>
            <a:pPr lvl="1">
              <a:defRPr/>
            </a:pPr>
            <a:r>
              <a:rPr lang="ru-RU" sz="2800" i="1" dirty="0">
                <a:solidFill>
                  <a:schemeClr val="bg1"/>
                </a:solidFill>
                <a:latin typeface="+mn-lt"/>
              </a:rPr>
              <a:t> Чего много в лесу? Кого видел в цирке? </a:t>
            </a:r>
          </a:p>
          <a:p>
            <a:pPr lvl="1">
              <a:defRPr/>
            </a:pPr>
            <a:r>
              <a:rPr lang="ru-RU" sz="2800" i="1" dirty="0">
                <a:solidFill>
                  <a:schemeClr val="bg1"/>
                </a:solidFill>
                <a:latin typeface="+mn-lt"/>
              </a:rPr>
              <a:t> Чем ты смотришь? На чём катаются дети?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1000125"/>
            <a:ext cx="82867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</a:rPr>
              <a:t>- образование существительных: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7. Состояние слоговой структуры слов: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357188" y="2357438"/>
            <a:ext cx="8501062" cy="39004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</a:rPr>
              <a:t>-повторить слова: </a:t>
            </a:r>
          </a:p>
          <a:p>
            <a:pPr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</a:rPr>
              <a:t>		</a:t>
            </a:r>
            <a:r>
              <a:rPr lang="ru-RU" i="1" dirty="0" smtClean="0">
                <a:solidFill>
                  <a:schemeClr val="bg1"/>
                </a:solidFill>
              </a:rPr>
              <a:t>аквариум, перепорхнуть, кораблекрушение, 	аквалангист ,соковыжималка, регулировщик...;</a:t>
            </a:r>
            <a:endParaRPr lang="ru-RU" b="1" dirty="0" smtClean="0">
              <a:solidFill>
                <a:schemeClr val="bg1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</a:rPr>
              <a:t>- предложения:</a:t>
            </a:r>
          </a:p>
          <a:p>
            <a:pPr>
              <a:buFont typeface="Wingdings 2" pitchFamily="18" charset="2"/>
              <a:buNone/>
            </a:pPr>
            <a:r>
              <a:rPr lang="ru-RU" dirty="0" smtClean="0">
                <a:solidFill>
                  <a:schemeClr val="bg1"/>
                </a:solidFill>
              </a:rPr>
              <a:t>		 </a:t>
            </a:r>
            <a:r>
              <a:rPr lang="ru-RU" i="1" dirty="0" smtClean="0">
                <a:solidFill>
                  <a:schemeClr val="bg1"/>
                </a:solidFill>
              </a:rPr>
              <a:t>Водопроводчик чинит водопровод. </a:t>
            </a:r>
          </a:p>
          <a:p>
            <a:pPr>
              <a:buFont typeface="Wingdings 2" pitchFamily="18" charset="2"/>
              <a:buNone/>
            </a:pPr>
            <a:r>
              <a:rPr lang="ru-RU" i="1" dirty="0" smtClean="0">
                <a:solidFill>
                  <a:schemeClr val="bg1"/>
                </a:solidFill>
              </a:rPr>
              <a:t>		Фотограф фотографирует детей.</a:t>
            </a: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1223</TotalTime>
  <Words>504</Words>
  <Application>Microsoft Office PowerPoint</Application>
  <PresentationFormat>Экран (4:3)</PresentationFormat>
  <Paragraphs>130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Презентация PowerPoint</vt:lpstr>
      <vt:lpstr>Очень важно</vt:lpstr>
      <vt:lpstr>1. Беседа по вопросам:</vt:lpstr>
      <vt:lpstr>2. Обследование связной речи: </vt:lpstr>
      <vt:lpstr>3. Предметный словарь: </vt:lpstr>
      <vt:lpstr>4. Словарь признаков:</vt:lpstr>
      <vt:lpstr>5. Глагольный словарь: </vt:lpstr>
      <vt:lpstr>6. Грамматический строй речи:</vt:lpstr>
      <vt:lpstr>7. Состояние слоговой структуры слов:</vt:lpstr>
      <vt:lpstr>8. Произношение и различение звуков.  9. Фонематическое восприятие:</vt:lpstr>
      <vt:lpstr>   Обратите внимание!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Рекомендации: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Сравнительный  анализ результатов речевой диагностики учащихся 1-х классов на начало 2007-2008, 2008-2009 уч.г.</dc:title>
  <dc:creator>Райна</dc:creator>
  <cp:lastModifiedBy>Кристина Архипова</cp:lastModifiedBy>
  <cp:revision>138</cp:revision>
  <dcterms:created xsi:type="dcterms:W3CDTF">2009-02-11T07:57:24Z</dcterms:created>
  <dcterms:modified xsi:type="dcterms:W3CDTF">2020-02-29T07:46:38Z</dcterms:modified>
</cp:coreProperties>
</file>